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5" r:id="rId5"/>
    <p:sldId id="258" r:id="rId6"/>
    <p:sldId id="267" r:id="rId7"/>
    <p:sldId id="268" r:id="rId8"/>
    <p:sldId id="269" r:id="rId9"/>
    <p:sldId id="264" r:id="rId10"/>
    <p:sldId id="270"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1" autoAdjust="0"/>
    <p:restoredTop sz="94660"/>
  </p:normalViewPr>
  <p:slideViewPr>
    <p:cSldViewPr snapToGrid="0">
      <p:cViewPr varScale="1">
        <p:scale>
          <a:sx n="56" d="100"/>
          <a:sy n="56" d="100"/>
        </p:scale>
        <p:origin x="96" y="15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AD6FE3-F1F0-468F-A28B-BF16CDECD51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EB795E3-72B8-4809-B584-2E16DC1B2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3E85C0E-D33E-4DBE-B840-5FDD1485C502}"/>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AA20A8F2-968E-4F64-B67E-26F86C0346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8118479-3D65-4FE6-BA08-6140061352BE}"/>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59063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676A5-8703-43D7-AD25-4B733468F36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9EF9E77-D823-48BC-A71F-9FAACFD2EC46}"/>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3CB207-2A90-49AF-AF19-594EC30C8EB6}"/>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5B6BC11C-0253-4E63-97A8-9AC8CEFD8C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C30F18-0998-469C-8CAC-0E1E8FCDBAF9}"/>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9308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5C3CA22-DC09-486F-90C9-E05916118F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913B716-E00F-4063-A8CB-D9FA146A724A}"/>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448210-7710-4406-BCDB-4448E1A9D8FD}"/>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8A68CE37-27E4-441F-9564-B361274732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D077A32-285B-4861-A603-DF1E83B02157}"/>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147710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B6FC0-2407-4D1F-B48E-51963433EA1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608F085-20D0-4BB6-B06C-2B41FABF7E0B}"/>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BD2CAC-E620-4F50-AF59-93CCA392D911}"/>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85C71076-23FC-4CEC-998A-AEC664628F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F3F38E-2E0D-4FF5-AFE3-25E475DF8721}"/>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42053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EDEC80-75AD-44B9-9C39-37AA732ACDF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172C3EE-DB0F-4587-BA76-9E6A974EE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ECB5F73-7349-4D35-9F63-0C4E89677DA7}"/>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32483483-3E4F-412B-B32C-928BB7AEABF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DCE2AB-D0EA-4234-8E74-1223E9D51495}"/>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09047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08FBA-B10F-41A6-AC32-035A58D5D95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DF1A148-2D19-4307-B7D6-9B3F5A0C4DA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46E73F54-1DE2-47E8-B7F0-7CDD335D73E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8AE6F4D-9582-4A13-85D8-EC82AEA5E9E1}"/>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6" name="Zástupný symbol pro zápatí 5">
            <a:extLst>
              <a:ext uri="{FF2B5EF4-FFF2-40B4-BE49-F238E27FC236}">
                <a16:creationId xmlns:a16="http://schemas.microsoft.com/office/drawing/2014/main" id="{760053F7-DD82-415F-9F4A-EB267B0F36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C84244-E024-4701-81A2-65DE6488E1DB}"/>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63576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D53798-A6DA-40B5-B5D9-0C69B378BF5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103E72F5-EB1D-4670-AF6F-8584ABA1C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05B41FC0-0B8C-4A14-A832-67676245AC25}"/>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296EAEF-41F1-4740-842B-8DC522852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C64CD80-466E-4222-8143-8BB8B715085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105CF42-625F-427E-973E-33969900F826}"/>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8" name="Zástupný symbol pro zápatí 7">
            <a:extLst>
              <a:ext uri="{FF2B5EF4-FFF2-40B4-BE49-F238E27FC236}">
                <a16:creationId xmlns:a16="http://schemas.microsoft.com/office/drawing/2014/main" id="{686DC540-74AC-4475-830B-5ABFCBF4562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04C2FD8-EE5F-47AC-9B7D-0BBABECB7C96}"/>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213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DB5FFB-C52D-451B-B110-6A6981C9F95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2BC9352-F5D8-47C6-A7FE-EFAE16B9991E}"/>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4" name="Zástupný symbol pro zápatí 3">
            <a:extLst>
              <a:ext uri="{FF2B5EF4-FFF2-40B4-BE49-F238E27FC236}">
                <a16:creationId xmlns:a16="http://schemas.microsoft.com/office/drawing/2014/main" id="{49F6F0C3-3A1B-475A-94DA-560F2FF6545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C2C48BC-5D98-4276-ABB1-D688B3E5B5F9}"/>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7709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49D60-46A3-4F22-B401-97DCCF0AA55D}"/>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3" name="Zástupný symbol pro zápatí 2">
            <a:extLst>
              <a:ext uri="{FF2B5EF4-FFF2-40B4-BE49-F238E27FC236}">
                <a16:creationId xmlns:a16="http://schemas.microsoft.com/office/drawing/2014/main" id="{1CD69E52-C560-44DA-BCF0-BB9C14E571B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1064B5F-9B88-42D6-93BA-0C77ADFD9EDC}"/>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415723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9FAF5-EDA2-43C0-878A-20EB873178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4FFDE7C0-09D2-4035-AC76-1C7A0D208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BA9B535-D504-4B3A-8D79-789970056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8C89EAEE-06EF-46A4-8711-04C1405E081E}"/>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6" name="Zástupný symbol pro zápatí 5">
            <a:extLst>
              <a:ext uri="{FF2B5EF4-FFF2-40B4-BE49-F238E27FC236}">
                <a16:creationId xmlns:a16="http://schemas.microsoft.com/office/drawing/2014/main" id="{BA5D96D1-7D40-4B40-8295-DE618F8967F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0E374AA-E9ED-4152-9488-57A23DB4EFB9}"/>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36115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1179EC-AC1F-4FC5-A9D1-741615DE09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AC5AFEB-3B29-40A8-9136-BD344B9AA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7EF4A54-9292-4953-8ABF-8FA6C1D27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FFB1A8B-A488-4C3C-89A4-20E55ABE8C4B}"/>
              </a:ext>
            </a:extLst>
          </p:cNvPr>
          <p:cNvSpPr>
            <a:spLocks noGrp="1"/>
          </p:cNvSpPr>
          <p:nvPr>
            <p:ph type="dt" sz="half" idx="10"/>
          </p:nvPr>
        </p:nvSpPr>
        <p:spPr/>
        <p:txBody>
          <a:bodyPr/>
          <a:lstStyle/>
          <a:p>
            <a:fld id="{622D4D0D-6B74-4AC4-B568-BCFB847EE7F1}" type="datetimeFigureOut">
              <a:rPr lang="cs-CZ" smtClean="0"/>
              <a:t>30.11.2020</a:t>
            </a:fld>
            <a:endParaRPr lang="cs-CZ"/>
          </a:p>
        </p:txBody>
      </p:sp>
      <p:sp>
        <p:nvSpPr>
          <p:cNvPr id="6" name="Zástupný symbol pro zápatí 5">
            <a:extLst>
              <a:ext uri="{FF2B5EF4-FFF2-40B4-BE49-F238E27FC236}">
                <a16:creationId xmlns:a16="http://schemas.microsoft.com/office/drawing/2014/main" id="{8176EE71-EE41-4656-9404-5282BF2F58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650638-FE32-4AED-B70F-5856485CDF0B}"/>
              </a:ext>
            </a:extLst>
          </p:cNvPr>
          <p:cNvSpPr>
            <a:spLocks noGrp="1"/>
          </p:cNvSpPr>
          <p:nvPr>
            <p:ph type="sldNum" sz="quarter" idx="12"/>
          </p:nvPr>
        </p:nvSpPr>
        <p:spPr/>
        <p:txBody>
          <a:bodyPr/>
          <a:lstStyle/>
          <a:p>
            <a:fld id="{13689ECB-67F9-45F7-8EF5-9FDD321397C7}" type="slidenum">
              <a:rPr lang="cs-CZ" smtClean="0"/>
              <a:t>‹#›</a:t>
            </a:fld>
            <a:endParaRPr lang="cs-CZ"/>
          </a:p>
        </p:txBody>
      </p:sp>
    </p:spTree>
    <p:extLst>
      <p:ext uri="{BB962C8B-B14F-4D97-AF65-F5344CB8AC3E}">
        <p14:creationId xmlns:p14="http://schemas.microsoft.com/office/powerpoint/2010/main" val="241043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DFC4F54-F24B-43B9-A3CC-8699E2D0E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63CC517F-D106-4C38-90E8-B6B49E459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B8FC53-BCDD-47AF-B97A-4E19DFFC3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D4D0D-6B74-4AC4-B568-BCFB847EE7F1}" type="datetimeFigureOut">
              <a:rPr lang="cs-CZ" smtClean="0"/>
              <a:t>30.11.2020</a:t>
            </a:fld>
            <a:endParaRPr lang="cs-CZ"/>
          </a:p>
        </p:txBody>
      </p:sp>
      <p:sp>
        <p:nvSpPr>
          <p:cNvPr id="5" name="Zástupný symbol pro zápatí 4">
            <a:extLst>
              <a:ext uri="{FF2B5EF4-FFF2-40B4-BE49-F238E27FC236}">
                <a16:creationId xmlns:a16="http://schemas.microsoft.com/office/drawing/2014/main" id="{3BBA5402-041B-4DE2-9D5D-24A34BBD0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B290F5A-7D05-4412-903A-BB3C606C3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9ECB-67F9-45F7-8EF5-9FDD321397C7}" type="slidenum">
              <a:rPr lang="cs-CZ" smtClean="0"/>
              <a:t>‹#›</a:t>
            </a:fld>
            <a:endParaRPr lang="cs-CZ"/>
          </a:p>
        </p:txBody>
      </p:sp>
    </p:spTree>
    <p:extLst>
      <p:ext uri="{BB962C8B-B14F-4D97-AF65-F5344CB8AC3E}">
        <p14:creationId xmlns:p14="http://schemas.microsoft.com/office/powerpoint/2010/main" val="2373554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4CADEE-7D9C-471D-892E-76F4A598AEBD}"/>
              </a:ext>
            </a:extLst>
          </p:cNvPr>
          <p:cNvSpPr>
            <a:spLocks noGrp="1"/>
          </p:cNvSpPr>
          <p:nvPr>
            <p:ph type="ctrTitle"/>
          </p:nvPr>
        </p:nvSpPr>
        <p:spPr/>
        <p:txBody>
          <a:bodyPr>
            <a:normAutofit fontScale="90000"/>
          </a:bodyPr>
          <a:lstStyle/>
          <a:p>
            <a:r>
              <a:rPr lang="cs-CZ" b="1" dirty="0"/>
              <a:t>Segmentace trhu práce z hlediska zaměstnaneckých vztahů</a:t>
            </a:r>
            <a:br>
              <a:rPr lang="cs-CZ" dirty="0"/>
            </a:br>
            <a:endParaRPr lang="cs-CZ" dirty="0"/>
          </a:p>
        </p:txBody>
      </p:sp>
      <p:sp>
        <p:nvSpPr>
          <p:cNvPr id="3" name="Podnadpis 2">
            <a:extLst>
              <a:ext uri="{FF2B5EF4-FFF2-40B4-BE49-F238E27FC236}">
                <a16:creationId xmlns:a16="http://schemas.microsoft.com/office/drawing/2014/main" id="{EEEC5D5F-4CF3-4855-9F07-470F612B9D3E}"/>
              </a:ext>
            </a:extLst>
          </p:cNvPr>
          <p:cNvSpPr>
            <a:spLocks noGrp="1"/>
          </p:cNvSpPr>
          <p:nvPr>
            <p:ph type="subTitle" idx="1"/>
          </p:nvPr>
        </p:nvSpPr>
        <p:spPr/>
        <p:txBody>
          <a:bodyPr>
            <a:normAutofit/>
          </a:bodyPr>
          <a:lstStyle/>
          <a:p>
            <a:r>
              <a:rPr lang="cs-CZ" sz="3600" b="1" dirty="0"/>
              <a:t>Josef Horňáček</a:t>
            </a:r>
          </a:p>
        </p:txBody>
      </p:sp>
    </p:spTree>
    <p:extLst>
      <p:ext uri="{BB962C8B-B14F-4D97-AF65-F5344CB8AC3E}">
        <p14:creationId xmlns:p14="http://schemas.microsoft.com/office/powerpoint/2010/main" val="285707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C85438-6566-484D-9E73-0122F83E86AA}"/>
              </a:ext>
            </a:extLst>
          </p:cNvPr>
          <p:cNvSpPr>
            <a:spLocks noGrp="1"/>
          </p:cNvSpPr>
          <p:nvPr>
            <p:ph type="ctrTitle"/>
          </p:nvPr>
        </p:nvSpPr>
        <p:spPr/>
        <p:txBody>
          <a:bodyPr/>
          <a:lstStyle/>
          <a:p>
            <a:r>
              <a:rPr lang="cs-CZ" dirty="0"/>
              <a:t>Náměty, otázky, diskuse….</a:t>
            </a:r>
          </a:p>
        </p:txBody>
      </p:sp>
      <p:sp>
        <p:nvSpPr>
          <p:cNvPr id="3" name="Podnadpis 2">
            <a:extLst>
              <a:ext uri="{FF2B5EF4-FFF2-40B4-BE49-F238E27FC236}">
                <a16:creationId xmlns:a16="http://schemas.microsoft.com/office/drawing/2014/main" id="{53DD59BE-6D88-497D-9E9C-A22A6852BDD7}"/>
              </a:ext>
            </a:extLst>
          </p:cNvPr>
          <p:cNvSpPr>
            <a:spLocks noGrp="1"/>
          </p:cNvSpPr>
          <p:nvPr>
            <p:ph type="subTitle" idx="1"/>
          </p:nvPr>
        </p:nvSpPr>
        <p:spPr/>
        <p:txBody>
          <a:bodyPr>
            <a:normAutofit/>
          </a:bodyPr>
          <a:lstStyle/>
          <a:p>
            <a:r>
              <a:rPr lang="cs-CZ" sz="4000" dirty="0"/>
              <a:t>Děkuji za pozornost</a:t>
            </a:r>
          </a:p>
        </p:txBody>
      </p:sp>
    </p:spTree>
    <p:extLst>
      <p:ext uri="{BB962C8B-B14F-4D97-AF65-F5344CB8AC3E}">
        <p14:creationId xmlns:p14="http://schemas.microsoft.com/office/powerpoint/2010/main" val="32704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165498-C9A9-4E8E-BE14-8256EEE4B9C3}"/>
              </a:ext>
            </a:extLst>
          </p:cNvPr>
          <p:cNvSpPr>
            <a:spLocks noGrp="1"/>
          </p:cNvSpPr>
          <p:nvPr>
            <p:ph type="title"/>
          </p:nvPr>
        </p:nvSpPr>
        <p:spPr/>
        <p:txBody>
          <a:bodyPr/>
          <a:lstStyle/>
          <a:p>
            <a:r>
              <a:rPr lang="cs-CZ" dirty="0"/>
              <a:t>Segmentační teorie (Reich)</a:t>
            </a:r>
          </a:p>
        </p:txBody>
      </p:sp>
      <p:sp>
        <p:nvSpPr>
          <p:cNvPr id="3" name="Zástupný symbol pro obsah 2">
            <a:extLst>
              <a:ext uri="{FF2B5EF4-FFF2-40B4-BE49-F238E27FC236}">
                <a16:creationId xmlns:a16="http://schemas.microsoft.com/office/drawing/2014/main" id="{70505C6C-7F51-4517-BA4A-F2EE881385CF}"/>
              </a:ext>
            </a:extLst>
          </p:cNvPr>
          <p:cNvSpPr>
            <a:spLocks noGrp="1"/>
          </p:cNvSpPr>
          <p:nvPr>
            <p:ph idx="1"/>
          </p:nvPr>
        </p:nvSpPr>
        <p:spPr>
          <a:xfrm>
            <a:off x="838200" y="1414732"/>
            <a:ext cx="10515600" cy="5443268"/>
          </a:xfrm>
        </p:spPr>
        <p:txBody>
          <a:bodyPr>
            <a:normAutofit fontScale="92500"/>
          </a:bodyPr>
          <a:lstStyle/>
          <a:p>
            <a:r>
              <a:rPr lang="cs-CZ" dirty="0"/>
              <a:t>Firemní pracovní trhy nejsou jen ekonomickou, ale také sociální strukturou. Přetrvávají zde nerovnosti, které nejsou vysvětlitelné z hlediska klasické ekonomické teorie, podle které by vysoce konkurenční prostředí mělo eliminovat rozdíly, které nesouvisí s pracovními kompetencemi.</a:t>
            </a:r>
          </a:p>
          <a:p>
            <a:r>
              <a:rPr lang="cs-CZ" dirty="0">
                <a:ea typeface="Calibri" panose="020F0502020204030204" pitchFamily="34" charset="0"/>
              </a:rPr>
              <a:t>Existují věcné rozdíly mezi „dobrou prací“ a „špatnou prací“ a že přesun jednotlivce ze „špatné práce“ do „dobré práce“ je obtížný.</a:t>
            </a:r>
            <a:endParaRPr lang="cs-CZ" dirty="0"/>
          </a:p>
          <a:p>
            <a:r>
              <a:rPr lang="cs-CZ" dirty="0"/>
              <a:t>Primární/sekundární trh práce (TP):  TP se chová v jednotlivých segmentech odlišně. Strukturně se primární segment vyznačuje vyššími mzdami, karierním vzestupem a dlouhodobými pracovními smlouvami. Tento segment je tvořen zejména interním pracovním trhem velkých organizací. Oproti tomu sekundární segment TP se skládá především ze špatně placených pracovních míst, neposkytuje možnosti kariérního vzestupu, je zde vyšší fluktuace a neposkytuje ochranu před výkyvy trhu</a:t>
            </a:r>
          </a:p>
        </p:txBody>
      </p:sp>
    </p:spTree>
    <p:extLst>
      <p:ext uri="{BB962C8B-B14F-4D97-AF65-F5344CB8AC3E}">
        <p14:creationId xmlns:p14="http://schemas.microsoft.com/office/powerpoint/2010/main" val="36688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E2AB3E-AD9A-4AC6-95FD-E0574F1F4791}"/>
              </a:ext>
            </a:extLst>
          </p:cNvPr>
          <p:cNvSpPr>
            <a:spLocks noGrp="1"/>
          </p:cNvSpPr>
          <p:nvPr>
            <p:ph type="title"/>
          </p:nvPr>
        </p:nvSpPr>
        <p:spPr/>
        <p:txBody>
          <a:bodyPr/>
          <a:lstStyle/>
          <a:p>
            <a:r>
              <a:rPr lang="cs-CZ" dirty="0"/>
              <a:t>Interní pracovní trh (</a:t>
            </a:r>
            <a:r>
              <a:rPr lang="cs-CZ" dirty="0" err="1"/>
              <a:t>Doeringer</a:t>
            </a:r>
            <a:r>
              <a:rPr lang="cs-CZ" dirty="0"/>
              <a:t>, </a:t>
            </a:r>
            <a:r>
              <a:rPr lang="cs-CZ" dirty="0" err="1"/>
              <a:t>Piore</a:t>
            </a:r>
            <a:r>
              <a:rPr lang="cs-CZ" dirty="0"/>
              <a:t>, 1970)</a:t>
            </a:r>
          </a:p>
        </p:txBody>
      </p:sp>
      <p:sp>
        <p:nvSpPr>
          <p:cNvPr id="3" name="Zástupný symbol pro obsah 2">
            <a:extLst>
              <a:ext uri="{FF2B5EF4-FFF2-40B4-BE49-F238E27FC236}">
                <a16:creationId xmlns:a16="http://schemas.microsoft.com/office/drawing/2014/main" id="{40ACA9E8-AEBB-4C09-AF17-84B6B1F7F52D}"/>
              </a:ext>
            </a:extLst>
          </p:cNvPr>
          <p:cNvSpPr>
            <a:spLocks noGrp="1"/>
          </p:cNvSpPr>
          <p:nvPr>
            <p:ph idx="1"/>
          </p:nvPr>
        </p:nvSpPr>
        <p:spPr>
          <a:xfrm>
            <a:off x="838200" y="1518249"/>
            <a:ext cx="10515600" cy="4974626"/>
          </a:xfrm>
        </p:spPr>
        <p:txBody>
          <a:bodyPr/>
          <a:lstStyle/>
          <a:p>
            <a:r>
              <a:rPr lang="cs-CZ" dirty="0"/>
              <a:t>Interní pracovní trh limituje volnost v náboru a uvolňování pracovní síly.</a:t>
            </a:r>
          </a:p>
          <a:p>
            <a:r>
              <a:rPr lang="cs-CZ" dirty="0"/>
              <a:t>Omezuje přístup k pracovnímu trhu mimo firmu: </a:t>
            </a:r>
            <a:r>
              <a:rPr lang="cs-CZ" dirty="0" err="1"/>
              <a:t>seniorní</a:t>
            </a:r>
            <a:r>
              <a:rPr lang="cs-CZ" dirty="0"/>
              <a:t> pozice jsou obsazovány povyšováním v rámci firmy.</a:t>
            </a:r>
          </a:p>
          <a:p>
            <a:r>
              <a:rPr lang="cs-CZ" dirty="0"/>
              <a:t>Pracovní kompetence jsou rozvíjeny v rámci interního výcviku.</a:t>
            </a:r>
          </a:p>
          <a:p>
            <a:r>
              <a:rPr lang="cs-CZ" dirty="0"/>
              <a:t>Poskytování interních příležitostí vs. omezování možností k odchodu s využitelnými znalostmi. </a:t>
            </a:r>
          </a:p>
          <a:p>
            <a:r>
              <a:rPr lang="cs-CZ" dirty="0"/>
              <a:t>Dlouhodobá pravidla obsazování pracovních míst.</a:t>
            </a:r>
          </a:p>
          <a:p>
            <a:r>
              <a:rPr lang="cs-CZ" dirty="0"/>
              <a:t>Pravidla mohou být modifikována negociací managementu a odborů.</a:t>
            </a:r>
          </a:p>
          <a:p>
            <a:r>
              <a:rPr lang="cs-CZ" dirty="0"/>
              <a:t>Specifické formy investic (do lidského kapitálu, on-</a:t>
            </a:r>
            <a:r>
              <a:rPr lang="cs-CZ" dirty="0" err="1"/>
              <a:t>the</a:t>
            </a:r>
            <a:r>
              <a:rPr lang="cs-CZ" dirty="0"/>
              <a:t>-</a:t>
            </a:r>
            <a:r>
              <a:rPr lang="cs-CZ" dirty="0" err="1"/>
              <a:t>job</a:t>
            </a:r>
            <a:r>
              <a:rPr lang="cs-CZ" dirty="0"/>
              <a:t> </a:t>
            </a:r>
            <a:r>
              <a:rPr lang="cs-CZ" dirty="0" err="1"/>
              <a:t>training</a:t>
            </a:r>
            <a:r>
              <a:rPr lang="cs-CZ" dirty="0"/>
              <a:t>…)</a:t>
            </a:r>
          </a:p>
          <a:p>
            <a:endParaRPr lang="cs-CZ" dirty="0"/>
          </a:p>
        </p:txBody>
      </p:sp>
    </p:spTree>
    <p:extLst>
      <p:ext uri="{BB962C8B-B14F-4D97-AF65-F5344CB8AC3E}">
        <p14:creationId xmlns:p14="http://schemas.microsoft.com/office/powerpoint/2010/main" val="263065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C30657-19A9-4306-9625-CBE8189598A2}"/>
              </a:ext>
            </a:extLst>
          </p:cNvPr>
          <p:cNvSpPr>
            <a:spLocks noGrp="1"/>
          </p:cNvSpPr>
          <p:nvPr>
            <p:ph type="title"/>
          </p:nvPr>
        </p:nvSpPr>
        <p:spPr/>
        <p:txBody>
          <a:bodyPr/>
          <a:lstStyle/>
          <a:p>
            <a:r>
              <a:rPr lang="cs-CZ" dirty="0"/>
              <a:t>Primární pracovní trh </a:t>
            </a:r>
          </a:p>
        </p:txBody>
      </p:sp>
      <p:sp>
        <p:nvSpPr>
          <p:cNvPr id="3" name="Zástupný symbol pro obsah 2">
            <a:extLst>
              <a:ext uri="{FF2B5EF4-FFF2-40B4-BE49-F238E27FC236}">
                <a16:creationId xmlns:a16="http://schemas.microsoft.com/office/drawing/2014/main" id="{F7957035-C06B-40E2-9991-9DC74D774C6B}"/>
              </a:ext>
            </a:extLst>
          </p:cNvPr>
          <p:cNvSpPr>
            <a:spLocks noGrp="1"/>
          </p:cNvSpPr>
          <p:nvPr>
            <p:ph idx="1"/>
          </p:nvPr>
        </p:nvSpPr>
        <p:spPr>
          <a:xfrm>
            <a:off x="838200" y="1259456"/>
            <a:ext cx="10515600" cy="5469147"/>
          </a:xfrm>
        </p:spPr>
        <p:txBody>
          <a:bodyPr>
            <a:normAutofit fontScale="92500"/>
          </a:bodyPr>
          <a:lstStyle/>
          <a:p>
            <a:r>
              <a:rPr lang="cs-CZ" b="1" dirty="0"/>
              <a:t>Interní TP: institucionální celek </a:t>
            </a:r>
            <a:r>
              <a:rPr lang="cs-CZ" dirty="0"/>
              <a:t>v jehož rámci je alokována a placena práce. Tento celek je řízen soustavou administrativních pravidel (srov. </a:t>
            </a:r>
            <a:r>
              <a:rPr lang="cs-CZ" dirty="0" err="1"/>
              <a:t>Dunlop</a:t>
            </a:r>
            <a:r>
              <a:rPr lang="cs-CZ" dirty="0"/>
              <a:t>). </a:t>
            </a:r>
          </a:p>
          <a:p>
            <a:r>
              <a:rPr lang="cs-CZ" b="1" dirty="0"/>
              <a:t>Primární segment TP </a:t>
            </a:r>
            <a:r>
              <a:rPr lang="cs-CZ" dirty="0"/>
              <a:t>je tvořen soustavou diferencovaných interních TP jednotlivých firem.</a:t>
            </a:r>
          </a:p>
          <a:p>
            <a:r>
              <a:rPr lang="cs-CZ" b="1" dirty="0"/>
              <a:t>Primární TP </a:t>
            </a:r>
            <a:r>
              <a:rPr lang="cs-CZ" dirty="0"/>
              <a:t>se liší od sekundárního trhu práce, na kterém jsou mzdy, alokace práce a pracovní výcvik řízeny přímo ekonomickými proměnnými.</a:t>
            </a:r>
          </a:p>
          <a:p>
            <a:r>
              <a:rPr lang="cs-CZ" b="1" dirty="0"/>
              <a:t>Vstupní brány (na primární TP) </a:t>
            </a:r>
            <a:r>
              <a:rPr lang="cs-CZ" dirty="0"/>
              <a:t>vedou k základním pracovním pozicím a další povyšování je řízeno relativně fixními standardy seniority a pracovních schopností. Tyto standardy se v souvislosti s vnějšími ekonomickými podmínkami nebo s vnitřní poptávkou a nabídkou pracovní síly </a:t>
            </a:r>
            <a:r>
              <a:rPr lang="cs-CZ" b="1" dirty="0"/>
              <a:t>nemění</a:t>
            </a:r>
            <a:r>
              <a:rPr lang="cs-CZ" dirty="0"/>
              <a:t>.</a:t>
            </a:r>
          </a:p>
          <a:p>
            <a:r>
              <a:rPr lang="cs-CZ" b="1" dirty="0"/>
              <a:t>Také pro management </a:t>
            </a:r>
            <a:r>
              <a:rPr lang="cs-CZ" dirty="0"/>
              <a:t>v průmyslových podnicích existují </a:t>
            </a:r>
            <a:r>
              <a:rPr lang="cs-CZ" b="1" dirty="0"/>
              <a:t>vstupní brány</a:t>
            </a:r>
            <a:r>
              <a:rPr lang="cs-CZ" dirty="0"/>
              <a:t>, jež vedou zpravidla na místa supervizorů na nižších úrovních, ze kterých jsou jednotlivci povyšováni v rámci podnikové hierarchie. </a:t>
            </a:r>
          </a:p>
        </p:txBody>
      </p:sp>
    </p:spTree>
    <p:extLst>
      <p:ext uri="{BB962C8B-B14F-4D97-AF65-F5344CB8AC3E}">
        <p14:creationId xmlns:p14="http://schemas.microsoft.com/office/powerpoint/2010/main" val="269802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CB116-97E2-4466-9545-6699AA48BF24}"/>
              </a:ext>
            </a:extLst>
          </p:cNvPr>
          <p:cNvSpPr>
            <a:spLocks noGrp="1"/>
          </p:cNvSpPr>
          <p:nvPr>
            <p:ph type="title"/>
          </p:nvPr>
        </p:nvSpPr>
        <p:spPr/>
        <p:txBody>
          <a:bodyPr/>
          <a:lstStyle/>
          <a:p>
            <a:r>
              <a:rPr lang="cs-CZ" dirty="0"/>
              <a:t>Externí pracovní trh</a:t>
            </a:r>
          </a:p>
        </p:txBody>
      </p:sp>
      <p:sp>
        <p:nvSpPr>
          <p:cNvPr id="3" name="Zástupný symbol pro obsah 2">
            <a:extLst>
              <a:ext uri="{FF2B5EF4-FFF2-40B4-BE49-F238E27FC236}">
                <a16:creationId xmlns:a16="http://schemas.microsoft.com/office/drawing/2014/main" id="{FDDDD8AB-F850-408D-BA57-DCE19A696F65}"/>
              </a:ext>
            </a:extLst>
          </p:cNvPr>
          <p:cNvSpPr>
            <a:spLocks noGrp="1"/>
          </p:cNvSpPr>
          <p:nvPr>
            <p:ph idx="1"/>
          </p:nvPr>
        </p:nvSpPr>
        <p:spPr>
          <a:xfrm>
            <a:off x="838200" y="1483744"/>
            <a:ext cx="10515600" cy="5374256"/>
          </a:xfrm>
        </p:spPr>
        <p:txBody>
          <a:bodyPr>
            <a:normAutofit fontScale="92500"/>
          </a:bodyPr>
          <a:lstStyle/>
          <a:p>
            <a:r>
              <a:rPr lang="cs-CZ" dirty="0"/>
              <a:t>Pracovní síla jako </a:t>
            </a:r>
            <a:r>
              <a:rPr lang="cs-CZ" dirty="0" err="1"/>
              <a:t>nehomogení</a:t>
            </a:r>
            <a:r>
              <a:rPr lang="cs-CZ" dirty="0"/>
              <a:t> komodita, množství pracovních trhů (individuální, lokální, odvětvové, národní, mezinárodní).</a:t>
            </a:r>
          </a:p>
          <a:p>
            <a:r>
              <a:rPr lang="cs-CZ" dirty="0"/>
              <a:t>Rezervoár uchazečů s různými znalostmi, zkušenostmi a pracovními kompetencemi.</a:t>
            </a:r>
          </a:p>
          <a:p>
            <a:r>
              <a:rPr lang="cs-CZ" dirty="0"/>
              <a:t>Komodita diferencovaného složení: vzdělání, profese, věk (generace), region (migrace), lidský kapitál. Výskyt nelegitimních předsudků (</a:t>
            </a:r>
            <a:r>
              <a:rPr lang="cs-CZ" dirty="0" err="1"/>
              <a:t>once</a:t>
            </a:r>
            <a:r>
              <a:rPr lang="cs-CZ" dirty="0"/>
              <a:t> a </a:t>
            </a:r>
            <a:r>
              <a:rPr lang="cs-CZ" dirty="0" err="1"/>
              <a:t>manager</a:t>
            </a:r>
            <a:r>
              <a:rPr lang="cs-CZ" dirty="0"/>
              <a:t>, </a:t>
            </a:r>
            <a:r>
              <a:rPr lang="cs-CZ" dirty="0" err="1"/>
              <a:t>always</a:t>
            </a:r>
            <a:r>
              <a:rPr lang="cs-CZ" dirty="0"/>
              <a:t> a </a:t>
            </a:r>
            <a:r>
              <a:rPr lang="cs-CZ" dirty="0" err="1"/>
              <a:t>manager</a:t>
            </a:r>
            <a:r>
              <a:rPr lang="cs-CZ" dirty="0"/>
              <a:t>…).</a:t>
            </a:r>
          </a:p>
          <a:p>
            <a:r>
              <a:rPr lang="cs-CZ" dirty="0"/>
              <a:t>Zdroje externího pracovního trhu: volný konkurenční trh pracovní síly, agenturní pracovníci, </a:t>
            </a:r>
            <a:r>
              <a:rPr lang="cs-CZ" dirty="0" err="1"/>
              <a:t>subkontraktoři</a:t>
            </a:r>
            <a:r>
              <a:rPr lang="cs-CZ" dirty="0"/>
              <a:t>, outsourcing, </a:t>
            </a:r>
            <a:r>
              <a:rPr lang="cs-CZ" dirty="0" err="1"/>
              <a:t>sebezaměstnávání</a:t>
            </a:r>
            <a:r>
              <a:rPr lang="cs-CZ" dirty="0"/>
              <a:t>…</a:t>
            </a:r>
          </a:p>
          <a:p>
            <a:r>
              <a:rPr lang="cs-CZ" dirty="0"/>
              <a:t>Fungování externího pracovního trhu: orientace na okrajové skupiny (nízké vzdělání, ženy, migranti, menšiny…), numerická a funkční flexibilita, časová a prostorová flexibilita (zkrácené úvazky, </a:t>
            </a:r>
            <a:r>
              <a:rPr lang="cs-CZ" dirty="0" err="1"/>
              <a:t>job</a:t>
            </a:r>
            <a:r>
              <a:rPr lang="cs-CZ" dirty="0"/>
              <a:t> </a:t>
            </a:r>
            <a:r>
              <a:rPr lang="cs-CZ" dirty="0" err="1"/>
              <a:t>sharing</a:t>
            </a:r>
            <a:r>
              <a:rPr lang="cs-CZ" dirty="0"/>
              <a:t>, na dobu určitou). </a:t>
            </a:r>
          </a:p>
        </p:txBody>
      </p:sp>
    </p:spTree>
    <p:extLst>
      <p:ext uri="{BB962C8B-B14F-4D97-AF65-F5344CB8AC3E}">
        <p14:creationId xmlns:p14="http://schemas.microsoft.com/office/powerpoint/2010/main" val="400782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45CCA-E237-4476-B24F-E231F5FC406B}"/>
              </a:ext>
            </a:extLst>
          </p:cNvPr>
          <p:cNvSpPr>
            <a:spLocks noGrp="1"/>
          </p:cNvSpPr>
          <p:nvPr>
            <p:ph type="title"/>
          </p:nvPr>
        </p:nvSpPr>
        <p:spPr/>
        <p:txBody>
          <a:bodyPr/>
          <a:lstStyle/>
          <a:p>
            <a:r>
              <a:rPr lang="cs-CZ" dirty="0"/>
              <a:t>Sekundární pracovní trh </a:t>
            </a:r>
          </a:p>
        </p:txBody>
      </p:sp>
      <p:sp>
        <p:nvSpPr>
          <p:cNvPr id="3" name="Zástupný symbol pro obsah 2">
            <a:extLst>
              <a:ext uri="{FF2B5EF4-FFF2-40B4-BE49-F238E27FC236}">
                <a16:creationId xmlns:a16="http://schemas.microsoft.com/office/drawing/2014/main" id="{ACF4DCC3-BF37-4080-8799-77328E8AFE38}"/>
              </a:ext>
            </a:extLst>
          </p:cNvPr>
          <p:cNvSpPr>
            <a:spLocks noGrp="1"/>
          </p:cNvSpPr>
          <p:nvPr>
            <p:ph idx="1"/>
          </p:nvPr>
        </p:nvSpPr>
        <p:spPr>
          <a:xfrm>
            <a:off x="838200" y="1345721"/>
            <a:ext cx="10515600" cy="5331124"/>
          </a:xfrm>
        </p:spPr>
        <p:txBody>
          <a:bodyPr>
            <a:normAutofit lnSpcReduction="10000"/>
          </a:bodyPr>
          <a:lstStyle/>
          <a:p>
            <a:r>
              <a:rPr lang="cs-CZ" b="1" dirty="0"/>
              <a:t>Sekundární TP </a:t>
            </a:r>
            <a:r>
              <a:rPr lang="cs-CZ" dirty="0"/>
              <a:t>má všeobecný, napříč ekonomikou prostupující charakter a </a:t>
            </a:r>
            <a:r>
              <a:rPr lang="cs-CZ" b="1" dirty="0"/>
              <a:t>externí TP </a:t>
            </a:r>
            <a:r>
              <a:rPr lang="cs-CZ" dirty="0"/>
              <a:t>jednotlivých firem se překrývají. </a:t>
            </a:r>
          </a:p>
          <a:p>
            <a:r>
              <a:rPr lang="cs-CZ" dirty="0"/>
              <a:t>Tendence poskytovat nízké mzdy a omezené benefity, špatné pracovní podmínky, malé šance postupu, kontrola práce je prováděna často svévolně.</a:t>
            </a:r>
          </a:p>
          <a:p>
            <a:r>
              <a:rPr lang="cs-CZ" dirty="0"/>
              <a:t>V chování zaměstnanců se s vyšší frekvencí projevuje častější fluktuace, pozdní nástupy, absentérství, nedostatek subordinace a rozkrádání.</a:t>
            </a:r>
          </a:p>
          <a:p>
            <a:r>
              <a:rPr lang="cs-CZ" dirty="0"/>
              <a:t>Umisťování na sekundární trh práce se odehrává na základě místa bydliště, neadekvátních pracovních kompetencí, špatné pracovní historie nebo diskriminace.</a:t>
            </a:r>
          </a:p>
          <a:p>
            <a:r>
              <a:rPr lang="cs-CZ" dirty="0"/>
              <a:t>Primární TP se mohou změnit v sekundární využitím nástrojů jako jsou outsourcing, subkontrakty nebo zaměstnávání na dobu určitou.</a:t>
            </a:r>
          </a:p>
          <a:p>
            <a:endParaRPr lang="cs-CZ" dirty="0"/>
          </a:p>
          <a:p>
            <a:endParaRPr lang="cs-CZ" dirty="0"/>
          </a:p>
        </p:txBody>
      </p:sp>
    </p:spTree>
    <p:extLst>
      <p:ext uri="{BB962C8B-B14F-4D97-AF65-F5344CB8AC3E}">
        <p14:creationId xmlns:p14="http://schemas.microsoft.com/office/powerpoint/2010/main" val="347416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ACEFF-D3BB-4009-8D18-A29A92C4180C}"/>
              </a:ext>
            </a:extLst>
          </p:cNvPr>
          <p:cNvSpPr>
            <a:spLocks noGrp="1"/>
          </p:cNvSpPr>
          <p:nvPr>
            <p:ph type="title"/>
          </p:nvPr>
        </p:nvSpPr>
        <p:spPr>
          <a:xfrm>
            <a:off x="838200" y="365125"/>
            <a:ext cx="10515600" cy="877079"/>
          </a:xfrm>
        </p:spPr>
        <p:txBody>
          <a:bodyPr/>
          <a:lstStyle/>
          <a:p>
            <a:r>
              <a:rPr lang="cs-CZ" dirty="0"/>
              <a:t>Zaměstnávání na sekundárním TP</a:t>
            </a:r>
          </a:p>
        </p:txBody>
      </p:sp>
      <p:sp>
        <p:nvSpPr>
          <p:cNvPr id="3" name="Zástupný symbol pro obsah 2">
            <a:extLst>
              <a:ext uri="{FF2B5EF4-FFF2-40B4-BE49-F238E27FC236}">
                <a16:creationId xmlns:a16="http://schemas.microsoft.com/office/drawing/2014/main" id="{63D33419-39A9-42E2-8E76-B40E121EF53C}"/>
              </a:ext>
            </a:extLst>
          </p:cNvPr>
          <p:cNvSpPr>
            <a:spLocks noGrp="1"/>
          </p:cNvSpPr>
          <p:nvPr>
            <p:ph idx="1"/>
          </p:nvPr>
        </p:nvSpPr>
        <p:spPr>
          <a:xfrm>
            <a:off x="838200" y="1242204"/>
            <a:ext cx="10515600" cy="5469147"/>
          </a:xfrm>
        </p:spPr>
        <p:txBody>
          <a:bodyPr>
            <a:normAutofit fontScale="92500"/>
          </a:bodyPr>
          <a:lstStyle/>
          <a:p>
            <a:pPr lvl="0"/>
            <a:r>
              <a:rPr lang="cs-CZ" dirty="0"/>
              <a:t>Pracovní místa na naprosto nestrukturovaném TP, který </a:t>
            </a:r>
            <a:r>
              <a:rPr lang="cs-CZ" b="1" dirty="0"/>
              <a:t>není propojen s žádným interním TP. </a:t>
            </a:r>
            <a:r>
              <a:rPr lang="cs-CZ" dirty="0"/>
              <a:t>Tato pracovní místa podléhají zcela zákonům trhu, jedná se např. o  příležitostné práce ve stavebnictví, výpomoc v domácnosti, úklidové práce nebo mytí nádobí v restauracích.</a:t>
            </a:r>
          </a:p>
          <a:p>
            <a:pPr lvl="0"/>
            <a:r>
              <a:rPr lang="cs-CZ" dirty="0"/>
              <a:t>Pracovní místa, která jsou </a:t>
            </a:r>
            <a:r>
              <a:rPr lang="cs-CZ" b="1" dirty="0"/>
              <a:t>podřízena pozicím na interních TP </a:t>
            </a:r>
            <a:r>
              <a:rPr lang="cs-CZ" dirty="0"/>
              <a:t>a formálně se interním TP podobají, je na nich však postupně mnoho vstupních bran, vysoká fluktuace a práce je neuspokojivá a/nebo špatně placená. Typickými zaměstnáními jsou pomocní dělníci, šičky nebo sanitáři v nemocnicích.</a:t>
            </a:r>
          </a:p>
          <a:p>
            <a:pPr lvl="0"/>
            <a:r>
              <a:rPr lang="cs-CZ" dirty="0"/>
              <a:t>Pracovní místa, která jsou </a:t>
            </a:r>
            <a:r>
              <a:rPr lang="cs-CZ" b="1" dirty="0"/>
              <a:t>na přechodu k zaměstnání na interním TP. </a:t>
            </a:r>
            <a:r>
              <a:rPr lang="cs-CZ" dirty="0"/>
              <a:t>V průmyslu to mohou být pozice, pro které platí méně přísné vstupní požadavky, například sklady dřeva a příprava materiálu v nábytkářském průmyslu a v papírnách, v lehkém průmyslu pak práce na balicích linkách. Pracovní místa jsou méně formalizovaná a neposkytují privilegia a benefity interního TP.</a:t>
            </a:r>
          </a:p>
          <a:p>
            <a:pPr marL="0" indent="0">
              <a:buNone/>
            </a:pPr>
            <a:endParaRPr lang="cs-CZ" dirty="0"/>
          </a:p>
        </p:txBody>
      </p:sp>
    </p:spTree>
    <p:extLst>
      <p:ext uri="{BB962C8B-B14F-4D97-AF65-F5344CB8AC3E}">
        <p14:creationId xmlns:p14="http://schemas.microsoft.com/office/powerpoint/2010/main" val="190213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5171C-D46B-40FA-A576-2E3B163A2832}"/>
              </a:ext>
            </a:extLst>
          </p:cNvPr>
          <p:cNvSpPr>
            <a:spLocks noGrp="1"/>
          </p:cNvSpPr>
          <p:nvPr>
            <p:ph type="title"/>
          </p:nvPr>
        </p:nvSpPr>
        <p:spPr>
          <a:xfrm>
            <a:off x="838200" y="365125"/>
            <a:ext cx="10515600" cy="635539"/>
          </a:xfrm>
        </p:spPr>
        <p:txBody>
          <a:bodyPr>
            <a:normAutofit fontScale="90000"/>
          </a:bodyPr>
          <a:lstStyle/>
          <a:p>
            <a:r>
              <a:rPr lang="cs-CZ" dirty="0"/>
              <a:t>Vliv odborů na primárním TP ve firmách</a:t>
            </a:r>
          </a:p>
        </p:txBody>
      </p:sp>
      <p:sp>
        <p:nvSpPr>
          <p:cNvPr id="3" name="Zástupný symbol pro obsah 2">
            <a:extLst>
              <a:ext uri="{FF2B5EF4-FFF2-40B4-BE49-F238E27FC236}">
                <a16:creationId xmlns:a16="http://schemas.microsoft.com/office/drawing/2014/main" id="{381E731B-F310-4154-AC80-778DCA462120}"/>
              </a:ext>
            </a:extLst>
          </p:cNvPr>
          <p:cNvSpPr>
            <a:spLocks noGrp="1"/>
          </p:cNvSpPr>
          <p:nvPr>
            <p:ph idx="1"/>
          </p:nvPr>
        </p:nvSpPr>
        <p:spPr>
          <a:xfrm>
            <a:off x="838200" y="1000664"/>
            <a:ext cx="10515600" cy="5857336"/>
          </a:xfrm>
        </p:spPr>
        <p:txBody>
          <a:bodyPr>
            <a:normAutofit lnSpcReduction="10000"/>
          </a:bodyPr>
          <a:lstStyle/>
          <a:p>
            <a:r>
              <a:rPr lang="cs-CZ" dirty="0"/>
              <a:t>Tlak na </a:t>
            </a:r>
            <a:r>
              <a:rPr lang="cs-CZ" b="1" dirty="0"/>
              <a:t>zvyšování jistoty </a:t>
            </a:r>
            <a:r>
              <a:rPr lang="cs-CZ" dirty="0"/>
              <a:t>pracovního místa.</a:t>
            </a:r>
          </a:p>
          <a:p>
            <a:r>
              <a:rPr lang="cs-CZ" dirty="0"/>
              <a:t>Kolektivní vyjednávání zavádí nástroje jako je podpora seniority, omezení výluk, důraz na využití vnitřních zdrojů pracovní síly a kontrola prostřednictvím odborů, které mají </a:t>
            </a:r>
            <a:r>
              <a:rPr lang="cs-CZ" b="1" dirty="0"/>
              <a:t>omezit náklady plynoucí z průběhu ekonomického cyklu</a:t>
            </a:r>
            <a:r>
              <a:rPr lang="cs-CZ" dirty="0"/>
              <a:t> nebo sezónnosti výroby.</a:t>
            </a:r>
          </a:p>
          <a:p>
            <a:r>
              <a:rPr lang="cs-CZ" b="1" dirty="0"/>
              <a:t>Zvyšování atraktivity pracovních pozic </a:t>
            </a:r>
            <a:r>
              <a:rPr lang="cs-CZ" dirty="0"/>
              <a:t>na interních trzích práce prostřednictvím benefitů (</a:t>
            </a:r>
            <a:r>
              <a:rPr lang="cs-CZ" dirty="0" err="1"/>
              <a:t>incentivita</a:t>
            </a:r>
            <a:r>
              <a:rPr lang="cs-CZ" dirty="0"/>
              <a:t>) v kolektivních smlouvách.</a:t>
            </a:r>
          </a:p>
          <a:p>
            <a:r>
              <a:rPr lang="cs-CZ" b="1" dirty="0"/>
              <a:t>Náklady jsou pak často přenášeny </a:t>
            </a:r>
            <a:r>
              <a:rPr lang="cs-CZ" dirty="0"/>
              <a:t>na pracovníky se smlouvami na dobu určitou nebo na zaměstnance pracující v rámci subkontraktů v podnicích, kde odbory nepůsobí.</a:t>
            </a:r>
          </a:p>
          <a:p>
            <a:r>
              <a:rPr lang="cs-CZ" b="1" dirty="0"/>
              <a:t>Vliv odborů na organizace</a:t>
            </a:r>
            <a:r>
              <a:rPr lang="cs-CZ" dirty="0"/>
              <a:t>, ve kterých nepůsobí, jsou podmíněny </a:t>
            </a:r>
            <a:r>
              <a:rPr lang="cs-CZ" b="1" dirty="0"/>
              <a:t>velikostí a stabilitou interních TP</a:t>
            </a:r>
            <a:r>
              <a:rPr lang="cs-CZ" dirty="0"/>
              <a:t>. Pokud je stabilita nižší, odbory se nepokoušejí o kontrolu nad celým produkčním trhem, ale často tolerují existenci podniků, které platí nižší, než kolektivně sjednané mzdy.</a:t>
            </a:r>
          </a:p>
        </p:txBody>
      </p:sp>
    </p:spTree>
    <p:extLst>
      <p:ext uri="{BB962C8B-B14F-4D97-AF65-F5344CB8AC3E}">
        <p14:creationId xmlns:p14="http://schemas.microsoft.com/office/powerpoint/2010/main" val="259544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35207"/>
          </a:xfrm>
        </p:spPr>
        <p:txBody>
          <a:bodyPr>
            <a:normAutofit fontScale="90000"/>
          </a:bodyPr>
          <a:lstStyle/>
          <a:p>
            <a:r>
              <a:rPr lang="cs-CZ" b="1" dirty="0"/>
              <a:t>Interní/externí pracovní trh ve firmě</a:t>
            </a:r>
            <a:br>
              <a:rPr lang="cs-CZ" b="1" dirty="0"/>
            </a:br>
            <a:endParaRPr lang="cs-CZ" dirty="0"/>
          </a:p>
        </p:txBody>
      </p:sp>
      <p:sp>
        <p:nvSpPr>
          <p:cNvPr id="3" name="Zástupný symbol pro obsah 2"/>
          <p:cNvSpPr>
            <a:spLocks noGrp="1"/>
          </p:cNvSpPr>
          <p:nvPr>
            <p:ph idx="1"/>
          </p:nvPr>
        </p:nvSpPr>
        <p:spPr>
          <a:xfrm>
            <a:off x="838200" y="900332"/>
            <a:ext cx="10515600" cy="5584874"/>
          </a:xfrm>
        </p:spPr>
        <p:txBody>
          <a:bodyPr>
            <a:normAutofit/>
          </a:bodyPr>
          <a:lstStyle/>
          <a:p>
            <a:pPr marL="0" indent="0">
              <a:buNone/>
            </a:pPr>
            <a:endParaRPr lang="cs-CZ" sz="2600" b="1" dirty="0"/>
          </a:p>
        </p:txBody>
      </p:sp>
      <p:pic>
        <p:nvPicPr>
          <p:cNvPr id="7" name="Obrázek 6"/>
          <p:cNvPicPr>
            <a:picLocks noChangeAspect="1"/>
          </p:cNvPicPr>
          <p:nvPr/>
        </p:nvPicPr>
        <p:blipFill>
          <a:blip r:embed="rId2"/>
          <a:stretch>
            <a:fillRect/>
          </a:stretch>
        </p:blipFill>
        <p:spPr>
          <a:xfrm>
            <a:off x="2547257" y="1265785"/>
            <a:ext cx="6105208" cy="5219421"/>
          </a:xfrm>
          <a:prstGeom prst="rect">
            <a:avLst/>
          </a:prstGeom>
        </p:spPr>
      </p:pic>
    </p:spTree>
    <p:extLst>
      <p:ext uri="{BB962C8B-B14F-4D97-AF65-F5344CB8AC3E}">
        <p14:creationId xmlns:p14="http://schemas.microsoft.com/office/powerpoint/2010/main" val="321752334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957</Words>
  <Application>Microsoft Office PowerPoint</Application>
  <PresentationFormat>Širokoúhlá obrazovka</PresentationFormat>
  <Paragraphs>45</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Segmentace trhu práce z hlediska zaměstnaneckých vztahů </vt:lpstr>
      <vt:lpstr>Segmentační teorie (Reich)</vt:lpstr>
      <vt:lpstr>Interní pracovní trh (Doeringer, Piore, 1970)</vt:lpstr>
      <vt:lpstr>Primární pracovní trh </vt:lpstr>
      <vt:lpstr>Externí pracovní trh</vt:lpstr>
      <vt:lpstr>Sekundární pracovní trh </vt:lpstr>
      <vt:lpstr>Zaměstnávání na sekundárním TP</vt:lpstr>
      <vt:lpstr>Vliv odborů na primárním TP ve firmách</vt:lpstr>
      <vt:lpstr>Interní/externí pracovní trh ve firmě </vt:lpstr>
      <vt:lpstr>Náměty, otázky, diskuse….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Segmentace trhu práce z hlediska zaměstnaneckých vztahů</dc:title>
  <dc:creator>Josef Horňáček</dc:creator>
  <cp:lastModifiedBy>Josef Horňáček</cp:lastModifiedBy>
  <cp:revision>10</cp:revision>
  <dcterms:created xsi:type="dcterms:W3CDTF">2020-11-30T11:16:37Z</dcterms:created>
  <dcterms:modified xsi:type="dcterms:W3CDTF">2020-11-30T12:42:26Z</dcterms:modified>
</cp:coreProperties>
</file>