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1"/>
  </p:notesMasterIdLst>
  <p:sldIdLst>
    <p:sldId id="256" r:id="rId5"/>
    <p:sldId id="32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20" r:id="rId15"/>
    <p:sldId id="308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4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17" r:id="rId44"/>
    <p:sldId id="318" r:id="rId45"/>
    <p:sldId id="322" r:id="rId46"/>
    <p:sldId id="324" r:id="rId47"/>
    <p:sldId id="325" r:id="rId48"/>
    <p:sldId id="309" r:id="rId49"/>
    <p:sldId id="299" r:id="rId50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2111B04B-D2A6-4BD3-95E1-46815D6AA8B1}">
          <p14:sldIdLst>
            <p14:sldId id="256"/>
            <p14:sldId id="32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320"/>
            <p14:sldId id="308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304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317"/>
            <p14:sldId id="318"/>
            <p14:sldId id="322"/>
            <p14:sldId id="324"/>
            <p14:sldId id="325"/>
            <p14:sldId id="30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iq5lm00yy8wAa97ZcahshCFgap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" clrIdx="0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6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055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9c77370a_1_3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09c77370a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09c77370a_1_4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3ab93460_0_4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6" name="Google Shape;206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6e0347b6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13ab93460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13ab93460_0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1b513c6b4_0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1b513c6b4_0_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13ab93460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1b513c6b4_0_1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1b513c6b4_0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b513c6b4_0_2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0" name="Google Shape;310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1b513c6b4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09c77370a_1_1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09c77370a_1_15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645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9c77370a_1_2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zdroje.muni.cz/prehled/zdroj.php?lang=cs&amp;id=447" TargetMode="External"/><Relationship Id="rId4" Type="http://schemas.openxmlformats.org/officeDocument/2006/relationships/hyperlink" Target="https://ezdroje.muni.cz/prehled/zdroj.php?lang=cs&amp;id=2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zdroje.muni.cz/prehled/zdroj.php?lang=cs&amp;id=28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zdroje.muni.cz/prehled/zdroj.php?lang=cs&amp;id=44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zdroje.muni.cz/prehled/zdroj.php?lang=cs&amp;id=447" TargetMode="External"/><Relationship Id="rId4" Type="http://schemas.openxmlformats.org/officeDocument/2006/relationships/hyperlink" Target="https://ezdroje.muni.cz/prehled/zdroj.php?lang=cs&amp;id=289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hetravellingteachers.blogspot.cz/2014/08/newspaper-articles-some-new-and-old.html" TargetMode="External"/><Relationship Id="rId2" Type="http://schemas.openxmlformats.org/officeDocument/2006/relationships/hyperlink" Target="https://s-media-cache-ak0.pinimg.com/736x/b1/8c/7d/b18c7dde7e01870bd4715b308241c15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hyperlink" Target="http://spencerjardine.blogspot.cz/2012/02/boolean-search-strategies-videos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edomova@fss.muni.cz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aps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vat.org.uk/sites/data.t3sc.org/files/images/Social-Media-Market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5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844742" y="2302011"/>
            <a:ext cx="7454516" cy="205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bakalářské studenty ZUR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138045" y="5404643"/>
            <a:ext cx="3788038" cy="96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cs-CZ" sz="3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Dana Vlachová, </a:t>
            </a:r>
            <a:r>
              <a:rPr lang="cs-CZ" sz="34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cs-CZ" sz="3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sz="34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3400" b="1" dirty="0">
              <a:solidFill>
                <a:srgbClr val="3333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01334" y="5652600"/>
            <a:ext cx="3622091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Brno, 24. 10. a 14. 11. 2024</a:t>
            </a:r>
            <a:endParaRPr sz="2400" b="1" i="0" u="none" strike="noStrike" cap="none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marketingová komunikace; sociální sítě; propagace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novináři – Česko – 20.-21. st.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3" y="123651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208" y="1042415"/>
            <a:ext cx="8646850" cy="597094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 marL="114300" indent="0">
              <a:buNone/>
            </a:pPr>
            <a:endParaRPr lang="cs-CZ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b="1" dirty="0"/>
              <a:t>Příliš obecná: </a:t>
            </a:r>
          </a:p>
          <a:p>
            <a:pPr marL="1028700" lvl="2" indent="0">
              <a:buNone/>
            </a:pPr>
            <a:r>
              <a:rPr lang="cs-CZ" sz="25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b="1" dirty="0"/>
              <a:t>Specifická: </a:t>
            </a:r>
          </a:p>
          <a:p>
            <a:pPr marL="1028700" lvl="2" indent="0">
              <a:buNone/>
            </a:pPr>
            <a:r>
              <a:rPr lang="cs-CZ" sz="2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b="1" dirty="0"/>
              <a:t>Triviální: </a:t>
            </a:r>
          </a:p>
          <a:p>
            <a:pPr marL="1028700" lvl="2" indent="0">
              <a:buNone/>
            </a:pPr>
            <a:r>
              <a:rPr lang="cs-CZ" sz="2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b="1" dirty="0"/>
              <a:t>Netriviální: </a:t>
            </a:r>
          </a:p>
          <a:p>
            <a:pPr marL="1028700" lvl="2" indent="0">
              <a:buNone/>
            </a:pPr>
            <a:r>
              <a:rPr lang="cs-CZ" sz="2400" dirty="0"/>
              <a:t>Jak Ruská federace využívá energii v zahraniční politice ve vztahu k pobaltským státům?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b="1" dirty="0"/>
              <a:t>Nerealizovatelná:</a:t>
            </a:r>
          </a:p>
          <a:p>
            <a:pPr marL="1028700" lvl="2" indent="0">
              <a:buNone/>
            </a:pPr>
            <a:r>
              <a:rPr lang="cs-CZ" sz="2400" dirty="0"/>
              <a:t>Jaké osobní pohnutky vedly  ministra  Kubu  k prosazování prolomení limitů pro těžbu uhlí v severních Čechách?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b="1" dirty="0"/>
              <a:t>Realizovatelná:</a:t>
            </a:r>
          </a:p>
          <a:p>
            <a:pPr marL="1028700" lvl="2" indent="0">
              <a:buNone/>
            </a:pPr>
            <a:r>
              <a:rPr lang="cs-CZ" sz="2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3329127" y="6488128"/>
            <a:ext cx="55929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4011" y="-23414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613ab93460_0_0"/>
          <p:cNvSpPr txBox="1">
            <a:spLocks noGrp="1"/>
          </p:cNvSpPr>
          <p:nvPr>
            <p:ph type="body" idx="1"/>
          </p:nvPr>
        </p:nvSpPr>
        <p:spPr>
          <a:xfrm>
            <a:off x="502915" y="730483"/>
            <a:ext cx="801243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51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ts val="2800"/>
              <a:buFont typeface="+mj-lt"/>
              <a:buAutoNum type="arabicPeriod"/>
            </a:pPr>
            <a:r>
              <a:rPr lang="cs-CZ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613ab93460_0_0"/>
          <p:cNvSpPr txBox="1"/>
          <p:nvPr/>
        </p:nvSpPr>
        <p:spPr>
          <a:xfrm>
            <a:off x="502915" y="6263952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78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3ab93460_0_26"/>
          <p:cNvSpPr txBox="1"/>
          <p:nvPr/>
        </p:nvSpPr>
        <p:spPr>
          <a:xfrm>
            <a:off x="745587" y="640908"/>
            <a:ext cx="743718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Další specifikace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0" name="Google Shape;170;g613ab93460_0_26"/>
          <p:cNvSpPr txBox="1"/>
          <p:nvPr/>
        </p:nvSpPr>
        <p:spPr>
          <a:xfrm>
            <a:off x="187500" y="1596325"/>
            <a:ext cx="8880900" cy="42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orné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časopisy, kapitoly z knih, příspěvky z konferencí, zpravodajství)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   v AJ)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9c77370a_1_3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Téma a klíčová slova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Další specifikace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 b="1">
                <a:solidFill>
                  <a:schemeClr val="dk1"/>
                </a:solidFill>
              </a:rPr>
              <a:t>Výběr zdrojů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Boolovský model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Technika vyhledávání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Vlastní vyhledávací proces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Hodnocení vyhledaných záznamů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Další operace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76" name="Google Shape;176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609c77370a_1_3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a klíčová slova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specifikace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Boolovský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vyhledávání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vyhledávací proces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Téma a klíčová slova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Další specifikace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 b="1">
                <a:solidFill>
                  <a:schemeClr val="dk1"/>
                </a:solidFill>
              </a:rPr>
              <a:t>Výběr zdrojů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Boolovský model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Technika vyhledávání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Vlastní vyhledávací proces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Hodnocení vyhledaných záznamů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Další operace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83" name="Google Shape;183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3. </a:t>
            </a: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6" name="Google Shape;186;g609c77370a_1_54"/>
          <p:cNvSpPr txBox="1"/>
          <p:nvPr/>
        </p:nvSpPr>
        <p:spPr>
          <a:xfrm>
            <a:off x="473700" y="1792417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Specializované odborné databáze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Knihovní katalogy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Specializované vyhledávače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Knihovny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Další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Téma a klíčová slova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Další specifikace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 b="1">
                <a:solidFill>
                  <a:schemeClr val="dk1"/>
                </a:solidFill>
              </a:rPr>
              <a:t>Výběr zdrojů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Boolovský model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Technika vyhledávání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Vlastní vyhledávací proces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Hodnocení vyhledaných záznamů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Další operace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92" name="Google Shape;192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3ab93460_0_33"/>
          <p:cNvSpPr txBox="1"/>
          <p:nvPr/>
        </p:nvSpPr>
        <p:spPr>
          <a:xfrm>
            <a:off x="346229" y="492368"/>
            <a:ext cx="8611339" cy="6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(</a:t>
            </a:r>
            <a:r>
              <a:rPr lang="cs-CZ" sz="36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</a:t>
            </a: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tipy pro vyhledávání</a:t>
            </a:r>
            <a:endParaRPr sz="36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2" name="Google Shape;202;g613ab93460_0_33"/>
          <p:cNvSpPr txBox="1"/>
          <p:nvPr/>
        </p:nvSpPr>
        <p:spPr>
          <a:xfrm>
            <a:off x="503275" y="1596325"/>
            <a:ext cx="8454293" cy="495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Profil na GS</a:t>
            </a:r>
          </a:p>
          <a:p>
            <a:pPr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 př.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Lenka Waschková Císařová</a:t>
            </a:r>
          </a:p>
          <a:p>
            <a:pPr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př.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burgr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cs-CZ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př. define:cyberbullying</a:t>
            </a:r>
          </a:p>
          <a:p>
            <a:pPr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př.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related:muni.cz</a:t>
            </a:r>
            <a:endParaRPr lang="cs-CZ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př. filetype:pdf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613ab93460_0_3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012" y="1367714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613ab93460_0_40"/>
          <p:cNvSpPr txBox="1"/>
          <p:nvPr/>
        </p:nvSpPr>
        <p:spPr>
          <a:xfrm>
            <a:off x="950825" y="5992427"/>
            <a:ext cx="7838068" cy="68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More </a:t>
            </a: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Google</a:t>
            </a:r>
            <a:endParaRPr lang="cs-CZ" sz="3200" b="0" i="0" u="sng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606e0347b6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558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606e0347b6_0_2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a klíčová slova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specifikace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Boolovský</a:t>
            </a: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vyhledávání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vyhledávací proces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3835"/>
            <a:ext cx="7886700" cy="64903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lekcí: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technik, 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multioborových databázích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úkolům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Discovery MUNI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e-zdroje</a:t>
            </a:r>
          </a:p>
          <a:p>
            <a:pPr marL="571500" lvl="1" indent="0"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databáze mediálních zdrojů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vyhledávání v databázích </a:t>
            </a:r>
            <a:r>
              <a:rPr lang="cs-CZ" altLang="cs-CZ" sz="2500" dirty="0" err="1"/>
              <a:t>NewtonOne</a:t>
            </a:r>
            <a:r>
              <a:rPr lang="cs-CZ" altLang="cs-CZ" sz="2500" dirty="0"/>
              <a:t>, </a:t>
            </a:r>
            <a:r>
              <a:rPr lang="cs-CZ" altLang="cs-CZ" sz="2500" dirty="0" err="1"/>
              <a:t>PressReader</a:t>
            </a:r>
            <a:r>
              <a:rPr lang="cs-CZ" altLang="cs-CZ" sz="2500" dirty="0"/>
              <a:t> a </a:t>
            </a:r>
            <a:r>
              <a:rPr lang="cs-CZ" altLang="cs-CZ" sz="2500" dirty="0" err="1"/>
              <a:t>ProQuest</a:t>
            </a:r>
            <a:endParaRPr lang="cs-CZ" altLang="cs-CZ" sz="25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marL="571500" lvl="1" indent="0"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571500" lvl="1" indent="0"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571500" lvl="1" indent="0">
              <a:buNone/>
            </a:pPr>
            <a:endParaRPr lang="cs-CZ" altLang="cs-CZ" sz="2500" dirty="0"/>
          </a:p>
          <a:p>
            <a:pPr marL="571500" lvl="1" indent="0"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2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Boolovský model</a:t>
            </a:r>
            <a:endParaRPr sz="40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3" name="Google Shape;223;g613ab93460_0_60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CE19FF-037B-45DB-B849-3D1ED8A9F974}"/>
              </a:ext>
            </a:extLst>
          </p:cNvPr>
          <p:cNvSpPr txBox="1"/>
          <p:nvPr/>
        </p:nvSpPr>
        <p:spPr>
          <a:xfrm>
            <a:off x="4328324" y="6412409"/>
            <a:ext cx="4720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Steinerová, Jela: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13ab93460_0_66"/>
          <p:cNvSpPr txBox="1"/>
          <p:nvPr/>
        </p:nvSpPr>
        <p:spPr>
          <a:xfrm>
            <a:off x="424350" y="451334"/>
            <a:ext cx="8081400" cy="63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 </a:t>
            </a:r>
            <a:r>
              <a:rPr lang="cs-CZ" sz="4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Boolovského</a:t>
            </a: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modelu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1" name="Google Shape;231;g613ab93460_0_66"/>
          <p:cNvSpPr txBox="1"/>
          <p:nvPr/>
        </p:nvSpPr>
        <p:spPr>
          <a:xfrm>
            <a:off x="503274" y="1335025"/>
            <a:ext cx="7711335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operátorů AND, OR, NOT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674" y="4786348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2833" y="3792806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4279" y="4891173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613ab93460_0_66"/>
          <p:cNvSpPr txBox="1"/>
          <p:nvPr/>
        </p:nvSpPr>
        <p:spPr>
          <a:xfrm>
            <a:off x="503274" y="6392967"/>
            <a:ext cx="8297525" cy="46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613ab93460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34" y="205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Operátor AND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3" name="Google Shape;243;g613ab93460_0_71"/>
          <p:cNvSpPr txBox="1"/>
          <p:nvPr/>
        </p:nvSpPr>
        <p:spPr>
          <a:xfrm>
            <a:off x="424350" y="1545025"/>
            <a:ext cx="861241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 obě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613ab93460_0_71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0750" y="4086000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613ab93460_0_71"/>
          <p:cNvSpPr txBox="1"/>
          <p:nvPr/>
        </p:nvSpPr>
        <p:spPr>
          <a:xfrm>
            <a:off x="4830927" y="5853887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reklama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613ab93460_0_71"/>
          <p:cNvSpPr txBox="1"/>
          <p:nvPr/>
        </p:nvSpPr>
        <p:spPr>
          <a:xfrm>
            <a:off x="6770200" y="5854086"/>
            <a:ext cx="681035" cy="62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děti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4E6066E-93DC-472A-8DE7-100A15A8C772}"/>
              </a:ext>
            </a:extLst>
          </p:cNvPr>
          <p:cNvSpPr/>
          <p:nvPr/>
        </p:nvSpPr>
        <p:spPr>
          <a:xfrm>
            <a:off x="7554897" y="6107837"/>
            <a:ext cx="1340528" cy="62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C94465-6906-437D-8619-AD06786CC2EE}"/>
              </a:ext>
            </a:extLst>
          </p:cNvPr>
          <p:cNvSpPr txBox="1"/>
          <p:nvPr/>
        </p:nvSpPr>
        <p:spPr>
          <a:xfrm>
            <a:off x="412666" y="4512756"/>
            <a:ext cx="3763332" cy="769441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/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př. reklama  AND děti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Operátor OR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5" name="Google Shape;255;g613ab93460_0_77"/>
          <p:cNvSpPr txBox="1"/>
          <p:nvPr/>
        </p:nvSpPr>
        <p:spPr>
          <a:xfrm>
            <a:off x="424350" y="1545025"/>
            <a:ext cx="848717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76300" marR="0" lvl="1" indent="-4572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</a:t>
            </a:r>
          </a:p>
          <a:p>
            <a:pPr marL="419100" marR="0" lvl="1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ze  zadaných výrazů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763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763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578" y="4172001"/>
            <a:ext cx="3073060" cy="14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613ab93460_0_77"/>
          <p:cNvSpPr txBox="1"/>
          <p:nvPr/>
        </p:nvSpPr>
        <p:spPr>
          <a:xfrm>
            <a:off x="3685967" y="5901163"/>
            <a:ext cx="2879725" cy="6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cs-CZ" sz="2200" dirty="0"/>
              <a:t>m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ediální pedagogika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613ab93460_0_77"/>
          <p:cNvSpPr txBox="1"/>
          <p:nvPr/>
        </p:nvSpPr>
        <p:spPr>
          <a:xfrm>
            <a:off x="6565692" y="5873858"/>
            <a:ext cx="2345833" cy="6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výchova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F7EA90-049F-45D6-A5C6-F20DFB7E8CEC}"/>
              </a:ext>
            </a:extLst>
          </p:cNvPr>
          <p:cNvSpPr txBox="1"/>
          <p:nvPr/>
        </p:nvSpPr>
        <p:spPr>
          <a:xfrm>
            <a:off x="401480" y="4567229"/>
            <a:ext cx="4386544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/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mediální pedagogika  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     OR mediální výchova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Operátor NOT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6" name="Google Shape;266;g41b513c6b4_0_3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763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763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763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41b513c6b4_0_3"/>
          <p:cNvSpPr txBox="1"/>
          <p:nvPr/>
        </p:nvSpPr>
        <p:spPr>
          <a:xfrm>
            <a:off x="4594196" y="5514556"/>
            <a:ext cx="2232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reklama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41b513c6b4_0_3"/>
          <p:cNvSpPr txBox="1"/>
          <p:nvPr/>
        </p:nvSpPr>
        <p:spPr>
          <a:xfrm>
            <a:off x="6695700" y="5514556"/>
            <a:ext cx="244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"sociální sítě"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9B88C0-1171-454C-8699-1F0BF12BE6EC}"/>
              </a:ext>
            </a:extLst>
          </p:cNvPr>
          <p:cNvSpPr txBox="1"/>
          <p:nvPr/>
        </p:nvSpPr>
        <p:spPr>
          <a:xfrm>
            <a:off x="827584" y="4725144"/>
            <a:ext cx="2952328" cy="123110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cs-CZ" altLang="cs-CZ" sz="3000" dirty="0"/>
              <a:t>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př. reklama NOT </a:t>
            </a:r>
          </a:p>
          <a:p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"sociální sítě"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Krácení termínů (</a:t>
            </a:r>
            <a:r>
              <a:rPr lang="cs-CZ" sz="4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truncation</a:t>
            </a: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7" name="Google Shape;277;g41b513c6b4_0_9"/>
          <p:cNvSpPr txBox="1"/>
          <p:nvPr/>
        </p:nvSpPr>
        <p:spPr>
          <a:xfrm>
            <a:off x="424350" y="1545025"/>
            <a:ext cx="8549169" cy="513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Hledaný termín je zkrácen na kořen slova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Systém dohledá všechny možné tvary podle tohoto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kořenu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Přípony nebo koncovky jsou nahrazeny zástupným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znakem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Výsledek vyhledávání se rozšiřuje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Pozn. vyhledávací nástroje mohou využívat různé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symboly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None/>
            </a:pPr>
            <a:r>
              <a:rPr lang="cs-CZ" altLang="cs-CZ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altLang="cs-CZ" sz="27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žurnalis</a:t>
            </a:r>
            <a:r>
              <a:rPr lang="en-US" altLang="cs-CZ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vyhledá žurnalisté, žurnalistika, žurnalistický atd.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613ab93460_0_83"/>
          <p:cNvSpPr txBox="1"/>
          <p:nvPr/>
        </p:nvSpPr>
        <p:spPr>
          <a:xfrm>
            <a:off x="457300" y="846936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prostřednictvím fráze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8" name="Google Shape;288;g613ab93460_0_83"/>
          <p:cNvSpPr txBox="1"/>
          <p:nvPr/>
        </p:nvSpPr>
        <p:spPr>
          <a:xfrm>
            <a:off x="424350" y="2117324"/>
            <a:ext cx="8262350" cy="395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př. "mediální komunikace"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3333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networks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adolescents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</a:rPr>
              <a:t>cyberbullying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adolescents</a:t>
            </a:r>
            <a:r>
              <a:rPr lang="cs-CZ" dirty="0">
                <a:solidFill>
                  <a:schemeClr val="tx1"/>
                </a:solidFill>
              </a:rPr>
              <a:t> OR </a:t>
            </a:r>
            <a:r>
              <a:rPr lang="cs-CZ" dirty="0" err="1">
                <a:solidFill>
                  <a:schemeClr val="tx1"/>
                </a:solidFill>
              </a:rPr>
              <a:t>teenagers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networks</a:t>
            </a:r>
            <a:r>
              <a:rPr lang="cs-CZ" dirty="0">
                <a:solidFill>
                  <a:schemeClr val="tx1"/>
                </a:solidFill>
              </a:rPr>
              <a:t> OR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media AND </a:t>
            </a:r>
            <a:r>
              <a:rPr lang="en-US" dirty="0">
                <a:solidFill>
                  <a:schemeClr val="tx1"/>
                </a:solidFill>
              </a:rPr>
              <a:t>cyberbullying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(adolescents OR teenagers) AND (social networks OR social media) AND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cyberbullying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i="1" dirty="0">
                <a:solidFill>
                  <a:schemeClr val="tx1"/>
                </a:solidFill>
              </a:rPr>
              <a:t>- dobře zadaný dotaz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613ab93460_0_91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a klíčová slova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specifikace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Boolovský</a:t>
            </a: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vyhledávání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vyhledávací proces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Technika vyhledávání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1" name="Google Shape;301;g41b513c6b4_0_15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-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rešerše, vyhotovení online cvičení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41b513c6b4_0_2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a klíčová slova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specifikace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Boolovský</a:t>
            </a: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vyhledávání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vyhledávací proces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41b513c6b4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Vlastní vyhledávací proces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4" name="Google Shape;314;g41b513c6b4_0_29"/>
          <p:cNvSpPr txBox="1"/>
          <p:nvPr/>
        </p:nvSpPr>
        <p:spPr>
          <a:xfrm>
            <a:off x="424350" y="1828800"/>
            <a:ext cx="8208206" cy="401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prvním vyhledávání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Vždy je třeba rešeršní dotaz ladit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Každý zdroj má vlastní pravidla vyhledávání a</a:t>
            </a: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je třeba tomu uzpůsobit vyhledávací dotaz</a:t>
            </a:r>
            <a:endParaRPr sz="3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Máte-li málo výsledků vyhledávání</a:t>
            </a:r>
            <a:r>
              <a:rPr lang="cs-CZ" sz="4000" b="1" dirty="0">
                <a:solidFill>
                  <a:srgbClr val="0000DC"/>
                </a:solidFill>
              </a:rPr>
              <a:t>: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41b513c6b4_0_35"/>
          <p:cNvSpPr txBox="1"/>
          <p:nvPr/>
        </p:nvSpPr>
        <p:spPr>
          <a:xfrm>
            <a:off x="424350" y="2117325"/>
            <a:ext cx="83011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41"/>
          <p:cNvSpPr txBox="1"/>
          <p:nvPr/>
        </p:nvSpPr>
        <p:spPr>
          <a:xfrm>
            <a:off x="414474" y="640900"/>
            <a:ext cx="880847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Máte-li mnoho výsledků vyhledávání</a:t>
            </a:r>
            <a:r>
              <a:rPr lang="cs-CZ" sz="4000" b="1" dirty="0">
                <a:solidFill>
                  <a:srgbClr val="0000DC"/>
                </a:solidFill>
              </a:rPr>
              <a:t>: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41"/>
          <p:cNvSpPr txBox="1"/>
          <p:nvPr/>
        </p:nvSpPr>
        <p:spPr>
          <a:xfrm>
            <a:off x="414475" y="1554875"/>
            <a:ext cx="8342067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3;g613ab93460_0_91">
            <a:extLst>
              <a:ext uri="{FF2B5EF4-FFF2-40B4-BE49-F238E27FC236}">
                <a16:creationId xmlns:a16="http://schemas.microsoft.com/office/drawing/2014/main" id="{BF274EE8-482B-45BB-82B8-84C696AFB0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a klíčová slova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specifikace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Boolovský</a:t>
            </a: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vyhledávání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vyhledávací proces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ts val="2800"/>
              <a:buAutoNum type="arabicPeriod"/>
            </a:pPr>
            <a:r>
              <a:rPr lang="cs-CZ" sz="2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2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relevance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nakolik odpovídají výsledky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vyhledá-vání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důvěryhodnost zdroje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pravidelná aktualizace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17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a klíčová slova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specifikace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zdrojů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AutoNum type="arabicPeriod"/>
            </a:pPr>
            <a:r>
              <a:rPr lang="cs-CZ" sz="2800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Boolovský</a:t>
            </a:r>
            <a:r>
              <a:rPr lang="cs-CZ" sz="2800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sz="2800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vyhledávání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vyhledávací proces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vyhledaných záznamů</a:t>
            </a:r>
            <a:endParaRPr sz="28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operace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sp>
        <p:nvSpPr>
          <p:cNvPr id="355" name="Google Shape;355;g609c77370a_1_150"/>
          <p:cNvSpPr txBox="1"/>
          <p:nvPr/>
        </p:nvSpPr>
        <p:spPr>
          <a:xfrm>
            <a:off x="414475" y="463639"/>
            <a:ext cx="8253007" cy="7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Další operace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6" name="Google Shape;356;g609c77370a_1_150"/>
          <p:cNvSpPr txBox="1"/>
          <p:nvPr/>
        </p:nvSpPr>
        <p:spPr>
          <a:xfrm>
            <a:off x="414475" y="1554875"/>
            <a:ext cx="8253007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tisk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uložení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export do citačního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EndNote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 Web,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Zotero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Citace.com)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613ab93460_0_104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Praktické vyhledávání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databázích</a:t>
            </a:r>
            <a:endParaRPr sz="531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613ab93460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613ab93460_0_109"/>
          <p:cNvSpPr txBox="1">
            <a:spLocks noGrp="1"/>
          </p:cNvSpPr>
          <p:nvPr>
            <p:ph type="title"/>
          </p:nvPr>
        </p:nvSpPr>
        <p:spPr>
          <a:xfrm>
            <a:off x="424350" y="348088"/>
            <a:ext cx="8081400" cy="75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36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613ab93460_0_109"/>
          <p:cNvSpPr txBox="1"/>
          <p:nvPr/>
        </p:nvSpPr>
        <p:spPr>
          <a:xfrm>
            <a:off x="503275" y="1606858"/>
            <a:ext cx="8294496" cy="399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❑"/>
            </a:pPr>
            <a:r>
              <a:rPr lang="cs-CZ" sz="3200" b="1" u="sng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</a:t>
            </a:r>
            <a:r>
              <a:rPr lang="cs-CZ" sz="3200" b="1" u="sng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3200" b="1" u="sng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</a:t>
            </a:r>
            <a:r>
              <a:rPr lang="cs-CZ" sz="3200" b="1" u="sng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</a:t>
            </a:r>
            <a:endParaRPr lang="cs-CZ" sz="3200" b="1" u="sng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sz="32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❑"/>
            </a:pPr>
            <a:r>
              <a:rPr lang="cs-CZ" sz="3200" b="1" u="sng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Taylor&amp;Francis</a:t>
            </a:r>
            <a:endParaRPr lang="cs-CZ" sz="32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2400" b="1" i="1" dirty="0">
                <a:solidFill>
                  <a:srgbClr val="111111"/>
                </a:solidFill>
              </a:rPr>
              <a:t>                  </a:t>
            </a: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0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342900" marR="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Vyhledávání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2" y="231961"/>
            <a:ext cx="8743809" cy="18118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  <a:hlinkClick r:id="rId2"/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  <a:hlinkClick r:id="rId2"/>
              </a:rPr>
              <a:t>Sage</a:t>
            </a:r>
            <a:r>
              <a:rPr lang="cs-CZ" sz="3100" b="1" dirty="0">
                <a:solidFill>
                  <a:srgbClr val="3333FF"/>
                </a:solidFill>
                <a:hlinkClick r:id="rId2"/>
              </a:rPr>
              <a:t> </a:t>
            </a:r>
            <a:r>
              <a:rPr lang="cs-CZ" sz="3100" b="1" dirty="0" err="1">
                <a:solidFill>
                  <a:srgbClr val="3333FF"/>
                </a:solidFill>
                <a:hlinkClick r:id="rId2"/>
              </a:rPr>
              <a:t>Journals</a:t>
            </a:r>
            <a:r>
              <a:rPr lang="cs-CZ" sz="3100" b="1" dirty="0">
                <a:solidFill>
                  <a:srgbClr val="3333FF"/>
                </a:solidFill>
                <a:hlinkClick r:id="rId2"/>
              </a:rPr>
              <a:t> </a:t>
            </a:r>
            <a:r>
              <a:rPr lang="cs-CZ" sz="3100" b="1" dirty="0">
                <a:solidFill>
                  <a:srgbClr val="3333FF"/>
                </a:solidFill>
              </a:rPr>
              <a:t>- </a:t>
            </a:r>
            <a:r>
              <a:rPr lang="cs-CZ" sz="2700" b="1" dirty="0" err="1">
                <a:solidFill>
                  <a:srgbClr val="3333FF"/>
                </a:solidFill>
              </a:rPr>
              <a:t>Humanities</a:t>
            </a:r>
            <a:r>
              <a:rPr lang="cs-CZ" sz="2700" b="1" dirty="0">
                <a:solidFill>
                  <a:srgbClr val="3333FF"/>
                </a:solidFill>
              </a:rPr>
              <a:t> and </a:t>
            </a:r>
            <a:r>
              <a:rPr lang="cs-CZ" sz="2700" b="1" dirty="0" err="1">
                <a:solidFill>
                  <a:srgbClr val="3333FF"/>
                </a:solidFill>
              </a:rPr>
              <a:t>Social</a:t>
            </a:r>
            <a:r>
              <a:rPr lang="cs-CZ" sz="2700" b="1" dirty="0">
                <a:solidFill>
                  <a:srgbClr val="3333FF"/>
                </a:solidFill>
              </a:rPr>
              <a:t> </a:t>
            </a:r>
            <a:r>
              <a:rPr lang="cs-CZ" sz="2700" b="1" dirty="0" err="1">
                <a:solidFill>
                  <a:srgbClr val="3333FF"/>
                </a:solidFill>
              </a:rPr>
              <a:t>Sciences</a:t>
            </a:r>
            <a:r>
              <a:rPr lang="cs-CZ" sz="2700" b="1" dirty="0">
                <a:solidFill>
                  <a:srgbClr val="3333FF"/>
                </a:solidFill>
              </a:rPr>
              <a:t> + </a:t>
            </a:r>
            <a:r>
              <a:rPr lang="cs-CZ" sz="2700" b="1" dirty="0" err="1">
                <a:solidFill>
                  <a:srgbClr val="3333FF"/>
                </a:solidFill>
              </a:rPr>
              <a:t>Sage</a:t>
            </a:r>
            <a:r>
              <a:rPr lang="cs-CZ" sz="2700" b="1" dirty="0">
                <a:solidFill>
                  <a:srgbClr val="3333FF"/>
                </a:solidFill>
              </a:rPr>
              <a:t> </a:t>
            </a:r>
            <a:r>
              <a:rPr lang="cs-CZ" sz="2700" b="1" dirty="0" err="1">
                <a:solidFill>
                  <a:srgbClr val="3333FF"/>
                </a:solidFill>
              </a:rPr>
              <a:t>Deep</a:t>
            </a:r>
            <a:r>
              <a:rPr lang="cs-CZ" sz="2700" b="1" dirty="0">
                <a:solidFill>
                  <a:srgbClr val="3333FF"/>
                </a:solidFill>
              </a:rPr>
              <a:t> </a:t>
            </a:r>
            <a:r>
              <a:rPr lang="cs-CZ" sz="2700" b="1" dirty="0" err="1">
                <a:solidFill>
                  <a:srgbClr val="3333FF"/>
                </a:solidFill>
              </a:rPr>
              <a:t>Backfile</a:t>
            </a:r>
            <a:r>
              <a:rPr lang="cs-CZ" sz="2700" b="1" dirty="0">
                <a:solidFill>
                  <a:srgbClr val="3333FF"/>
                </a:solidFill>
              </a:rPr>
              <a:t> Package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- zahrnuje asi 750 titulů plnotextových z humanit. a sociál. věd časopisů od vydavatelství </a:t>
            </a:r>
            <a:r>
              <a:rPr lang="cs-CZ" sz="2000" dirty="0" err="1">
                <a:solidFill>
                  <a:schemeClr val="tx1"/>
                </a:solidFill>
              </a:rPr>
              <a:t>Sage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Publications</a:t>
            </a:r>
            <a:r>
              <a:rPr lang="cs-CZ" sz="2000" dirty="0">
                <a:solidFill>
                  <a:schemeClr val="tx1"/>
                </a:solidFill>
              </a:rPr>
              <a:t> od roku 1999 do současnosti + archiv, který obsahuje starší ročníky cca 450 časopisů od prvního vydaného čísla každého časopisu až do konce roku 1998.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21B1BD-4FB7-4B7F-9FC9-EBC14D51C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847"/>
            <a:ext cx="9144000" cy="48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2" y="188260"/>
            <a:ext cx="8495930" cy="19005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100" b="1" dirty="0">
                <a:solidFill>
                  <a:srgbClr val="3333FF"/>
                </a:solidFill>
                <a:hlinkClick r:id="rId2"/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  <a:hlinkClick r:id="rId2"/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r>
              <a:rPr lang="cs-CZ" sz="2000" dirty="0"/>
              <a:t>- kolekce </a:t>
            </a:r>
            <a:r>
              <a:rPr lang="cs-CZ" sz="2000" dirty="0" err="1"/>
              <a:t>Social</a:t>
            </a:r>
            <a:r>
              <a:rPr lang="cs-CZ" sz="2000" dirty="0"/>
              <a:t> Science &amp; </a:t>
            </a:r>
            <a:r>
              <a:rPr lang="cs-CZ" sz="2000" dirty="0" err="1"/>
              <a:t>Humanities</a:t>
            </a:r>
            <a:r>
              <a:rPr lang="cs-CZ" sz="2000" dirty="0"/>
              <a:t> </a:t>
            </a:r>
            <a:r>
              <a:rPr lang="cs-CZ" sz="2000" dirty="0" err="1"/>
              <a:t>Library</a:t>
            </a:r>
            <a:r>
              <a:rPr lang="cs-CZ" sz="2000" dirty="0"/>
              <a:t>  - obsahuje více jak 1400 titulů v rámci 14 </a:t>
            </a:r>
            <a:r>
              <a:rPr lang="cs-CZ" sz="2000" dirty="0" err="1"/>
              <a:t>subkolekcí</a:t>
            </a:r>
            <a:r>
              <a:rPr lang="cs-CZ" sz="2000" dirty="0"/>
              <a:t> od počátku vydávání konkrétního časopisu do současnosti  (retrospektiva od roku 1997)  + "</a:t>
            </a:r>
            <a:r>
              <a:rPr lang="cs-CZ" sz="2000" dirty="0" err="1"/>
              <a:t>Classic</a:t>
            </a:r>
            <a:r>
              <a:rPr lang="cs-CZ" sz="2000" dirty="0"/>
              <a:t> Archive„ - archivní ročníky titulů od počátků vydávání do konce roku 1996.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F117AE-C8C3-4FB5-BC4B-7BFF3A507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4348"/>
            <a:ext cx="9144000" cy="44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613ab93460_0_116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613ab93460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613ab93460_0_109"/>
          <p:cNvSpPr txBox="1">
            <a:spLocks noGrp="1"/>
          </p:cNvSpPr>
          <p:nvPr>
            <p:ph type="title"/>
          </p:nvPr>
        </p:nvSpPr>
        <p:spPr>
          <a:xfrm>
            <a:off x="424350" y="348088"/>
            <a:ext cx="8081400" cy="75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Doporučené databáze</a:t>
            </a:r>
            <a:endParaRPr sz="36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613ab93460_0_109"/>
          <p:cNvSpPr txBox="1"/>
          <p:nvPr/>
        </p:nvSpPr>
        <p:spPr>
          <a:xfrm>
            <a:off x="503275" y="1606858"/>
            <a:ext cx="8294496" cy="399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❑"/>
            </a:pPr>
            <a:r>
              <a:rPr lang="cs-CZ" sz="3200" b="1" u="sng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</a:t>
            </a:r>
            <a:r>
              <a:rPr lang="cs-CZ" sz="3200" b="1" u="sng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3200" b="1" u="sng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</a:t>
            </a:r>
            <a:r>
              <a:rPr lang="cs-CZ" sz="3200" b="1" u="sng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</a:t>
            </a:r>
            <a:endParaRPr sz="32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❑"/>
            </a:pPr>
            <a:r>
              <a:rPr lang="cs-CZ" sz="3200" b="1" u="sng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Taylor&amp;Francis</a:t>
            </a:r>
            <a:endParaRPr lang="cs-CZ" sz="32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2400" b="1" i="1" dirty="0">
                <a:solidFill>
                  <a:srgbClr val="111111"/>
                </a:solidFill>
              </a:rPr>
              <a:t>                  </a:t>
            </a: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0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342900" marR="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8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661BB3-6700-490C-83F2-E6C81FD3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88935"/>
            <a:ext cx="7886700" cy="59978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00CC"/>
                </a:solidFill>
              </a:rPr>
              <a:t>Literatura</a:t>
            </a:r>
          </a:p>
          <a:p>
            <a:pPr algn="just"/>
            <a:r>
              <a:rPr lang="cs-CZ" sz="2000" dirty="0"/>
              <a:t>STEINEROVÁ, Jela; GREŠKOVÁ, Mirka a ILAVSKÁ, Jana. </a:t>
            </a:r>
            <a:r>
              <a:rPr lang="cs-CZ" sz="2000" i="1" dirty="0" err="1"/>
              <a:t>Informačné</a:t>
            </a:r>
            <a:r>
              <a:rPr lang="cs-CZ" sz="2000" i="1" dirty="0"/>
              <a:t> </a:t>
            </a:r>
            <a:r>
              <a:rPr lang="cs-CZ" sz="2000" i="1" dirty="0" err="1"/>
              <a:t>stratégie</a:t>
            </a:r>
            <a:r>
              <a:rPr lang="cs-CZ" sz="2000" i="1" dirty="0"/>
              <a:t> v </a:t>
            </a:r>
            <a:r>
              <a:rPr lang="cs-CZ" sz="2000" i="1" dirty="0" err="1"/>
              <a:t>elektronickom</a:t>
            </a:r>
            <a:r>
              <a:rPr lang="cs-CZ" sz="2000" i="1" dirty="0"/>
              <a:t> </a:t>
            </a:r>
            <a:r>
              <a:rPr lang="cs-CZ" sz="2000" i="1" dirty="0" err="1"/>
              <a:t>prostredí</a:t>
            </a:r>
            <a:r>
              <a:rPr lang="cs-CZ" sz="2000"/>
              <a:t>. Univerzita </a:t>
            </a:r>
            <a:r>
              <a:rPr lang="cs-CZ" sz="2000" dirty="0"/>
              <a:t>Komenského v Bratislavě, 2010. ISBN 9788022328487.</a:t>
            </a:r>
          </a:p>
          <a:p>
            <a:pPr marL="11430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00CC"/>
                </a:solidFill>
              </a:rPr>
              <a:t>Obrázky</a:t>
            </a:r>
          </a:p>
          <a:p>
            <a:r>
              <a:rPr lang="cs-CZ" sz="2000" dirty="0">
                <a:solidFill>
                  <a:srgbClr val="0000CC"/>
                </a:solidFill>
                <a:hlinkClick r:id="rId2"/>
              </a:rPr>
              <a:t>https://s-media-cache-ak0.pinimg.com/736x/b1/8c/7d/b18c7dde7e01870bd4715b308241c155.jpg</a:t>
            </a:r>
            <a:endParaRPr lang="cs-CZ" sz="2000" dirty="0">
              <a:solidFill>
                <a:srgbClr val="0000CC"/>
              </a:solidFill>
            </a:endParaRPr>
          </a:p>
          <a:p>
            <a:r>
              <a:rPr lang="cs-CZ" sz="2000" dirty="0">
                <a:solidFill>
                  <a:srgbClr val="0000CC"/>
                </a:solidFill>
                <a:hlinkClick r:id="rId3"/>
              </a:rPr>
              <a:t>http://thetravellingteachers.blogspot.cz/2014/08/newspaper-articles-some-new-and-old.html</a:t>
            </a:r>
            <a:endParaRPr lang="cs-CZ" sz="2000" dirty="0">
              <a:solidFill>
                <a:srgbClr val="0000CC"/>
              </a:solidFill>
            </a:endParaRPr>
          </a:p>
          <a:p>
            <a:r>
              <a:rPr lang="pl-PL" sz="2000" dirty="0">
                <a:solidFill>
                  <a:srgbClr val="0000CC"/>
                </a:solidFill>
                <a:hlinkClick r:id="rId4"/>
              </a:rPr>
              <a:t>http://spencerjardine.blogspot.cz/2012/02/boolean-search-strategies-videos.html</a:t>
            </a:r>
            <a:endParaRPr lang="pl-PL" sz="2000" dirty="0">
              <a:solidFill>
                <a:srgbClr val="0000CC"/>
              </a:solidFill>
            </a:endParaRPr>
          </a:p>
          <a:p>
            <a:r>
              <a:rPr lang="pl-PL" sz="2000" dirty="0">
                <a:solidFill>
                  <a:srgbClr val="0000CC"/>
                </a:solidFill>
                <a:hlinkClick r:id="rId5"/>
              </a:rPr>
              <a:t>https://www.dailyinfographic.com/get-more-out-of-google-infographic</a:t>
            </a:r>
            <a:endParaRPr lang="pl-PL" sz="2000" dirty="0">
              <a:solidFill>
                <a:srgbClr val="0000CC"/>
              </a:solidFill>
            </a:endParaRPr>
          </a:p>
          <a:p>
            <a:endParaRPr lang="pl-PL" sz="2000" dirty="0">
              <a:solidFill>
                <a:srgbClr val="0000CC"/>
              </a:solidFill>
            </a:endParaRPr>
          </a:p>
          <a:p>
            <a:endParaRPr lang="pl-PL" sz="2000" dirty="0">
              <a:solidFill>
                <a:srgbClr val="0000CC"/>
              </a:solidFill>
            </a:endParaRPr>
          </a:p>
          <a:p>
            <a:endParaRPr lang="cs-CZ" sz="2000" dirty="0">
              <a:solidFill>
                <a:srgbClr val="0000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0000CC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74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</a:rPr>
              <a:t>Zadání 2. praktického úkolu</a:t>
            </a:r>
            <a:endParaRPr sz="531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94CEAA75-26E5-4907-9C68-442BD70CA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g609c77370a_1_242">
            <a:extLst>
              <a:ext uri="{FF2B5EF4-FFF2-40B4-BE49-F238E27FC236}">
                <a16:creationId xmlns:a16="http://schemas.microsoft.com/office/drawing/2014/main" id="{18503148-A911-472A-99CA-AC93331BAB76}"/>
              </a:ext>
            </a:extLst>
          </p:cNvPr>
          <p:cNvSpPr txBox="1"/>
          <p:nvPr/>
        </p:nvSpPr>
        <p:spPr>
          <a:xfrm>
            <a:off x="22125" y="2571106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Děkujeme vám za pozornost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g609c77370a_1_242">
            <a:extLst>
              <a:ext uri="{FF2B5EF4-FFF2-40B4-BE49-F238E27FC236}">
                <a16:creationId xmlns:a16="http://schemas.microsoft.com/office/drawing/2014/main" id="{F9A9EAF9-31AF-4579-8842-763DB838C1B4}"/>
              </a:ext>
            </a:extLst>
          </p:cNvPr>
          <p:cNvSpPr txBox="1"/>
          <p:nvPr/>
        </p:nvSpPr>
        <p:spPr>
          <a:xfrm>
            <a:off x="-228750" y="3187916"/>
            <a:ext cx="9144000" cy="1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>
                <a:solidFill>
                  <a:srgbClr val="0000CC"/>
                </a:solidFill>
              </a:rPr>
              <a:t>Mgr. Dana Vlachová, </a:t>
            </a:r>
            <a:r>
              <a:rPr lang="cs-CZ" sz="3000" b="1" dirty="0" err="1">
                <a:solidFill>
                  <a:srgbClr val="0000CC"/>
                </a:solidFill>
              </a:rPr>
              <a:t>DiS</a:t>
            </a:r>
            <a:r>
              <a:rPr lang="cs-CZ" sz="3000" b="1" dirty="0">
                <a:solidFill>
                  <a:srgbClr val="0000CC"/>
                </a:solidFill>
              </a:rPr>
              <a:t>.</a:t>
            </a:r>
            <a:endParaRPr sz="3000" b="1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CC"/>
                </a:solidFill>
              </a:rPr>
              <a:t>Ing. Martina Nedomová, </a:t>
            </a:r>
            <a:r>
              <a:rPr lang="cs-CZ" sz="3000" b="1" i="0" u="none" strike="noStrike" cap="none" dirty="0" err="1">
                <a:solidFill>
                  <a:srgbClr val="0000CC"/>
                </a:solidFill>
              </a:rPr>
              <a:t>DiS</a:t>
            </a:r>
            <a:r>
              <a:rPr lang="cs-CZ" sz="3000" b="1" i="0" u="none" strike="noStrike" cap="none" dirty="0">
                <a:solidFill>
                  <a:srgbClr val="0000CC"/>
                </a:solidFill>
              </a:rPr>
              <a:t>.</a:t>
            </a:r>
            <a:endParaRPr sz="3000" i="0" u="none" strike="noStrike" cap="none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2800" b="1" i="0" u="sng" strike="noStrike" cap="none" dirty="0">
              <a:solidFill>
                <a:srgbClr val="0000C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4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vlachova@fss.muni.cz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4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nedomova@fss.muni.cz</a:t>
            </a: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4011" y="-23414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613ab93460_0_0"/>
          <p:cNvSpPr txBox="1">
            <a:spLocks noGrp="1"/>
          </p:cNvSpPr>
          <p:nvPr>
            <p:ph type="body" idx="1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Výběr zdrojů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Boolovský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model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Další operace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613ab93460_0_0"/>
          <p:cNvSpPr txBox="1"/>
          <p:nvPr/>
        </p:nvSpPr>
        <p:spPr>
          <a:xfrm>
            <a:off x="502915" y="6263952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15155" y="442209"/>
            <a:ext cx="7886700" cy="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143000"/>
            <a:ext cx="8140532" cy="52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myšlenkových map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 - 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613ab93460_0_13"/>
          <p:cNvSpPr txBox="1"/>
          <p:nvPr/>
        </p:nvSpPr>
        <p:spPr>
          <a:xfrm>
            <a:off x="439786" y="6391656"/>
            <a:ext cx="8192150" cy="34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5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750" y="562464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533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152500" y="6554727"/>
            <a:ext cx="8054946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</a:t>
            </a: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http://www.cvat.org.uk/sites/data.t3sc.org/files/images/Social-Media-Marketing.jpg</a:t>
            </a: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-PL" sz="1000" dirty="0"/>
              <a:t>cit. </a:t>
            </a:r>
            <a:r>
              <a:rPr lang="en-US" sz="1000" dirty="0"/>
              <a:t>[2019-09-20]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Props1.xml><?xml version="1.0" encoding="utf-8"?>
<ds:datastoreItem xmlns:ds="http://schemas.openxmlformats.org/officeDocument/2006/customXml" ds:itemID="{E69622E5-C1AF-4395-AF7B-7B74EE35CE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62384-767F-4114-A94F-122B6E1EC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0EA619-824F-4DA5-945B-61549DEE731F}">
  <ds:schemaRefs>
    <ds:schemaRef ds:uri="http://schemas.microsoft.com/office/2006/documentManagement/types"/>
    <ds:schemaRef ds:uri="dcbe863f-a8b4-4616-855d-8d3fff3c62b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9760918a-8e2c-472e-aaca-b785e18a223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1814</Words>
  <Application>Microsoft Office PowerPoint</Application>
  <PresentationFormat>Předvádění na obrazovce (4:3)</PresentationFormat>
  <Paragraphs>421</Paragraphs>
  <Slides>46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bakalářské studenty ZUR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vyhledávání  v databázích  </vt:lpstr>
      <vt:lpstr>Databáze Sage Journals - Humanities and Social Sciences + Sage Deep Backfile Package  - zahrnuje asi 750 titulů plnotextových z humanit. a sociál. věd časopisů od vydavatelství Sage Publications od roku 1999 do současnosti + archiv, který obsahuje starší ročníky cca 450 časopisů od prvního vydaného čísla každého časopisu až do konce roku 1998.</vt:lpstr>
      <vt:lpstr>Databáze Taylor&amp;Francis - kolekce Social Science &amp; Humanities Library  - obsahuje více jak 1400 titulů v rámci 14 subkolekcí od počátku vydávání konkrétního časopisu do současnosti  (retrospektiva od roku 1997)  + "Classic Archive„ - archivní ročníky titulů od počátků vydávání do konce roku 1996.</vt:lpstr>
      <vt:lpstr>Doporučení pro praktické vyhledávání v databázích </vt:lpstr>
      <vt:lpstr>Prezentace aplikace PowerPoint</vt:lpstr>
      <vt:lpstr>Doporučené databáze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ZUR</dc:title>
  <dc:creator>Aneta Pilátová</dc:creator>
  <cp:lastModifiedBy>Martina Nedomová</cp:lastModifiedBy>
  <cp:revision>145</cp:revision>
  <cp:lastPrinted>2019-09-24T11:03:46Z</cp:lastPrinted>
  <dcterms:created xsi:type="dcterms:W3CDTF">2019-07-22T10:37:01Z</dcterms:created>
  <dcterms:modified xsi:type="dcterms:W3CDTF">2024-10-31T09:28:47Z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