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1"/>
  </p:notesMasterIdLst>
  <p:sldIdLst>
    <p:sldId id="293" r:id="rId5"/>
    <p:sldId id="257" r:id="rId6"/>
    <p:sldId id="294" r:id="rId7"/>
    <p:sldId id="261" r:id="rId8"/>
    <p:sldId id="262" r:id="rId9"/>
    <p:sldId id="263" r:id="rId10"/>
    <p:sldId id="264" r:id="rId11"/>
    <p:sldId id="353" r:id="rId12"/>
    <p:sldId id="351" r:id="rId13"/>
    <p:sldId id="266" r:id="rId14"/>
    <p:sldId id="267" r:id="rId15"/>
    <p:sldId id="273" r:id="rId16"/>
    <p:sldId id="274" r:id="rId17"/>
    <p:sldId id="354" r:id="rId18"/>
    <p:sldId id="276" r:id="rId19"/>
    <p:sldId id="277" r:id="rId20"/>
    <p:sldId id="278" r:id="rId21"/>
    <p:sldId id="324" r:id="rId22"/>
    <p:sldId id="355" r:id="rId23"/>
    <p:sldId id="343" r:id="rId24"/>
    <p:sldId id="279" r:id="rId25"/>
    <p:sldId id="280" r:id="rId26"/>
    <p:sldId id="339" r:id="rId27"/>
    <p:sldId id="281" r:id="rId28"/>
    <p:sldId id="313" r:id="rId29"/>
    <p:sldId id="314" r:id="rId30"/>
    <p:sldId id="286" r:id="rId31"/>
    <p:sldId id="345" r:id="rId32"/>
    <p:sldId id="292" r:id="rId33"/>
    <p:sldId id="317" r:id="rId34"/>
    <p:sldId id="321" r:id="rId35"/>
    <p:sldId id="287" r:id="rId36"/>
    <p:sldId id="288" r:id="rId37"/>
    <p:sldId id="289" r:id="rId38"/>
    <p:sldId id="347" r:id="rId39"/>
    <p:sldId id="291" r:id="rId40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64" roundtripDataSignature="AMtx7mgpFRNic1D66lnlxBmQCAdnyc7a3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Mazancová" initials="DM" lastIdx="11" clrIdx="0">
    <p:extLst>
      <p:ext uri="{19B8F6BF-5375-455C-9EA6-DF929625EA0E}">
        <p15:presenceInfo xmlns:p15="http://schemas.microsoft.com/office/powerpoint/2012/main" userId="S-1-5-21-271893136-264475109-1824216404-1739" providerId="AD"/>
      </p:ext>
    </p:extLst>
  </p:cmAuthor>
  <p:cmAuthor id="2" name="Martina Nedomová" initials="MN" lastIdx="1" clrIdx="1">
    <p:extLst>
      <p:ext uri="{19B8F6BF-5375-455C-9EA6-DF929625EA0E}">
        <p15:presenceInfo xmlns:p15="http://schemas.microsoft.com/office/powerpoint/2012/main" userId="Martina Nedom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64" Type="http://customschemas.google.com/relationships/presentationmetadata" Target="metadata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7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Nedomová" userId="6c3f62ea-cb8a-418e-9aed-243875b9760d" providerId="ADAL" clId="{DEE5EDFD-AE87-42F6-9269-FAB1E23F7AA1}"/>
    <pc:docChg chg="modSld">
      <pc:chgData name="Martina Nedomová" userId="6c3f62ea-cb8a-418e-9aed-243875b9760d" providerId="ADAL" clId="{DEE5EDFD-AE87-42F6-9269-FAB1E23F7AA1}" dt="2024-11-01T13:32:04.210" v="91" actId="20577"/>
      <pc:docMkLst>
        <pc:docMk/>
      </pc:docMkLst>
      <pc:sldChg chg="modSp mod">
        <pc:chgData name="Martina Nedomová" userId="6c3f62ea-cb8a-418e-9aed-243875b9760d" providerId="ADAL" clId="{DEE5EDFD-AE87-42F6-9269-FAB1E23F7AA1}" dt="2024-11-01T13:29:18.221" v="15" actId="14100"/>
        <pc:sldMkLst>
          <pc:docMk/>
          <pc:sldMk cId="4287167325" sldId="317"/>
        </pc:sldMkLst>
        <pc:spChg chg="mod">
          <ac:chgData name="Martina Nedomová" userId="6c3f62ea-cb8a-418e-9aed-243875b9760d" providerId="ADAL" clId="{DEE5EDFD-AE87-42F6-9269-FAB1E23F7AA1}" dt="2024-11-01T13:29:18.221" v="15" actId="14100"/>
          <ac:spMkLst>
            <pc:docMk/>
            <pc:sldMk cId="4287167325" sldId="317"/>
            <ac:spMk id="318" creationId="{00000000-0000-0000-0000-000000000000}"/>
          </ac:spMkLst>
        </pc:spChg>
      </pc:sldChg>
      <pc:sldChg chg="modSp mod">
        <pc:chgData name="Martina Nedomová" userId="6c3f62ea-cb8a-418e-9aed-243875b9760d" providerId="ADAL" clId="{DEE5EDFD-AE87-42F6-9269-FAB1E23F7AA1}" dt="2024-11-01T13:32:04.210" v="91" actId="20577"/>
        <pc:sldMkLst>
          <pc:docMk/>
          <pc:sldMk cId="3741474786" sldId="321"/>
        </pc:sldMkLst>
        <pc:spChg chg="mod">
          <ac:chgData name="Martina Nedomová" userId="6c3f62ea-cb8a-418e-9aed-243875b9760d" providerId="ADAL" clId="{DEE5EDFD-AE87-42F6-9269-FAB1E23F7AA1}" dt="2024-11-01T13:32:04.210" v="91" actId="20577"/>
          <ac:spMkLst>
            <pc:docMk/>
            <pc:sldMk cId="3741474786" sldId="321"/>
            <ac:spMk id="3" creationId="{036D7CFD-7158-4098-8B42-EC9F591888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3788" y="5186906"/>
            <a:ext cx="5390305" cy="424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13ab93460_0_6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13ab93460_0_7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613ab9346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0c28b1a9b_1_136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70c28b1a9b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13ab93460_0_7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613ab9346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13ab93460_0_9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613ab934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0c28b1a9b_1_163:notes"/>
          <p:cNvSpPr txBox="1">
            <a:spLocks noGrp="1"/>
          </p:cNvSpPr>
          <p:nvPr>
            <p:ph type="body" idx="1"/>
          </p:nvPr>
        </p:nvSpPr>
        <p:spPr>
          <a:xfrm>
            <a:off x="673788" y="5186907"/>
            <a:ext cx="5390305" cy="424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70c28b1a9b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0c28b1a9b_1_171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70c28b1a9b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13ab93460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613ab9346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09c9f94a8_0_1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609c9f94a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13ab93460_0_14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g613ab93460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6842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0a5cf5ecd_0_1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13ab93460_0_1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613ab9346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366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13ab93460_0_1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613ab9346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13ab93460_0_15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613ab9346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1607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13c9f9505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g613c9f950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809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13ab93460_0_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13ab93460_0_2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613ab9346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13ab93460_0_2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" name="Google Shape;135;g613ab934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13ab93460_0_4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613ab9346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13ab93460_0_5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613ab9346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adobe.com/digitalpublishing/supported-devic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.php?podsekce=7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-zdroje/e-kniha-na-pockan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ezdroje.muni.cz/" TargetMode="External"/><Relationship Id="rId3" Type="http://schemas.openxmlformats.org/officeDocument/2006/relationships/hyperlink" Target="https://katalog.muni.cz/" TargetMode="External"/><Relationship Id="rId7" Type="http://schemas.openxmlformats.org/officeDocument/2006/relationships/hyperlink" Target="https://ezdroje.muni.cz/?lang=cs" TargetMode="External"/><Relationship Id="rId12" Type="http://schemas.openxmlformats.org/officeDocument/2006/relationships/hyperlink" Target="http://books.google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11" Type="http://schemas.openxmlformats.org/officeDocument/2006/relationships/hyperlink" Target="https://www.doabooks.org/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://www.oapen.org/home?brand=oapen" TargetMode="External"/><Relationship Id="rId4" Type="http://schemas.openxmlformats.org/officeDocument/2006/relationships/hyperlink" Target="https://www.knihovny.cz/" TargetMode="External"/><Relationship Id="rId9" Type="http://schemas.openxmlformats.org/officeDocument/2006/relationships/hyperlink" Target="https://knihovna.fss.muni.cz/e-zdroje/e-prezenck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990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217604" y="2302011"/>
            <a:ext cx="7454516" cy="205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práce s informačními zdroji pro bakalářské studenty ZUR</a:t>
            </a:r>
            <a:endParaRPr sz="4400" b="1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4944862" y="5548544"/>
            <a:ext cx="3788038" cy="97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cs-CZ" sz="50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Dana Mazancová, </a:t>
            </a:r>
            <a:r>
              <a:rPr lang="cs-CZ" sz="50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sz="50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cs-CZ" sz="50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Martina Nedomová, </a:t>
            </a:r>
            <a:r>
              <a:rPr lang="cs-CZ" sz="50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sz="50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000" b="1" dirty="0">
              <a:solidFill>
                <a:srgbClr val="3333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01335" y="5652600"/>
            <a:ext cx="3368389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200" b="1" i="0" u="none" strike="noStrike" cap="none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Brno, 31. 10, 21. 11. 2024</a:t>
            </a:r>
            <a:endParaRPr sz="2200" b="1" i="0" u="none" strike="noStrike" cap="none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13ab93460_0_48"/>
          <p:cNvSpPr txBox="1"/>
          <p:nvPr/>
        </p:nvSpPr>
        <p:spPr>
          <a:xfrm>
            <a:off x="502430" y="338743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Full Text </a:t>
            </a:r>
            <a:r>
              <a:rPr 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Finder</a:t>
            </a:r>
            <a:endParaRPr sz="4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60" name="Google Shape;160;g613ab93460_0_48"/>
          <p:cNvSpPr txBox="1"/>
          <p:nvPr/>
        </p:nvSpPr>
        <p:spPr>
          <a:xfrm>
            <a:off x="146303" y="1165413"/>
            <a:ext cx="868393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❑"/>
            </a:pPr>
            <a:r>
              <a:rPr lang="cs-CZ" sz="3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Pokud v databázi není obsažen plný text  dokumentu, tak je prostřednictvím  této služby nabídnuto jeho dohledání v jiném zdroji (databázi, katalogu, vyhledávači) → otevře se další záložka v prohlížeči, kde je nabídnut zdroj/zdroje, ve kterých je dostupný plný text vyhledaného dokumentu.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E1D02B3-2CD1-4B1F-869C-4A362EF325F4}"/>
              </a:ext>
            </a:extLst>
          </p:cNvPr>
          <p:cNvCxnSpPr/>
          <p:nvPr/>
        </p:nvCxnSpPr>
        <p:spPr>
          <a:xfrm>
            <a:off x="2533962" y="5405717"/>
            <a:ext cx="195430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AB383864-E6F5-478A-8105-FF7F736D1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9453" b="18689"/>
          <a:stretch/>
        </p:blipFill>
        <p:spPr>
          <a:xfrm>
            <a:off x="162693" y="2835733"/>
            <a:ext cx="4409307" cy="244447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068FB6-F764-4495-BB95-2ED733FBBA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742"/>
          <a:stretch/>
        </p:blipFill>
        <p:spPr>
          <a:xfrm>
            <a:off x="4655734" y="4401669"/>
            <a:ext cx="3952130" cy="2008095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5239580-D6FF-416C-A457-D61260DABEAB}"/>
              </a:ext>
            </a:extLst>
          </p:cNvPr>
          <p:cNvCxnSpPr/>
          <p:nvPr/>
        </p:nvCxnSpPr>
        <p:spPr>
          <a:xfrm>
            <a:off x="2533962" y="5280211"/>
            <a:ext cx="0" cy="1255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13ab93460_0_55"/>
          <p:cNvSpPr txBox="1"/>
          <p:nvPr/>
        </p:nvSpPr>
        <p:spPr>
          <a:xfrm>
            <a:off x="208285" y="294829"/>
            <a:ext cx="846371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Dicovery.muni.cz - Publikace</a:t>
            </a:r>
            <a:endParaRPr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67" name="Google Shape;167;g613ab93460_0_55"/>
          <p:cNvSpPr txBox="1"/>
          <p:nvPr/>
        </p:nvSpPr>
        <p:spPr>
          <a:xfrm>
            <a:off x="414475" y="983029"/>
            <a:ext cx="8463710" cy="115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000"/>
              <a:buFont typeface="Arial"/>
              <a:buChar char="❑"/>
            </a:pP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Umožňuje zjistit, zda je na MU konkrétní titul knihy či časopisu v elektronické podobě. Naviguje do konkrétní databáze, zobrazuje časové rozmezí (pokrytí od-do u časopisů).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CA23D2C-37CF-4DD2-8F21-B631A8EA0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73" b="5185"/>
          <a:stretch/>
        </p:blipFill>
        <p:spPr>
          <a:xfrm>
            <a:off x="414473" y="2357718"/>
            <a:ext cx="1439657" cy="428512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ED12077-5C62-4C8A-B27D-8D3DF49A37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55" r="15295"/>
          <a:stretch/>
        </p:blipFill>
        <p:spPr>
          <a:xfrm>
            <a:off x="2115671" y="2357718"/>
            <a:ext cx="3485822" cy="24384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BD80E6D-C261-4559-AE9C-525CEF2A1B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784" b="8359"/>
          <a:stretch/>
        </p:blipFill>
        <p:spPr>
          <a:xfrm>
            <a:off x="6038830" y="2428011"/>
            <a:ext cx="2839355" cy="20019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BE358F5-77B8-4B10-9080-38A9111EB0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61" r="26912" b="15253"/>
          <a:stretch/>
        </p:blipFill>
        <p:spPr>
          <a:xfrm>
            <a:off x="6038830" y="4701230"/>
            <a:ext cx="2839355" cy="1861941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0DFFDEF1-BBC6-40EC-AC2C-367C8302C0B3}"/>
              </a:ext>
            </a:extLst>
          </p:cNvPr>
          <p:cNvCxnSpPr/>
          <p:nvPr/>
        </p:nvCxnSpPr>
        <p:spPr>
          <a:xfrm>
            <a:off x="5683624" y="3496235"/>
            <a:ext cx="35520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3A90B67-049E-4186-847F-24C05345129A}"/>
              </a:ext>
            </a:extLst>
          </p:cNvPr>
          <p:cNvCxnSpPr>
            <a:cxnSpLocks/>
          </p:cNvCxnSpPr>
          <p:nvPr/>
        </p:nvCxnSpPr>
        <p:spPr>
          <a:xfrm>
            <a:off x="5683624" y="3496235"/>
            <a:ext cx="439270" cy="18377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613ab93460_0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613ab93460_0_66"/>
          <p:cNvSpPr txBox="1"/>
          <p:nvPr/>
        </p:nvSpPr>
        <p:spPr>
          <a:xfrm>
            <a:off x="1625075" y="2197425"/>
            <a:ext cx="58665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b="1">
                <a:solidFill>
                  <a:srgbClr val="FFFFFF"/>
                </a:solidFill>
              </a:rPr>
              <a:t>Elektronické knihy</a:t>
            </a:r>
            <a:endParaRPr sz="72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13ab93460_0_7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Colection</a:t>
            </a:r>
            <a:endParaRPr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28" name="Google Shape;228;g613ab93460_0_71"/>
          <p:cNvSpPr txBox="1"/>
          <p:nvPr/>
        </p:nvSpPr>
        <p:spPr>
          <a:xfrm>
            <a:off x="522143" y="1435608"/>
            <a:ext cx="7885813" cy="51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just">
              <a:buSzPts val="2400"/>
              <a:buChar char="❑"/>
            </a:pP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kolekce e-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MU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od předních vydavatelů odborné a vědecké literatury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Elsevier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Science, Oxford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Press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MIT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Press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Wiley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5560" lvl="0" algn="just">
              <a:buSzPts val="2400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07340">
              <a:buSzPts val="2400"/>
              <a:buChar char="❑"/>
            </a:pPr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než 250.000 e-knih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61937" algn="l" rtl="0"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Ukládání do složky (pro trvalé uložení je zapotřebí si založit účet v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EBSCO)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61937" algn="l" rtl="0"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Offline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čtení přes Adobe Digital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Editions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61937" algn="l" rtl="0"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Sdílení s dalšími uživateli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61937" algn="l" rtl="0"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 do Citace.com a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EndNote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Web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0c28b1a9b_1_13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eBook Academic Collection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3C6DC0B-AD0B-434A-8B12-E415956C5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1728"/>
            <a:ext cx="9144000" cy="21745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13ab93460_0_7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Výpůjčka e-knih - Adobe Digital </a:t>
            </a:r>
            <a:r>
              <a:rPr lang="cs-CZ" sz="3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sz="3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41" name="Google Shape;241;g613ab93460_0_77"/>
          <p:cNvSpPr txBox="1"/>
          <p:nvPr/>
        </p:nvSpPr>
        <p:spPr>
          <a:xfrm>
            <a:off x="503275" y="2254400"/>
            <a:ext cx="80814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 stažení (vypůjčení) e-knih je potřebné nainstalovat do počítače  </a:t>
            </a:r>
            <a:r>
              <a:rPr lang="cs-CZ" sz="2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Adobe® Digital </a:t>
            </a:r>
            <a:r>
              <a:rPr lang="cs-CZ" sz="28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Editions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aktivovat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AdobeID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E-knihy lze stáhnout do kteréhokoliv </a:t>
            </a:r>
            <a:r>
              <a:rPr lang="cs-CZ" sz="2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zařízení, které podporuje Adobe® Digital </a:t>
            </a:r>
            <a:r>
              <a:rPr lang="cs-CZ" sz="28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Editions</a:t>
            </a:r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Možnost číst knihy na zařízení s OS Android (android market) a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iPad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42" name="Google Shape;242;g613ab93460_0_77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613ab93460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613ab93460_0_83"/>
          <p:cNvSpPr txBox="1"/>
          <p:nvPr/>
        </p:nvSpPr>
        <p:spPr>
          <a:xfrm>
            <a:off x="403925" y="1503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4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sz="34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sz="3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49" name="Google Shape;249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613ab93460_0_83" descr="ADE verze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28688"/>
            <a:ext cx="9144000" cy="5929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13ab93460_0_91"/>
          <p:cNvSpPr txBox="1"/>
          <p:nvPr/>
        </p:nvSpPr>
        <p:spPr>
          <a:xfrm>
            <a:off x="403925" y="150300"/>
            <a:ext cx="83961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sz="32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r>
              <a:rPr lang="cs-CZ" sz="32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otevřená kniha</a:t>
            </a:r>
            <a:endParaRPr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56" name="Google Shape;256;g613ab93460_0_91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g613ab93460_0_91" descr="ADE verze 2 otevrena kniha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913" y="1357300"/>
            <a:ext cx="8215313" cy="550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0c28b1a9b_1_163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Sage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70c28b1a9b_1_163"/>
          <p:cNvSpPr txBox="1"/>
          <p:nvPr/>
        </p:nvSpPr>
        <p:spPr>
          <a:xfrm>
            <a:off x="433925" y="1169725"/>
            <a:ext cx="8554627" cy="50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digitální knihovna s více než 5000 e-knihami nakladatelství   </a:t>
            </a:r>
            <a:r>
              <a:rPr lang="cs-CZ" sz="2400" dirty="0" err="1">
                <a:solidFill>
                  <a:schemeClr val="dk1"/>
                </a:solidFill>
              </a:rPr>
              <a:t>Sage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dirty="0" err="1">
                <a:solidFill>
                  <a:schemeClr val="dk1"/>
                </a:solidFill>
              </a:rPr>
              <a:t>Publications</a:t>
            </a:r>
            <a:r>
              <a:rPr lang="cs-CZ" sz="2400" dirty="0">
                <a:solidFill>
                  <a:schemeClr val="dk1"/>
                </a:solidFill>
              </a:rPr>
              <a:t> (</a:t>
            </a:r>
            <a:r>
              <a:rPr lang="en-US" sz="2400" dirty="0">
                <a:solidFill>
                  <a:schemeClr val="dk1"/>
                </a:solidFill>
              </a:rPr>
              <a:t>SAGE Knowledge Complete Books and Reference Collection</a:t>
            </a:r>
            <a:r>
              <a:rPr lang="cs-CZ" sz="2400" dirty="0">
                <a:solidFill>
                  <a:schemeClr val="dk1"/>
                </a:solidFill>
              </a:rPr>
              <a:t>)</a:t>
            </a:r>
            <a:endParaRPr sz="2400" dirty="0">
              <a:solidFill>
                <a:schemeClr val="dk1"/>
              </a:solidFill>
            </a:endParaRPr>
          </a:p>
          <a:p>
            <a:pPr marL="742950" lvl="1" indent="-285432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kolekce:</a:t>
            </a:r>
            <a:endParaRPr sz="2400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Counseling</a:t>
            </a:r>
            <a:r>
              <a:rPr lang="cs-CZ" sz="2400" i="1" dirty="0">
                <a:solidFill>
                  <a:schemeClr val="dk1"/>
                </a:solidFill>
              </a:rPr>
              <a:t> and </a:t>
            </a:r>
            <a:r>
              <a:rPr lang="cs-CZ" sz="2400" i="1" dirty="0" err="1">
                <a:solidFill>
                  <a:schemeClr val="dk1"/>
                </a:solidFill>
              </a:rPr>
              <a:t>Psychotherapy</a:t>
            </a:r>
            <a:endParaRPr sz="2400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Geography</a:t>
            </a:r>
            <a:r>
              <a:rPr lang="cs-CZ" sz="2400" i="1" dirty="0">
                <a:solidFill>
                  <a:schemeClr val="dk1"/>
                </a:solidFill>
              </a:rPr>
              <a:t>, </a:t>
            </a:r>
            <a:r>
              <a:rPr lang="cs-CZ" sz="2400" i="1" dirty="0" err="1">
                <a:solidFill>
                  <a:schemeClr val="dk1"/>
                </a:solidFill>
              </a:rPr>
              <a:t>Earth</a:t>
            </a:r>
            <a:r>
              <a:rPr lang="cs-CZ" sz="2400" i="1" dirty="0">
                <a:solidFill>
                  <a:schemeClr val="dk1"/>
                </a:solidFill>
              </a:rPr>
              <a:t> &amp; </a:t>
            </a:r>
            <a:r>
              <a:rPr lang="cs-CZ" sz="2400" i="1" dirty="0" err="1">
                <a:solidFill>
                  <a:schemeClr val="dk1"/>
                </a:solidFill>
              </a:rPr>
              <a:t>Environmental</a:t>
            </a:r>
            <a:r>
              <a:rPr lang="cs-CZ" sz="2400" i="1" dirty="0">
                <a:solidFill>
                  <a:schemeClr val="dk1"/>
                </a:solidFill>
              </a:rPr>
              <a:t> Science</a:t>
            </a:r>
            <a:endParaRPr sz="2400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Health</a:t>
            </a:r>
            <a:r>
              <a:rPr lang="cs-CZ" sz="2400" i="1" dirty="0">
                <a:solidFill>
                  <a:schemeClr val="dk1"/>
                </a:solidFill>
              </a:rPr>
              <a:t> and </a:t>
            </a:r>
            <a:r>
              <a:rPr lang="cs-CZ" sz="2400" i="1" dirty="0" err="1">
                <a:solidFill>
                  <a:schemeClr val="dk1"/>
                </a:solidFill>
              </a:rPr>
              <a:t>Social</a:t>
            </a:r>
            <a:r>
              <a:rPr lang="cs-CZ" sz="2400" i="1" dirty="0">
                <a:solidFill>
                  <a:schemeClr val="dk1"/>
                </a:solidFill>
              </a:rPr>
              <a:t> Care</a:t>
            </a:r>
            <a:endParaRPr sz="2400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b="1" i="1" dirty="0">
                <a:solidFill>
                  <a:schemeClr val="dk1"/>
                </a:solidFill>
              </a:rPr>
              <a:t>Media, </a:t>
            </a:r>
            <a:r>
              <a:rPr lang="cs-CZ" sz="2400" b="1" i="1" dirty="0" err="1">
                <a:solidFill>
                  <a:schemeClr val="dk1"/>
                </a:solidFill>
              </a:rPr>
              <a:t>Communication</a:t>
            </a:r>
            <a:r>
              <a:rPr lang="cs-CZ" sz="2400" b="1" i="1" dirty="0">
                <a:solidFill>
                  <a:schemeClr val="dk1"/>
                </a:solidFill>
              </a:rPr>
              <a:t> &amp; </a:t>
            </a:r>
            <a:r>
              <a:rPr lang="cs-CZ" sz="2400" b="1" i="1" dirty="0" err="1">
                <a:solidFill>
                  <a:schemeClr val="dk1"/>
                </a:solidFill>
              </a:rPr>
              <a:t>Cultural</a:t>
            </a:r>
            <a:r>
              <a:rPr lang="cs-CZ" sz="2400" b="1" i="1" dirty="0">
                <a:solidFill>
                  <a:schemeClr val="dk1"/>
                </a:solidFill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</a:rPr>
              <a:t>Studies</a:t>
            </a:r>
            <a:endParaRPr sz="2400" b="1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b="1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Politics</a:t>
            </a:r>
            <a:r>
              <a:rPr lang="cs-CZ" sz="2400" i="1" dirty="0">
                <a:solidFill>
                  <a:schemeClr val="dk1"/>
                </a:solidFill>
              </a:rPr>
              <a:t> and International Relations</a:t>
            </a:r>
            <a:endParaRPr sz="2400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Psychology</a:t>
            </a:r>
            <a:endParaRPr sz="2400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Sociology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4A23D45-4469-4FDF-BCD7-4402DCFA9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567" y="0"/>
            <a:ext cx="64648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707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328474" y="335727"/>
            <a:ext cx="7886700" cy="70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cs-CZ" sz="30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Práce EIZ II. - osnova lekce</a:t>
            </a:r>
            <a:endParaRPr sz="3000" b="1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28474" y="1171977"/>
            <a:ext cx="8339008" cy="547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3999" lvl="0" indent="-323999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86000"/>
              <a:buChar char="❑"/>
            </a:pPr>
            <a:r>
              <a:rPr lang="cs-CZ" sz="3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databáze odborných časopisů</a:t>
            </a:r>
          </a:p>
          <a:p>
            <a:pPr marL="323999" lvl="0" indent="-323999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86000"/>
              <a:buChar char="❑"/>
            </a:pPr>
            <a:r>
              <a:rPr lang="cs-CZ" sz="3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EBSCO Discovery </a:t>
            </a:r>
            <a:r>
              <a:rPr lang="cs-CZ" sz="3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</a:t>
            </a:r>
            <a:endParaRPr sz="3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ct val="86000"/>
              <a:buChar char="❑"/>
            </a:pPr>
            <a:r>
              <a:rPr lang="cs-CZ" sz="3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databáze elektronických knih</a:t>
            </a:r>
          </a:p>
          <a:p>
            <a:pPr marL="342900">
              <a:lnSpc>
                <a:spcPct val="150000"/>
              </a:lnSpc>
              <a:spcBef>
                <a:spcPts val="640"/>
              </a:spcBef>
              <a:buSzPct val="86000"/>
              <a:buFont typeface="Arial"/>
              <a:buChar char="❑"/>
            </a:pPr>
            <a:r>
              <a:rPr lang="cs-CZ" sz="3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vyhledávání v daných zdrojích</a:t>
            </a:r>
          </a:p>
          <a:p>
            <a:pPr marL="342900">
              <a:lnSpc>
                <a:spcPct val="150000"/>
              </a:lnSpc>
              <a:spcBef>
                <a:spcPts val="640"/>
              </a:spcBef>
              <a:buSzPct val="86000"/>
              <a:buFont typeface="Arial"/>
              <a:buChar char="❑"/>
            </a:pPr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Zadání úkolu</a:t>
            </a: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ct val="86000"/>
              <a:buNone/>
            </a:pPr>
            <a:endParaRPr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4A3F00-B281-42BC-950E-5B242E38A9C3}"/>
              </a:ext>
            </a:extLst>
          </p:cNvPr>
          <p:cNvSpPr txBox="1"/>
          <p:nvPr/>
        </p:nvSpPr>
        <p:spPr>
          <a:xfrm>
            <a:off x="5514392" y="1101012"/>
            <a:ext cx="3321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Práce s e-knihou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F300F97-920D-469D-943A-07FF9E024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5" t="14911" r="14127" b="4739"/>
          <a:stretch/>
        </p:blipFill>
        <p:spPr>
          <a:xfrm>
            <a:off x="3255348" y="3480318"/>
            <a:ext cx="5071560" cy="32090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94C731D-0E20-4F19-B1A4-47823385C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7" t="17206" r="30952" b="7742"/>
          <a:stretch/>
        </p:blipFill>
        <p:spPr>
          <a:xfrm>
            <a:off x="261257" y="4020457"/>
            <a:ext cx="2448470" cy="2668886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6996F7F8-C205-47DC-AECC-A8BFC21CCAEC}"/>
              </a:ext>
            </a:extLst>
          </p:cNvPr>
          <p:cNvCxnSpPr/>
          <p:nvPr/>
        </p:nvCxnSpPr>
        <p:spPr>
          <a:xfrm flipH="1">
            <a:off x="2267712" y="4553712"/>
            <a:ext cx="5376672" cy="832104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6814E50A-9D7D-441E-8281-432A55654F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00" t="13201" r="19737" b="7333"/>
          <a:stretch/>
        </p:blipFill>
        <p:spPr>
          <a:xfrm>
            <a:off x="197249" y="298124"/>
            <a:ext cx="3899263" cy="31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1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13ab93460_0_109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Taylor&amp;Francis </a:t>
            </a:r>
            <a:r>
              <a:rPr 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eBooks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4" name="Google Shape;264;g613ab93460_0_109"/>
          <p:cNvSpPr txBox="1"/>
          <p:nvPr/>
        </p:nvSpPr>
        <p:spPr>
          <a:xfrm>
            <a:off x="503275" y="1949600"/>
            <a:ext cx="820479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Máme zakoupeno cca 40 e-knih z oblasti mediálních studií a žurnalistiky a 40 z environmentálních studií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" lvl="0"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cs-CZ" sz="2000" dirty="0">
                <a:solidFill>
                  <a:schemeClr val="dk1"/>
                </a:solidFill>
              </a:rPr>
              <a:t>Pozn. po zadání klíčového slova si můžete mezi vyhledanými výsledky zakoupené knihy vyfiltrovat pomocí "</a:t>
            </a:r>
            <a:r>
              <a:rPr lang="cs-CZ" sz="2000" i="1" dirty="0">
                <a:solidFill>
                  <a:schemeClr val="dk1"/>
                </a:solidFill>
              </a:rPr>
              <a:t>Show </a:t>
            </a:r>
            <a:r>
              <a:rPr lang="cs-CZ" sz="2000" i="1" dirty="0" err="1">
                <a:solidFill>
                  <a:schemeClr val="dk1"/>
                </a:solidFill>
              </a:rPr>
              <a:t>content</a:t>
            </a:r>
            <a:r>
              <a:rPr lang="cs-CZ" sz="2000" i="1" dirty="0">
                <a:solidFill>
                  <a:schemeClr val="dk1"/>
                </a:solidFill>
              </a:rPr>
              <a:t> I </a:t>
            </a:r>
            <a:r>
              <a:rPr lang="cs-CZ" sz="2000" i="1" dirty="0" err="1">
                <a:solidFill>
                  <a:schemeClr val="dk1"/>
                </a:solidFill>
              </a:rPr>
              <a:t>have</a:t>
            </a:r>
            <a:r>
              <a:rPr lang="cs-CZ" sz="2000" i="1" dirty="0">
                <a:solidFill>
                  <a:schemeClr val="dk1"/>
                </a:solidFill>
              </a:rPr>
              <a:t> </a:t>
            </a:r>
            <a:r>
              <a:rPr lang="cs-CZ" sz="2000" i="1" dirty="0" err="1">
                <a:solidFill>
                  <a:schemeClr val="dk1"/>
                </a:solidFill>
              </a:rPr>
              <a:t>access</a:t>
            </a:r>
            <a:r>
              <a:rPr lang="cs-CZ" sz="2000" i="1" dirty="0">
                <a:solidFill>
                  <a:schemeClr val="dk1"/>
                </a:solidFill>
              </a:rPr>
              <a:t> to</a:t>
            </a:r>
            <a:r>
              <a:rPr lang="cs-CZ" sz="2000" dirty="0">
                <a:solidFill>
                  <a:schemeClr val="dk1"/>
                </a:solidFill>
              </a:rPr>
              <a:t>".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65" name="Google Shape;265;g613ab93460_0_109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0141C38-1E37-4E0D-8684-59ED75D9E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0" t="15155" r="8000" b="4133"/>
          <a:stretch/>
        </p:blipFill>
        <p:spPr>
          <a:xfrm>
            <a:off x="82295" y="932688"/>
            <a:ext cx="9034997" cy="47365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56E8C-DD1C-4FAD-8F58-50E3C0AD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09" y="346466"/>
            <a:ext cx="8584163" cy="729299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Taylor&amp;Francis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eBooks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b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58160B-C54E-4F15-B40C-6407B4E99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1" t="13265" r="22200" b="7689"/>
          <a:stretch/>
        </p:blipFill>
        <p:spPr>
          <a:xfrm>
            <a:off x="454212" y="1572269"/>
            <a:ext cx="7501067" cy="5022919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364BE110-EDAF-4EC0-B4AB-DCA3434FED3A}"/>
              </a:ext>
            </a:extLst>
          </p:cNvPr>
          <p:cNvSpPr/>
          <p:nvPr/>
        </p:nvSpPr>
        <p:spPr>
          <a:xfrm>
            <a:off x="5569787" y="2915693"/>
            <a:ext cx="1017036" cy="4971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936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09c9f94a8_0_111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42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Bookport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9" name="Google Shape;279;g609c9f94a8_0_111"/>
          <p:cNvSpPr txBox="1"/>
          <p:nvPr/>
        </p:nvSpPr>
        <p:spPr>
          <a:xfrm>
            <a:off x="503274" y="1515035"/>
            <a:ext cx="8347775" cy="50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2100" algn="just">
              <a:buClr>
                <a:schemeClr val="dk1"/>
              </a:buClr>
              <a:buSzPct val="800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on-line knihovna, ve které můžete číst na počítači, tabletu nebo mobilním telefonu tisíce českých knih od nakladatelství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Portál, Jota,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Galén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Karolinum a další. </a:t>
            </a:r>
          </a:p>
          <a:p>
            <a:pPr marL="342900" lvl="0" indent="-292100">
              <a:buClr>
                <a:schemeClr val="dk1"/>
              </a:buClr>
              <a:buSzPct val="80000"/>
              <a:buChar char="❑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institucionální přihlášení přes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eduID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pomocí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UČa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primárního hesla, není potřeba ani vzdálený přístup.</a:t>
            </a:r>
          </a:p>
          <a:p>
            <a:pPr marL="342900" lvl="0" indent="-292100">
              <a:buClr>
                <a:schemeClr val="dk1"/>
              </a:buClr>
              <a:buSzPct val="80000"/>
              <a:buChar char="❑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vlastní mobilní aplikace, ve které lze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offline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 bez vzdáleného přístupu) číst</a:t>
            </a:r>
          </a:p>
          <a:p>
            <a:pPr marL="342900" lvl="0" indent="-292100">
              <a:buClr>
                <a:schemeClr val="dk1"/>
              </a:buClr>
              <a:buSzPct val="80000"/>
              <a:buChar char="❑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dostupné kolekce:</a:t>
            </a:r>
          </a:p>
          <a:p>
            <a:pPr marL="50800" lvl="0">
              <a:buClr>
                <a:schemeClr val="dk1"/>
              </a:buClr>
              <a:buSzPts val="2400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Psychologie a pedagogika</a:t>
            </a:r>
          </a:p>
          <a:p>
            <a:pPr marL="50800" lvl="0">
              <a:buClr>
                <a:schemeClr val="dk1"/>
              </a:buClr>
              <a:buSzPts val="2400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Společenské vědy, historie</a:t>
            </a:r>
          </a:p>
          <a:p>
            <a:pPr marL="50800" lvl="0">
              <a:buClr>
                <a:schemeClr val="dk1"/>
              </a:buClr>
              <a:buSzPts val="2400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Podnikání, ekonomie, finance</a:t>
            </a:r>
          </a:p>
          <a:p>
            <a:pPr marL="50800" lvl="0">
              <a:buClr>
                <a:schemeClr val="dk1"/>
              </a:buClr>
              <a:buSzPts val="2400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Právo, daně a účetnictví</a:t>
            </a:r>
          </a:p>
          <a:p>
            <a:pPr marL="342900" lvl="0" indent="-292100">
              <a:buClr>
                <a:schemeClr val="dk1"/>
              </a:buClr>
              <a:buSzPts val="2400"/>
              <a:buChar char="❑"/>
            </a:pP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292100">
              <a:buClr>
                <a:schemeClr val="dk1"/>
              </a:buClr>
              <a:buSzPts val="2400"/>
              <a:buChar char="❑"/>
            </a:pP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292100">
              <a:buClr>
                <a:schemeClr val="dk1"/>
              </a:buClr>
              <a:buSzPts val="24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Návody na přihlášení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EC96333-FE61-46E5-A0A7-6C1F0E6D1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45" r="1000" b="3422"/>
          <a:stretch/>
        </p:blipFill>
        <p:spPr>
          <a:xfrm>
            <a:off x="0" y="539495"/>
            <a:ext cx="9144000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67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664A8D0-38C6-43F6-9C22-B122AFBF6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79" t="12157" r="37379" b="68166"/>
          <a:stretch/>
        </p:blipFill>
        <p:spPr>
          <a:xfrm>
            <a:off x="448322" y="4039339"/>
            <a:ext cx="2308194" cy="101205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DAAD4E2-C713-40DD-9B18-D0A9E0B44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05" t="9699" r="18156" b="7929"/>
          <a:stretch/>
        </p:blipFill>
        <p:spPr>
          <a:xfrm>
            <a:off x="4727358" y="4168065"/>
            <a:ext cx="3793294" cy="2689934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A5DE9C9-607A-48B8-8138-5966DBF105B3}"/>
              </a:ext>
            </a:extLst>
          </p:cNvPr>
          <p:cNvCxnSpPr>
            <a:cxnSpLocks/>
          </p:cNvCxnSpPr>
          <p:nvPr/>
        </p:nvCxnSpPr>
        <p:spPr>
          <a:xfrm>
            <a:off x="2671068" y="4464298"/>
            <a:ext cx="2140629" cy="18210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F4CDCFE8-FE53-4F61-8625-E66C5167C015}"/>
              </a:ext>
            </a:extLst>
          </p:cNvPr>
          <p:cNvSpPr/>
          <p:nvPr/>
        </p:nvSpPr>
        <p:spPr>
          <a:xfrm>
            <a:off x="4736235" y="6123372"/>
            <a:ext cx="1935333" cy="5592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AB8A739-13BE-46A9-9240-C5BC50DAD663}"/>
              </a:ext>
            </a:extLst>
          </p:cNvPr>
          <p:cNvSpPr txBox="1"/>
          <p:nvPr/>
        </p:nvSpPr>
        <p:spPr>
          <a:xfrm>
            <a:off x="448322" y="5610687"/>
            <a:ext cx="328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Přihlášení do </a:t>
            </a:r>
            <a:r>
              <a:rPr lang="cs-CZ" sz="2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Bookportu</a:t>
            </a:r>
            <a:endParaRPr lang="cs-CZ" sz="2000" b="1" dirty="0">
              <a:solidFill>
                <a:srgbClr val="0000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FC3E178-2D04-40ED-BDE0-50E21ECEA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3815792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A7248FDB-C2F7-4169-A0E1-31DAC32C00A2}"/>
              </a:ext>
            </a:extLst>
          </p:cNvPr>
          <p:cNvSpPr/>
          <p:nvPr/>
        </p:nvSpPr>
        <p:spPr>
          <a:xfrm>
            <a:off x="3187083" y="2938509"/>
            <a:ext cx="2942948" cy="692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A39AC94E-F422-4977-84B6-FBEBCDF30278}"/>
              </a:ext>
            </a:extLst>
          </p:cNvPr>
          <p:cNvCxnSpPr>
            <a:stCxn id="10" idx="2"/>
          </p:cNvCxnSpPr>
          <p:nvPr/>
        </p:nvCxnSpPr>
        <p:spPr>
          <a:xfrm flipH="1">
            <a:off x="2467992" y="3284738"/>
            <a:ext cx="719091" cy="714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17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13ab93460_0_14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0000DC"/>
                </a:solidFill>
              </a:rPr>
              <a:t>E-kniha na počkání</a:t>
            </a: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613ab93460_0_141"/>
          <p:cNvSpPr txBox="1"/>
          <p:nvPr/>
        </p:nvSpPr>
        <p:spPr>
          <a:xfrm>
            <a:off x="204400" y="1924493"/>
            <a:ext cx="8599358" cy="387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knih (cca 2 200 000)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uživatelé si vybírají na základě vlastních požadavků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 5 minutách mohou poslat knihovníkům požadavek na nákup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výhodou je téměř okamžitá dostupnost knihy (pokud je daný  požadavek schválen)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Více na webu knihovny </a:t>
            </a:r>
          </a:p>
          <a:p>
            <a:pPr marL="342900" lvl="0" indent="-381000" algn="l" rtl="0"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sekci </a:t>
            </a:r>
            <a:r>
              <a:rPr lang="cs-CZ" sz="2400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E-kniha na počkání</a:t>
            </a:r>
            <a:endParaRPr sz="2400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9EF6387-E7D2-411F-901C-1F9D58F15E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00" t="12667" r="1935" b="8400"/>
          <a:stretch/>
        </p:blipFill>
        <p:spPr>
          <a:xfrm>
            <a:off x="4572000" y="3985468"/>
            <a:ext cx="4231758" cy="241303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91F84D3-CA89-4C60-BBC8-1833D377B4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40" r="6327" b="10181"/>
          <a:stretch/>
        </p:blipFill>
        <p:spPr>
          <a:xfrm>
            <a:off x="4188984" y="3834305"/>
            <a:ext cx="4684889" cy="30027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9221BEC-528F-4614-A535-6012CD9E07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35" t="11450" r="1235" b="7722"/>
          <a:stretch/>
        </p:blipFill>
        <p:spPr>
          <a:xfrm>
            <a:off x="390964" y="3788232"/>
            <a:ext cx="3480993" cy="3140395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B993FC58-8BE5-422B-AF68-97723CED6928}"/>
              </a:ext>
            </a:extLst>
          </p:cNvPr>
          <p:cNvSpPr/>
          <p:nvPr/>
        </p:nvSpPr>
        <p:spPr>
          <a:xfrm>
            <a:off x="5058551" y="5234586"/>
            <a:ext cx="681135" cy="5891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AF6DC80-C3A3-4C47-9C22-3128DFA7DB9A}"/>
              </a:ext>
            </a:extLst>
          </p:cNvPr>
          <p:cNvSpPr txBox="1"/>
          <p:nvPr/>
        </p:nvSpPr>
        <p:spPr>
          <a:xfrm>
            <a:off x="7165909" y="1017037"/>
            <a:ext cx="1707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Práce s </a:t>
            </a:r>
          </a:p>
          <a:p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e-knihou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87F2DF6-689D-4335-93ED-E1733FCF3F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400" t="25290" r="23100" b="5072"/>
          <a:stretch/>
        </p:blipFill>
        <p:spPr>
          <a:xfrm>
            <a:off x="270128" y="57118"/>
            <a:ext cx="5074920" cy="35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04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0a5cf5ecd_0_112"/>
          <p:cNvSpPr txBox="1">
            <a:spLocks noGrp="1"/>
          </p:cNvSpPr>
          <p:nvPr>
            <p:ph type="title"/>
          </p:nvPr>
        </p:nvSpPr>
        <p:spPr>
          <a:xfrm>
            <a:off x="360150" y="387178"/>
            <a:ext cx="7886700" cy="60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 </a:t>
            </a:r>
            <a:endParaRPr sz="2000" dirty="0"/>
          </a:p>
        </p:txBody>
      </p:sp>
      <p:sp>
        <p:nvSpPr>
          <p:cNvPr id="352" name="Google Shape;352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53" name="Google Shape;353;g60a5cf5ecd_0_112"/>
          <p:cNvSpPr txBox="1"/>
          <p:nvPr/>
        </p:nvSpPr>
        <p:spPr>
          <a:xfrm>
            <a:off x="210275" y="1326293"/>
            <a:ext cx="8640900" cy="534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 a licencované databáze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Katalog MU 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Souborné katalogy – 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knihovny.cz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,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CASLIN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Ebsco Discovery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Service</a:t>
            </a:r>
            <a:endParaRPr lang="cs-CZ" sz="26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Databáze e knih na portálu EIZ MU</a:t>
            </a:r>
            <a:endParaRPr lang="cs-CZ" sz="26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600" b="1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E-</a:t>
            </a:r>
            <a:r>
              <a:rPr lang="cs-CZ" sz="2600" b="1" u="sng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prezenčka</a:t>
            </a:r>
            <a:r>
              <a:rPr lang="cs-CZ" sz="2600" b="1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100" b="1" u="sng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spcBef>
                <a:spcPts val="560"/>
              </a:spcBef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 zdroje</a:t>
            </a:r>
          </a:p>
          <a:p>
            <a:pPr marL="914400" lvl="1" indent="-445135">
              <a:spcBef>
                <a:spcPts val="1000"/>
              </a:spcBef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OAPEN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Library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přístupné akademické knihy, zejména z oblasti humanitních a společenských věd</a:t>
            </a:r>
          </a:p>
          <a:p>
            <a:pPr marL="914400" lvl="1" indent="-445135">
              <a:spcBef>
                <a:spcPts val="1000"/>
              </a:spcBef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Directory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 Open Access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Books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 (DOAB)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 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seznam recenzovaných knih (OA), přes 4000 knih</a:t>
            </a:r>
          </a:p>
          <a:p>
            <a:pPr marL="914400" lvl="1" indent="-445135">
              <a:spcBef>
                <a:spcPts val="1000"/>
              </a:spcBef>
              <a:buClr>
                <a:schemeClr val="dk1"/>
              </a:buClr>
              <a:buSzPts val="2400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Google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Books</a:t>
            </a:r>
            <a:endParaRPr lang="cs-CZ" sz="24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endParaRPr lang="cs-CZ" sz="26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797859" y="1929000"/>
            <a:ext cx="7060041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SzPts val="6000"/>
            </a:pPr>
            <a:r>
              <a:rPr lang="cs-CZ" sz="6000" b="1" i="0" u="none" strike="noStrike" cap="none" dirty="0">
                <a:solidFill>
                  <a:schemeClr val="bg1"/>
                </a:solidFill>
                <a:sym typeface="Arial"/>
              </a:rPr>
              <a:t>Discovery.muni.cz</a:t>
            </a:r>
            <a:endParaRPr sz="60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354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613ab93460_0_1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613ab93460_0_116"/>
          <p:cNvSpPr txBox="1"/>
          <p:nvPr/>
        </p:nvSpPr>
        <p:spPr>
          <a:xfrm>
            <a:off x="2129668" y="1515035"/>
            <a:ext cx="4489800" cy="351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Zadání online cvičení</a:t>
            </a:r>
            <a:endParaRPr sz="7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167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36D7CFD-7158-4098-8B42-EC9F59188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562708"/>
            <a:ext cx="7886700" cy="5614255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Zadání  online cvičení najdete v </a:t>
            </a:r>
            <a:r>
              <a:rPr lang="cs-CZ" b="1" dirty="0" err="1"/>
              <a:t>ISu</a:t>
            </a:r>
            <a:r>
              <a:rPr lang="cs-CZ" b="1" dirty="0"/>
              <a:t> – Ve studijních materiálech (bude </a:t>
            </a:r>
            <a:r>
              <a:rPr lang="cs-CZ" b="1"/>
              <a:t>doplněno dodatečně).</a:t>
            </a:r>
            <a:endParaRPr lang="cs-CZ" b="1" dirty="0"/>
          </a:p>
          <a:p>
            <a:pPr algn="just"/>
            <a:endParaRPr lang="cs-CZ" b="1" dirty="0"/>
          </a:p>
          <a:p>
            <a:pPr marL="114300" indent="0" algn="just">
              <a:buNone/>
            </a:pPr>
            <a:endParaRPr lang="cs-CZ" b="1" dirty="0"/>
          </a:p>
          <a:p>
            <a:pPr algn="just"/>
            <a:r>
              <a:rPr lang="cs-CZ" b="1" dirty="0">
                <a:sym typeface="Wingdings" panose="05000000000000000000" pitchFamily="2" charset="2"/>
              </a:rPr>
              <a:t>Pokud budete potřebovat radu či nějaké další upřesnění, jsme vám k dispozici na emailu.</a:t>
            </a:r>
            <a:r>
              <a:rPr lang="cs-CZ" b="1" dirty="0"/>
              <a:t> </a:t>
            </a:r>
            <a:r>
              <a:rPr lang="cs-CZ" b="1" dirty="0">
                <a:sym typeface="Wingdings" panose="05000000000000000000" pitchFamily="2" charset="2"/>
              </a:rPr>
              <a:t>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474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613ab93460_0_1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613ab93460_0_116"/>
          <p:cNvSpPr txBox="1"/>
          <p:nvPr/>
        </p:nvSpPr>
        <p:spPr>
          <a:xfrm>
            <a:off x="2210350" y="2516250"/>
            <a:ext cx="4489800" cy="25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7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13ab93460_0_153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44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2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EBSCO Discovery </a:t>
            </a:r>
            <a:r>
              <a:rPr lang="cs-CZ" sz="2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2400" dirty="0"/>
          </a:p>
        </p:txBody>
      </p:sp>
      <p:sp>
        <p:nvSpPr>
          <p:cNvPr id="325" name="Google Shape;325;g613ab93460_0_153"/>
          <p:cNvSpPr txBox="1"/>
          <p:nvPr/>
        </p:nvSpPr>
        <p:spPr>
          <a:xfrm>
            <a:off x="424350" y="1297172"/>
            <a:ext cx="8404857" cy="491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lvl="0" indent="-457200" algn="just" rtl="0">
              <a:spcAft>
                <a:spcPts val="0"/>
              </a:spcAft>
              <a:buClr>
                <a:schemeClr val="dk1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Umožňuje vyhledávat ve více zdrojích současně</a:t>
            </a:r>
          </a:p>
          <a:p>
            <a:pPr marL="469900" lvl="0" indent="-457200" algn="just" rtl="0">
              <a:spcAft>
                <a:spcPts val="0"/>
              </a:spcAft>
              <a:buClr>
                <a:schemeClr val="dk1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Jednoduché x pokročilé vyhledávání</a:t>
            </a:r>
          </a:p>
          <a:p>
            <a:pPr marL="12700" lvl="0" algn="just" rtl="0">
              <a:spcAft>
                <a:spcPts val="0"/>
              </a:spcAft>
              <a:buClr>
                <a:schemeClr val="dk1"/>
              </a:buClr>
              <a:buSzPct val="80000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spcAft>
                <a:spcPts val="0"/>
              </a:spcAft>
              <a:buClr>
                <a:schemeClr val="dk1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Seznam dostupných časopisů a knih na MU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  ověření, zda MU má  přístup k zadanému titulu  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rtl="0">
              <a:spcAft>
                <a:spcPts val="0"/>
              </a:spcAft>
              <a:buClr>
                <a:schemeClr val="dk1"/>
              </a:buClr>
              <a:buSzPct val="80000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časopisu nebo knihy</a:t>
            </a:r>
          </a:p>
          <a:p>
            <a:pPr lvl="0" algn="just" rtl="0">
              <a:spcAft>
                <a:spcPts val="0"/>
              </a:spcAft>
              <a:buClr>
                <a:schemeClr val="dk1"/>
              </a:buClr>
              <a:buSzPct val="80000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spcAft>
                <a:spcPts val="0"/>
              </a:spcAft>
              <a:buClr>
                <a:schemeClr val="dk1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EBSCO Full Text </a:t>
            </a:r>
            <a:r>
              <a:rPr lang="cs-CZ" sz="28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Finder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umožňuje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prolinkování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 plnému textu</a:t>
            </a:r>
          </a:p>
          <a:p>
            <a:pPr marL="342900" lvl="0" indent="-342900" algn="l" rtl="0">
              <a:spcAft>
                <a:spcPts val="0"/>
              </a:spcAft>
              <a:buClr>
                <a:schemeClr val="dk1"/>
              </a:buClr>
              <a:buSzPct val="80000"/>
              <a:buFont typeface="Wingdings" panose="05000000000000000000" pitchFamily="2" charset="2"/>
              <a:buChar char="q"/>
            </a:pP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Aft>
                <a:spcPts val="0"/>
              </a:spcAft>
              <a:buClr>
                <a:schemeClr val="dk1"/>
              </a:buClr>
              <a:buSzPct val="80000"/>
              <a:buFont typeface="Wingdings" panose="05000000000000000000" pitchFamily="2" charset="2"/>
              <a:buChar char="q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473109" y="159798"/>
            <a:ext cx="8065214" cy="669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r>
              <a:rPr lang="cs-CZ" sz="2800" b="1" dirty="0">
                <a:solidFill>
                  <a:srgbClr val="0000CC"/>
                </a:solidFill>
              </a:rPr>
              <a:t>E-knihy</a:t>
            </a: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800" b="1" dirty="0">
              <a:solidFill>
                <a:srgbClr val="0000CC"/>
              </a:solidFill>
            </a:endParaRP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1000" b="1" dirty="0">
              <a:solidFill>
                <a:srgbClr val="0000CC"/>
              </a:solidFill>
            </a:endParaRPr>
          </a:p>
          <a:p>
            <a:pPr marL="442912" lvl="0" indent="-40481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</a:pPr>
            <a:r>
              <a:rPr lang="cs-CZ" sz="2200" b="1" dirty="0">
                <a:solidFill>
                  <a:srgbClr val="111111"/>
                </a:solidFill>
              </a:rPr>
              <a:t>EBSCO </a:t>
            </a:r>
            <a:r>
              <a:rPr lang="cs-CZ" sz="2200" b="1" dirty="0" err="1">
                <a:solidFill>
                  <a:srgbClr val="111111"/>
                </a:solidFill>
              </a:rPr>
              <a:t>eBook</a:t>
            </a:r>
            <a:r>
              <a:rPr lang="cs-CZ" sz="2200" b="1" dirty="0">
                <a:solidFill>
                  <a:srgbClr val="111111"/>
                </a:solidFill>
              </a:rPr>
              <a:t> </a:t>
            </a:r>
            <a:r>
              <a:rPr lang="cs-CZ" sz="2200" b="1" dirty="0" err="1">
                <a:solidFill>
                  <a:srgbClr val="111111"/>
                </a:solidFill>
              </a:rPr>
              <a:t>Academic</a:t>
            </a:r>
            <a:r>
              <a:rPr lang="cs-CZ" sz="2200" b="1" dirty="0">
                <a:solidFill>
                  <a:srgbClr val="111111"/>
                </a:solidFill>
              </a:rPr>
              <a:t> </a:t>
            </a:r>
            <a:r>
              <a:rPr lang="cs-CZ" sz="2200" b="1" dirty="0" err="1">
                <a:solidFill>
                  <a:srgbClr val="111111"/>
                </a:solidFill>
              </a:rPr>
              <a:t>Collection</a:t>
            </a:r>
            <a:endParaRPr sz="2200" b="1" dirty="0">
              <a:solidFill>
                <a:srgbClr val="111111"/>
              </a:solidFill>
            </a:endParaRPr>
          </a:p>
          <a:p>
            <a:pPr marL="1128712" lvl="1" indent="-393700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❖"/>
            </a:pPr>
            <a:r>
              <a:rPr lang="cs-CZ" sz="2200" dirty="0">
                <a:solidFill>
                  <a:srgbClr val="111111"/>
                </a:solidFill>
              </a:rPr>
              <a:t>Multioborová databáze, více jak 246.000 e-knih</a:t>
            </a: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sz="2200" dirty="0">
              <a:solidFill>
                <a:srgbClr val="111111"/>
              </a:solidFill>
            </a:endParaRPr>
          </a:p>
          <a:p>
            <a:pPr marL="442912" lvl="0" indent="-404812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</a:pPr>
            <a:r>
              <a:rPr lang="cs-CZ" sz="2200" b="1" dirty="0" err="1">
                <a:solidFill>
                  <a:srgbClr val="111111"/>
                </a:solidFill>
              </a:rPr>
              <a:t>Taylor</a:t>
            </a:r>
            <a:r>
              <a:rPr lang="cs-CZ" sz="2200" b="1" dirty="0">
                <a:solidFill>
                  <a:srgbClr val="111111"/>
                </a:solidFill>
              </a:rPr>
              <a:t> &amp; Francis</a:t>
            </a:r>
            <a:endParaRPr sz="2200" dirty="0">
              <a:solidFill>
                <a:srgbClr val="111111"/>
              </a:solidFill>
            </a:endParaRPr>
          </a:p>
          <a:p>
            <a:pPr marL="1128712" lvl="1" indent="-393700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❖"/>
            </a:pPr>
            <a:r>
              <a:rPr lang="cs-CZ" sz="2200" dirty="0">
                <a:solidFill>
                  <a:srgbClr val="111111"/>
                </a:solidFill>
              </a:rPr>
              <a:t>E-knihy zaměřené na mediální studia a žurnalistiku</a:t>
            </a: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sz="2200" dirty="0">
              <a:solidFill>
                <a:srgbClr val="111111"/>
              </a:solidFill>
            </a:endParaRPr>
          </a:p>
          <a:p>
            <a:pPr marL="442912" lvl="0" indent="-404812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</a:pPr>
            <a:r>
              <a:rPr lang="cs-CZ" sz="2200" b="1" dirty="0" err="1">
                <a:solidFill>
                  <a:srgbClr val="111111"/>
                </a:solidFill>
              </a:rPr>
              <a:t>Sage</a:t>
            </a:r>
            <a:r>
              <a:rPr lang="cs-CZ" sz="2200" b="1" dirty="0">
                <a:solidFill>
                  <a:srgbClr val="111111"/>
                </a:solidFill>
              </a:rPr>
              <a:t> </a:t>
            </a:r>
            <a:r>
              <a:rPr lang="cs-CZ" sz="2200" b="1" dirty="0" err="1">
                <a:solidFill>
                  <a:srgbClr val="111111"/>
                </a:solidFill>
              </a:rPr>
              <a:t>Knowledge</a:t>
            </a:r>
            <a:endParaRPr sz="2200" b="1" dirty="0">
              <a:solidFill>
                <a:srgbClr val="111111"/>
              </a:solidFill>
            </a:endParaRPr>
          </a:p>
          <a:p>
            <a:pPr marL="1128712" lvl="1" indent="-393700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❖"/>
            </a:pPr>
            <a:r>
              <a:rPr lang="cs-CZ" sz="2200" dirty="0">
                <a:solidFill>
                  <a:srgbClr val="111111"/>
                </a:solidFill>
              </a:rPr>
              <a:t>Více než 5000 e-knih od vydavatele </a:t>
            </a:r>
            <a:r>
              <a:rPr lang="cs-CZ" sz="2200" dirty="0" err="1">
                <a:solidFill>
                  <a:srgbClr val="111111"/>
                </a:solidFill>
              </a:rPr>
              <a:t>Sage</a:t>
            </a:r>
            <a:r>
              <a:rPr lang="cs-CZ" sz="2200" dirty="0">
                <a:solidFill>
                  <a:srgbClr val="111111"/>
                </a:solidFill>
              </a:rPr>
              <a:t> </a:t>
            </a:r>
            <a:r>
              <a:rPr lang="cs-CZ" sz="2200" dirty="0" err="1">
                <a:solidFill>
                  <a:srgbClr val="111111"/>
                </a:solidFill>
              </a:rPr>
              <a:t>Publications</a:t>
            </a:r>
            <a:endParaRPr lang="cs-CZ" sz="2200" dirty="0">
              <a:solidFill>
                <a:srgbClr val="111111"/>
              </a:solidFill>
            </a:endParaRP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</a:endParaRPr>
          </a:p>
          <a:p>
            <a:pPr marL="1128712" lvl="1" indent="-419100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❖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473109" y="159798"/>
            <a:ext cx="8065214" cy="669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r>
              <a:rPr lang="cs-CZ" sz="2800" b="1" dirty="0">
                <a:solidFill>
                  <a:srgbClr val="0000CC"/>
                </a:solidFill>
              </a:rPr>
              <a:t>E-knihy</a:t>
            </a: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800" b="1" dirty="0">
              <a:solidFill>
                <a:srgbClr val="0000CC"/>
              </a:solidFill>
            </a:endParaRPr>
          </a:p>
          <a:p>
            <a:pPr marL="442912" lvl="0" indent="-442912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❑"/>
            </a:pPr>
            <a:r>
              <a:rPr lang="cs-CZ" sz="2200" b="1" dirty="0" err="1">
                <a:solidFill>
                  <a:srgbClr val="111111"/>
                </a:solidFill>
              </a:rPr>
              <a:t>Bookport</a:t>
            </a:r>
            <a:endParaRPr lang="cs-CZ" sz="2200" dirty="0">
              <a:solidFill>
                <a:srgbClr val="111111"/>
              </a:solidFill>
            </a:endParaRPr>
          </a:p>
          <a:p>
            <a:pPr marL="1128712" lvl="1" indent="-419100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❖"/>
            </a:pPr>
            <a:r>
              <a:rPr lang="cs-CZ" sz="2200" dirty="0">
                <a:solidFill>
                  <a:srgbClr val="111111"/>
                </a:solidFill>
              </a:rPr>
              <a:t>Online knihovna e-knih v češtině nakl. Grada, Portál, Jota a další</a:t>
            </a: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200" b="1" dirty="0">
              <a:solidFill>
                <a:srgbClr val="111111"/>
              </a:solidFill>
            </a:endParaRPr>
          </a:p>
          <a:p>
            <a:pPr marL="442912" lvl="0" indent="-40481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</a:pPr>
            <a:r>
              <a:rPr lang="cs-CZ" sz="2200" b="1" dirty="0">
                <a:solidFill>
                  <a:srgbClr val="111111"/>
                </a:solidFill>
              </a:rPr>
              <a:t>DDA - E-kniha na počkání</a:t>
            </a:r>
            <a:endParaRPr sz="2200" dirty="0">
              <a:solidFill>
                <a:srgbClr val="111111"/>
              </a:solidFill>
            </a:endParaRPr>
          </a:p>
          <a:p>
            <a:pPr marL="38100" lvl="0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2400"/>
            </a:pPr>
            <a:r>
              <a:rPr lang="cs-CZ" sz="2400" dirty="0"/>
              <a:t>    na </a:t>
            </a:r>
            <a:r>
              <a:rPr lang="pt-BR" sz="2400" dirty="0"/>
              <a:t>platformě Proquest Ebook Central</a:t>
            </a:r>
            <a:r>
              <a:rPr lang="cs-CZ" sz="2400" dirty="0"/>
              <a:t>, přes 500 000 </a:t>
            </a:r>
          </a:p>
          <a:p>
            <a:pPr marL="38100" lvl="0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2400"/>
            </a:pPr>
            <a:r>
              <a:rPr lang="cs-CZ" sz="2400" dirty="0"/>
              <a:t>    titulů</a:t>
            </a:r>
            <a:endParaRPr lang="cs-CZ" sz="2200" dirty="0">
              <a:solidFill>
                <a:srgbClr val="111111"/>
              </a:solidFill>
            </a:endParaRP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</a:endParaRPr>
          </a:p>
          <a:p>
            <a:pPr marL="1128712" lvl="1" indent="-419100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❖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72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13c9f9505_0_102"/>
          <p:cNvSpPr txBox="1">
            <a:spLocks noGrp="1"/>
          </p:cNvSpPr>
          <p:nvPr>
            <p:ph type="title"/>
          </p:nvPr>
        </p:nvSpPr>
        <p:spPr>
          <a:xfrm>
            <a:off x="2829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4000"/>
          </a:p>
        </p:txBody>
      </p:sp>
      <p:sp>
        <p:nvSpPr>
          <p:cNvPr id="345" name="Google Shape;345;g613c9f9505_0_102"/>
          <p:cNvSpPr txBox="1"/>
          <p:nvPr/>
        </p:nvSpPr>
        <p:spPr>
          <a:xfrm>
            <a:off x="282925" y="1659125"/>
            <a:ext cx="8403875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STEINEROVÁ, Jela; GREŠKOVÁ, Mirka; ILAVSKÁ, Jana.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Informačné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stratégie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elektronickom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prostredí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Univerzita Komenského v Bratislavě</a:t>
            </a:r>
            <a:r>
              <a:rPr lang="cs-CZ" sz="24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2010. ISBN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9788022328487.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Informace z portálu ezdroje.muni.cz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13ab93460_0_13"/>
          <p:cNvSpPr txBox="1"/>
          <p:nvPr/>
        </p:nvSpPr>
        <p:spPr>
          <a:xfrm>
            <a:off x="414475" y="459575"/>
            <a:ext cx="8880900" cy="4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>
                <a:srgbClr val="000000"/>
              </a:buClr>
              <a:buSzPts val="2565"/>
              <a:buFont typeface="Arial"/>
              <a:buNone/>
            </a:pPr>
            <a:endParaRPr sz="256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613ab93460_0_13" descr="ED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613ab93460_0_13"/>
          <p:cNvSpPr txBox="1"/>
          <p:nvPr/>
        </p:nvSpPr>
        <p:spPr>
          <a:xfrm>
            <a:off x="1730725" y="5299075"/>
            <a:ext cx="5985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cs-CZ" sz="5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discovery.muni.cz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13ab93460_0_20"/>
          <p:cNvSpPr txBox="1"/>
          <p:nvPr/>
        </p:nvSpPr>
        <p:spPr>
          <a:xfrm>
            <a:off x="603681" y="571825"/>
            <a:ext cx="782793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(EBSCO) Discovery.muni.cz</a:t>
            </a:r>
            <a:endParaRPr sz="4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32" name="Google Shape;132;g613ab93460_0_20"/>
          <p:cNvSpPr txBox="1"/>
          <p:nvPr/>
        </p:nvSpPr>
        <p:spPr>
          <a:xfrm>
            <a:off x="414475" y="2137050"/>
            <a:ext cx="801714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 základě jednoho vyhledávacího  dotazu umožňuje prohledávat více zdrojů současně v rámci jednoho rozhraní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Podpora vzdáleného přístupu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Producent fa EBSCO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D2AE8F6-6532-4889-A48F-E3A9B417B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2"/>
          <a:stretch/>
        </p:blipFill>
        <p:spPr>
          <a:xfrm>
            <a:off x="98612" y="956249"/>
            <a:ext cx="6302189" cy="318477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CA44B80-0D5A-432D-9058-8EF00E0FA7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040"/>
          <a:stretch/>
        </p:blipFill>
        <p:spPr>
          <a:xfrm>
            <a:off x="3164542" y="3163868"/>
            <a:ext cx="5718601" cy="3550696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4D37377F-E32A-4F14-BF1E-8141E653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4" y="143436"/>
            <a:ext cx="8533519" cy="717177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Discovery.muni.cz - základní vs. pokročilé vyhledávání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3ab93460_0_33"/>
          <p:cNvSpPr txBox="1"/>
          <p:nvPr/>
        </p:nvSpPr>
        <p:spPr>
          <a:xfrm>
            <a:off x="1019772" y="571825"/>
            <a:ext cx="836134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Discovery </a:t>
            </a:r>
            <a:r>
              <a:rPr 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sz="4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46" name="Google Shape;146;g613ab93460_0_33"/>
          <p:cNvSpPr txBox="1"/>
          <p:nvPr/>
        </p:nvSpPr>
        <p:spPr>
          <a:xfrm>
            <a:off x="378964" y="1622146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Umožňuje prohledávání: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rtl="0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Souborného katalogu knihoven MU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Univerzitních databází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Databází elektronických knih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Závěrečných prací MU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Volně dostupných zdrojů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7742B-9ADF-494C-9F6A-F6E462BC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Vyhledávání v EDS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BAA0008-C844-485F-80A4-A21B3EFBC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88"/>
            <a:ext cx="7886700" cy="48021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Jednoduché vyhledávání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Rozšířené vyhledávání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Možnost uložit a znovu zobrazit historii hledání (vytvoření vlastního účtu)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Ukládání výsledků hledání do složky a další práce s nimi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Export citací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Zobrazení plného textu článků, možnost ho uložit, tisknout, odeslat emailem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Dohledání plného textu přes Full Text </a:t>
            </a:r>
            <a:r>
              <a:rPr lang="cs-CZ" dirty="0" err="1"/>
              <a:t>Finder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48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404AC-43AE-418D-8AAF-B4C2AEDF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5133"/>
          </a:xfrm>
        </p:spPr>
        <p:txBody>
          <a:bodyPr>
            <a:normAutofit fontScale="90000"/>
          </a:bodyPr>
          <a:lstStyle/>
          <a:p>
            <a:r>
              <a:rPr 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Research</a:t>
            </a: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Starters</a:t>
            </a:r>
            <a:endParaRPr lang="cs-CZ" sz="4000" b="1" dirty="0">
              <a:solidFill>
                <a:srgbClr val="0000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F784BAF0-844B-4F1E-8A65-E4CB6DFD4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634" y="950260"/>
            <a:ext cx="7886700" cy="1734985"/>
          </a:xfrm>
        </p:spPr>
        <p:txBody>
          <a:bodyPr>
            <a:noAutofit/>
          </a:bodyPr>
          <a:lstStyle/>
          <a:p>
            <a:pPr>
              <a:buSzPct val="86000"/>
              <a:buFont typeface="Wingdings" panose="05000000000000000000" pitchFamily="2" charset="2"/>
              <a:buChar char="q"/>
            </a:pPr>
            <a:r>
              <a:rPr lang="cs-CZ" sz="1600" dirty="0"/>
              <a:t>funkce poskytuje </a:t>
            </a:r>
            <a:r>
              <a:rPr lang="cs-CZ" sz="1600" dirty="0" err="1"/>
              <a:t>prolinkovatelné</a:t>
            </a:r>
            <a:r>
              <a:rPr lang="cs-CZ" sz="1600" dirty="0"/>
              <a:t> odkazy na výklad hesel či souhrnné články z určité </a:t>
            </a:r>
            <a:r>
              <a:rPr lang="cs-CZ" sz="1600" dirty="0" err="1"/>
              <a:t>tématické</a:t>
            </a:r>
            <a:r>
              <a:rPr lang="cs-CZ" sz="1600" dirty="0"/>
              <a:t> oblasti (objevuje se jako 1. výsledek mezi vyhledanými záznamy)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600" dirty="0"/>
              <a:t>obsah pochází z kvalitních zdrojů jako jsou publikace z nakladatelství </a:t>
            </a:r>
            <a:r>
              <a:rPr lang="cs-CZ" sz="1600" b="1" dirty="0" err="1"/>
              <a:t>Salem</a:t>
            </a:r>
            <a:r>
              <a:rPr lang="cs-CZ" sz="1600" b="1" dirty="0"/>
              <a:t> </a:t>
            </a:r>
            <a:r>
              <a:rPr lang="cs-CZ" sz="1600" b="1" dirty="0" err="1"/>
              <a:t>Press</a:t>
            </a:r>
            <a:r>
              <a:rPr lang="cs-CZ" sz="1600" dirty="0"/>
              <a:t> či </a:t>
            </a:r>
            <a:r>
              <a:rPr lang="cs-CZ" sz="1600" b="1" dirty="0" err="1"/>
              <a:t>Encyklopedica</a:t>
            </a:r>
            <a:r>
              <a:rPr lang="cs-CZ" sz="1600" b="1" dirty="0"/>
              <a:t> </a:t>
            </a:r>
            <a:r>
              <a:rPr lang="cs-CZ" sz="1600" b="1" dirty="0" err="1"/>
              <a:t>Britannica</a:t>
            </a:r>
            <a:endParaRPr lang="cs-CZ" sz="16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1600" dirty="0"/>
              <a:t>záznamy jsou doplněny použitou literaturou</a:t>
            </a:r>
          </a:p>
          <a:p>
            <a:pPr marL="114300" indent="0">
              <a:buNone/>
            </a:pPr>
            <a:endParaRPr lang="cs-CZ" sz="1600" dirty="0"/>
          </a:p>
          <a:p>
            <a:pPr marL="114300" indent="0">
              <a:buNone/>
            </a:pPr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8D4519-BB1A-4C02-9053-4563196FA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44" y="2665337"/>
            <a:ext cx="7788422" cy="351269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FBCA373-59F6-459E-A965-A45585CA72EE}"/>
              </a:ext>
            </a:extLst>
          </p:cNvPr>
          <p:cNvSpPr/>
          <p:nvPr/>
        </p:nvSpPr>
        <p:spPr>
          <a:xfrm>
            <a:off x="2523744" y="3554190"/>
            <a:ext cx="5392091" cy="17349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8031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96D02917F9394CB82D798B4AB954B1" ma:contentTypeVersion="18" ma:contentTypeDescription="Vytvoří nový dokument" ma:contentTypeScope="" ma:versionID="f8dd2bac387de453144fb060ddff55ac">
  <xsd:schema xmlns:xsd="http://www.w3.org/2001/XMLSchema" xmlns:xs="http://www.w3.org/2001/XMLSchema" xmlns:p="http://schemas.microsoft.com/office/2006/metadata/properties" xmlns:ns3="9760918a-8e2c-472e-aaca-b785e18a223b" xmlns:ns4="dcbe863f-a8b4-4616-855d-8d3fff3c62bf" targetNamespace="http://schemas.microsoft.com/office/2006/metadata/properties" ma:root="true" ma:fieldsID="1636de496fcc85b02679ad2e1cb6f66a" ns3:_="" ns4:_="">
    <xsd:import namespace="9760918a-8e2c-472e-aaca-b785e18a223b"/>
    <xsd:import namespace="dcbe863f-a8b4-4616-855d-8d3fff3c62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0918a-8e2c-472e-aaca-b785e18a22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e863f-a8b4-4616-855d-8d3fff3c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be863f-a8b4-4616-855d-8d3fff3c62b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AB5CFD-7216-4CDD-A90C-A8207C909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0918a-8e2c-472e-aaca-b785e18a223b"/>
    <ds:schemaRef ds:uri="dcbe863f-a8b4-4616-855d-8d3fff3c6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E7F8D3-D7AD-4CC6-8C18-CABDEBFD26BB}">
  <ds:schemaRefs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dcbe863f-a8b4-4616-855d-8d3fff3c62bf"/>
    <ds:schemaRef ds:uri="http://purl.org/dc/elements/1.1/"/>
    <ds:schemaRef ds:uri="http://schemas.microsoft.com/office/2006/documentManagement/types"/>
    <ds:schemaRef ds:uri="9760918a-8e2c-472e-aaca-b785e18a223b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66A41E3-33A5-4AB0-BC9D-61FFEDB1DF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985</Words>
  <Application>Microsoft Office PowerPoint</Application>
  <PresentationFormat>Předvádění na obrazovce (4:3)</PresentationFormat>
  <Paragraphs>171</Paragraphs>
  <Slides>36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Noto Sans Symbols</vt:lpstr>
      <vt:lpstr>Tahoma</vt:lpstr>
      <vt:lpstr>Wingdings</vt:lpstr>
      <vt:lpstr>Motiv Office</vt:lpstr>
      <vt:lpstr>Základy práce s informačními zdroji pro bakalářské studenty ZUR</vt:lpstr>
      <vt:lpstr>Práce EIZ II. - osnova lekce</vt:lpstr>
      <vt:lpstr>Prezentace aplikace PowerPoint</vt:lpstr>
      <vt:lpstr>Prezentace aplikace PowerPoint</vt:lpstr>
      <vt:lpstr>Prezentace aplikace PowerPoint</vt:lpstr>
      <vt:lpstr>Discovery.muni.cz - základní vs. pokročilé vyhledávání</vt:lpstr>
      <vt:lpstr>Prezentace aplikace PowerPoint</vt:lpstr>
      <vt:lpstr>Vyhledávání v EDS</vt:lpstr>
      <vt:lpstr>Research Starters</vt:lpstr>
      <vt:lpstr>Prezentace aplikace PowerPoint</vt:lpstr>
      <vt:lpstr>Prezentace aplikace PowerPoint</vt:lpstr>
      <vt:lpstr>Prezentace aplikace PowerPoint</vt:lpstr>
      <vt:lpstr>Prezentace aplikace PowerPoint</vt:lpstr>
      <vt:lpstr>EBSCO eBook Academic Collection</vt:lpstr>
      <vt:lpstr>Prezentace aplikace PowerPoint</vt:lpstr>
      <vt:lpstr>Prezentace aplikace PowerPoint</vt:lpstr>
      <vt:lpstr>Prezentace aplikace PowerPoint</vt:lpstr>
      <vt:lpstr>Sage Knowledge</vt:lpstr>
      <vt:lpstr>Prezentace aplikace PowerPoint</vt:lpstr>
      <vt:lpstr>Prezentace aplikace PowerPoint</vt:lpstr>
      <vt:lpstr>Taylor&amp;Francis eBooks</vt:lpstr>
      <vt:lpstr>Prezentace aplikace PowerPoint</vt:lpstr>
      <vt:lpstr>Taylor&amp;Francis eBooks  </vt:lpstr>
      <vt:lpstr>Bookport</vt:lpstr>
      <vt:lpstr>Prezentace aplikace PowerPoint</vt:lpstr>
      <vt:lpstr>Prezentace aplikace PowerPoint</vt:lpstr>
      <vt:lpstr>Prezentace aplikace PowerPoint</vt:lpstr>
      <vt:lpstr>Prezentace aplikace PowerPoint</vt:lpstr>
      <vt:lpstr>Kde hledat knihy </vt:lpstr>
      <vt:lpstr>Prezentace aplikace PowerPoint</vt:lpstr>
      <vt:lpstr>Prezentace aplikace PowerPoint</vt:lpstr>
      <vt:lpstr>Prezentace aplikace PowerPoint</vt:lpstr>
      <vt:lpstr>EBSCO Discovery Service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bakalářské studenty ZUR</dc:title>
  <dc:creator>Aneta Pilátová</dc:creator>
  <cp:lastModifiedBy>Martina Nedomová</cp:lastModifiedBy>
  <cp:revision>132</cp:revision>
  <cp:lastPrinted>2023-10-06T13:07:30Z</cp:lastPrinted>
  <dcterms:created xsi:type="dcterms:W3CDTF">2019-07-22T10:37:01Z</dcterms:created>
  <dcterms:modified xsi:type="dcterms:W3CDTF">2024-11-01T13:32:07Z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0x010100C496D02917F9394CB82D798B4AB954B1</vt:lpwstr>
  </property>
</Properties>
</file>