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98"/>
  </p:notesMasterIdLst>
  <p:sldIdLst>
    <p:sldId id="256" r:id="rId4"/>
    <p:sldId id="261" r:id="rId5"/>
    <p:sldId id="265" r:id="rId6"/>
    <p:sldId id="406" r:id="rId7"/>
    <p:sldId id="407" r:id="rId8"/>
    <p:sldId id="408" r:id="rId9"/>
    <p:sldId id="395" r:id="rId10"/>
    <p:sldId id="409" r:id="rId11"/>
    <p:sldId id="410" r:id="rId12"/>
    <p:sldId id="337" r:id="rId13"/>
    <p:sldId id="280" r:id="rId14"/>
    <p:sldId id="274" r:id="rId15"/>
    <p:sldId id="273" r:id="rId16"/>
    <p:sldId id="431" r:id="rId17"/>
    <p:sldId id="432" r:id="rId18"/>
    <p:sldId id="338" r:id="rId19"/>
    <p:sldId id="339" r:id="rId20"/>
    <p:sldId id="281" r:id="rId21"/>
    <p:sldId id="429" r:id="rId22"/>
    <p:sldId id="341" r:id="rId23"/>
    <p:sldId id="411" r:id="rId24"/>
    <p:sldId id="342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4" r:id="rId35"/>
    <p:sldId id="427" r:id="rId36"/>
    <p:sldId id="428" r:id="rId37"/>
    <p:sldId id="355" r:id="rId38"/>
    <p:sldId id="418" r:id="rId39"/>
    <p:sldId id="357" r:id="rId40"/>
    <p:sldId id="419" r:id="rId41"/>
    <p:sldId id="358" r:id="rId42"/>
    <p:sldId id="420" r:id="rId43"/>
    <p:sldId id="412" r:id="rId44"/>
    <p:sldId id="421" r:id="rId45"/>
    <p:sldId id="360" r:id="rId46"/>
    <p:sldId id="361" r:id="rId47"/>
    <p:sldId id="285" r:id="rId48"/>
    <p:sldId id="363" r:id="rId49"/>
    <p:sldId id="365" r:id="rId50"/>
    <p:sldId id="367" r:id="rId51"/>
    <p:sldId id="368" r:id="rId52"/>
    <p:sldId id="369" r:id="rId53"/>
    <p:sldId id="370" r:id="rId54"/>
    <p:sldId id="371" r:id="rId55"/>
    <p:sldId id="372" r:id="rId56"/>
    <p:sldId id="373" r:id="rId57"/>
    <p:sldId id="374" r:id="rId58"/>
    <p:sldId id="375" r:id="rId59"/>
    <p:sldId id="376" r:id="rId60"/>
    <p:sldId id="422" r:id="rId61"/>
    <p:sldId id="377" r:id="rId62"/>
    <p:sldId id="378" r:id="rId63"/>
    <p:sldId id="423" r:id="rId64"/>
    <p:sldId id="430" r:id="rId65"/>
    <p:sldId id="379" r:id="rId66"/>
    <p:sldId id="424" r:id="rId67"/>
    <p:sldId id="382" r:id="rId68"/>
    <p:sldId id="383" r:id="rId69"/>
    <p:sldId id="384" r:id="rId70"/>
    <p:sldId id="385" r:id="rId71"/>
    <p:sldId id="426" r:id="rId72"/>
    <p:sldId id="386" r:id="rId73"/>
    <p:sldId id="388" r:id="rId74"/>
    <p:sldId id="390" r:id="rId75"/>
    <p:sldId id="391" r:id="rId76"/>
    <p:sldId id="362" r:id="rId77"/>
    <p:sldId id="393" r:id="rId78"/>
    <p:sldId id="403" r:id="rId79"/>
    <p:sldId id="392" r:id="rId80"/>
    <p:sldId id="404" r:id="rId81"/>
    <p:sldId id="287" r:id="rId82"/>
    <p:sldId id="399" r:id="rId83"/>
    <p:sldId id="293" r:id="rId84"/>
    <p:sldId id="294" r:id="rId85"/>
    <p:sldId id="295" r:id="rId86"/>
    <p:sldId id="296" r:id="rId87"/>
    <p:sldId id="297" r:id="rId88"/>
    <p:sldId id="298" r:id="rId89"/>
    <p:sldId id="300" r:id="rId90"/>
    <p:sldId id="405" r:id="rId91"/>
    <p:sldId id="433" r:id="rId92"/>
    <p:sldId id="304" r:id="rId93"/>
    <p:sldId id="400" r:id="rId94"/>
    <p:sldId id="401" r:id="rId95"/>
    <p:sldId id="340" r:id="rId96"/>
    <p:sldId id="414" r:id="rId9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99" roundtripDataSignature="AMtx7mgDqQuSoouy+z4H72AXAOwnNXsu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 snapToGrid="0">
      <p:cViewPr varScale="1">
        <p:scale>
          <a:sx n="106" d="100"/>
          <a:sy n="106" d="100"/>
        </p:scale>
        <p:origin x="1158" y="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7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theme" Target="theme/theme1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customschemas.google.com/relationships/presentationmetadata" Target="metadata"/><Relationship Id="rId10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77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525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6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97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2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12.11.2024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3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12.11.2024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12.11.2024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9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12.11.2024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12.11.2024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12.11.2024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2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07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617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594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240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12.11.2024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089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12.11.2024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696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12.11.2024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429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12.11.2024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44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12.11.2024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915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12.11.2024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501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795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08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70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techsparks.co.in/online-thesis-plagiarism-checker-for-students-and-teacher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u.edu/academic-integrity/faculty/committing/examples/index.shtml" TargetMode="External"/><Relationship Id="rId2" Type="http://schemas.openxmlformats.org/officeDocument/2006/relationships/hyperlink" Target="https://www.akademickaetika.cz/prirucka-pro-studenty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akademickaetika.cz/blog/jak-citovat-vlastni-publikace-v-zaverecne-praci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valita.muni.cz/kvalita-vyuky/doporuceni-k-vyuzivani-umele-inteligence-ve-vyuce" TargetMode="External"/><Relationship Id="rId2" Type="http://schemas.openxmlformats.org/officeDocument/2006/relationships/hyperlink" Target="https://www.muni.cz/o-univerzite/uredni-deska/stanovisko-k-vyuzivani-ai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cagomanualofstyle.org/home.html" TargetMode="External"/><Relationship Id="rId2" Type="http://schemas.openxmlformats.org/officeDocument/2006/relationships/hyperlink" Target="https://www.citace.com/Vyklad-CSN-ISO-690-2022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owl.purdue.edu/owl/research_and_citation/apa_style/apa_formatting_and_style_guide/general_format.html" TargetMode="External"/><Relationship Id="rId5" Type="http://schemas.openxmlformats.org/officeDocument/2006/relationships/hyperlink" Target="https://www.apastyle.org/" TargetMode="External"/><Relationship Id="rId4" Type="http://schemas.openxmlformats.org/officeDocument/2006/relationships/hyperlink" Target="https://libguides.williams.edu/citing/chicago-author-dat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nihovna.fss.muni.cz/sluzby/jak-citovat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image" Target="../media/image2.png"/><Relationship Id="rId7" Type="http://schemas.openxmlformats.org/officeDocument/2006/relationships/slide" Target="slide3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6.xml"/><Relationship Id="rId9" Type="http://schemas.openxmlformats.org/officeDocument/2006/relationships/slide" Target="slide9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N_EQ3awF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IPxLEjckIh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rss-news-feed-blog-web-icon-40674/" TargetMode="External"/><Relationship Id="rId2" Type="http://schemas.openxmlformats.org/officeDocument/2006/relationships/hyperlink" Target="https://doi.org/10.1177/0267323119898856" TargetMode="Externa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tenberg.org/files/17426/17426-mp3/17426-mp3-chap2.mp3" TargetMode="Externa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02795011724200112" TargetMode="External"/><Relationship Id="rId2" Type="http://schemas.openxmlformats.org/officeDocument/2006/relationships/hyperlink" Target="https://doi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i.org/10.1177/1077695814531767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katalog.vupsv.cz/Fulltext/vz_366.pdf" TargetMode="Externa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.ebscohost.com/login.aspx?direct=true&amp;db=e000xww&amp;AN=93081&amp;lang=cs&amp;site=ehost-live&amp;ebv=EB&amp;ppid=pp_vi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1461670X.2013.765636" TargetMode="Externa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461670X.2013.765636" TargetMode="External"/><Relationship Id="rId2" Type="http://schemas.openxmlformats.org/officeDocument/2006/relationships/hyperlink" Target="https://doi.org/10.1177/1077695814531767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medialnistudia.fsv.cuni.cz/front.file/download?file=2022%2001%2003%20siibak%20kask.pdf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nes.cz/mobil/tech-trendy/cina-sledovaci-aplikace-tezba-dat-analyza-lupa-cz.A190930_122702_mob_tech_vok" TargetMode="Externa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inflow-kisk/archive/2020/04" TargetMode="External"/><Relationship Id="rId2" Type="http://schemas.openxmlformats.org/officeDocument/2006/relationships/hyperlink" Target="http://medium.com/inflow-kisk" TargetMode="Externa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es.cz/id/d7jiwx/" TargetMode="External"/><Relationship Id="rId2" Type="http://schemas.openxmlformats.org/officeDocument/2006/relationships/hyperlink" Target="http://is.muni.cz/th/41419/fss_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roquest.com/docview/2778657954/46AFF75F36C04D76PQ/25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cs/TXT/?uri=CELEX:32009L0024" TargetMode="External"/><Relationship Id="rId2" Type="http://schemas.openxmlformats.org/officeDocument/2006/relationships/hyperlink" Target="https://www.zakonyprolidi.cz/cs/2001-257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sponzorpristup.agentura-cas.cz/" TargetMode="Externa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vdb.czso.cz/vdbvo2/faces/index.jsf?page=vystup-objekt-parametry&amp;pvo=PRU05&amp;sp=A&amp;skupId=146&amp;pvokc=&amp;katalog=30835&amp;z=T" TargetMode="External"/><Relationship Id="rId2" Type="http://schemas.openxmlformats.org/officeDocument/2006/relationships/hyperlink" Target="https://www-statista-com.ezproxy.muni.cz/statistics/1200351/international-shipping-co2-emissions-outlook-worldwide/" TargetMode="Externa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mapy.cz/zimni?x=17.6650000&amp;y=49.2325000&amp;z=11" TargetMode="External"/><Relationship Id="rId2" Type="http://schemas.openxmlformats.org/officeDocument/2006/relationships/hyperlink" Target="https://mapy.orientacnisporty.cz/?locale=cs" TargetMode="Externa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media/24153/knihovni-rad-2014.pdf" TargetMode="External"/><Relationship Id="rId2" Type="http://schemas.openxmlformats.org/officeDocument/2006/relationships/hyperlink" Target="https://www.transparency.cz/wp-content/uploads/alac_prav_proti_korupci_def.pdf" TargetMode="Externa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yzkum.cz/" TargetMode="External"/><Relationship Id="rId2" Type="http://schemas.openxmlformats.org/officeDocument/2006/relationships/hyperlink" Target="http://www.muni.cz/" TargetMode="Externa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yzkum.cz/FrontClanek.aspx?idsekce=875884" TargetMode="External"/><Relationship Id="rId2" Type="http://schemas.openxmlformats.org/officeDocument/2006/relationships/hyperlink" Target="https://www.muni.cz/absolventi" TargetMode="Externa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nry_Kissinger" TargetMode="External"/><Relationship Id="rId2" Type="http://schemas.openxmlformats.org/officeDocument/2006/relationships/hyperlink" Target="https://www.muni.cz/o-univerzite/uredni-deska/plagiatorstvi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ib.ctk.cz/cs/fond?id=T2023053004306" TargetMode="External"/><Relationship Id="rId4" Type="http://schemas.openxmlformats.org/officeDocument/2006/relationships/hyperlink" Target="https://vltava.rozhlas.cz/rozhlas-je-nenasytne-zvire-a-novinari-mu-musi-dodavat-stravu-rika-rozhlasova-8992071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lipa.blog.respekt.cz/milion-otazek-neprilis-mnoho-odpovedi/" TargetMode="External"/><Relationship Id="rId2" Type="http://schemas.openxmlformats.org/officeDocument/2006/relationships/hyperlink" Target="http://metodikahodnoceni.blogspot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diskusniforum.org/dialog/aktuality/spolkovy-prezident-frank-walter-steinmeier-a-elke-budenbenderova-navstivili-cr" TargetMode="External"/><Relationship Id="rId4" Type="http://schemas.openxmlformats.org/officeDocument/2006/relationships/hyperlink" Target="https://www.diskusniforum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?fbid=628276859486336&amp;set=a.491604043153619" TargetMode="External"/><Relationship Id="rId2" Type="http://schemas.openxmlformats.org/officeDocument/2006/relationships/hyperlink" Target="https://www.facebook.com/knihovnafss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ATBdf7_EIHI" TargetMode="External"/><Relationship Id="rId4" Type="http://schemas.openxmlformats.org/officeDocument/2006/relationships/hyperlink" Target="https://www.youtube.com/watch?v=j-7j5k8WUek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porady/10101491767-studio-ct24/212411058361130/" TargetMode="Externa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porady/14288838217-dobre-rano-brno/" TargetMode="Externa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ibrary.wiley.com/doi/10.1111/glob.12001" TargetMode="Externa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.com/citace-pro-free" TargetMode="External"/><Relationship Id="rId2" Type="http://schemas.openxmlformats.org/officeDocument/2006/relationships/hyperlink" Target="https://www.citacepro.com/download/CitacePRO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onnotea.org/" TargetMode="External"/><Relationship Id="rId4" Type="http://schemas.openxmlformats.org/officeDocument/2006/relationships/hyperlink" Target="https://is.muni.cz/do/sukb/kuk/materialy/cze/Zotero/index.html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hyperlink" Target="https://citationsy.com/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hyperlink" Target="https://www.refworks.com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jabref.org/" TargetMode="External"/><Relationship Id="rId11" Type="http://schemas.openxmlformats.org/officeDocument/2006/relationships/image" Target="../media/image27.jfif"/><Relationship Id="rId5" Type="http://schemas.openxmlformats.org/officeDocument/2006/relationships/image" Target="../media/image24.png"/><Relationship Id="rId10" Type="http://schemas.openxmlformats.org/officeDocument/2006/relationships/hyperlink" Target="https://www.papersapp.com/" TargetMode="External"/><Relationship Id="rId4" Type="http://schemas.openxmlformats.org/officeDocument/2006/relationships/hyperlink" Target="http://www.easybib.com/" TargetMode="External"/><Relationship Id="rId9" Type="http://schemas.openxmlformats.org/officeDocument/2006/relationships/image" Target="../media/image2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kuk.muni.cz/animace/eiz/pdf.php?file=publikacni_etika/citace.pdf" TargetMode="External"/><Relationship Id="rId2" Type="http://schemas.openxmlformats.org/officeDocument/2006/relationships/hyperlink" Target="https://www.citace.com/Vyklad-CSN-ISO-690-2022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itace.zcu.cz/home.html" TargetMode="External"/><Relationship Id="rId5" Type="http://schemas.openxmlformats.org/officeDocument/2006/relationships/hyperlink" Target="https://knihovna.osu.cz/28609/nova-norma-csn-iso-690-2022/" TargetMode="External"/><Relationship Id="rId4" Type="http://schemas.openxmlformats.org/officeDocument/2006/relationships/hyperlink" Target="http://is.muni.cz/elportal/?id=954043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ni.cz/o-univerzite/uredni-deska/plagiatorstvi" TargetMode="External"/><Relationship Id="rId3" Type="http://schemas.openxmlformats.org/officeDocument/2006/relationships/hyperlink" Target="https://www.akademickaetika.cz/prirucka-pro-studenty/" TargetMode="External"/><Relationship Id="rId7" Type="http://schemas.openxmlformats.org/officeDocument/2006/relationships/hyperlink" Target="https://is.muni.cz/do/sukb/kuk/materialy/cze/Zotero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s://citace.zcu.cz/home.html" TargetMode="External"/><Relationship Id="rId10" Type="http://schemas.openxmlformats.org/officeDocument/2006/relationships/hyperlink" Target="https://www.youtube.com/watch?v=rsN_EQ3awF0" TargetMode="External"/><Relationship Id="rId4" Type="http://schemas.openxmlformats.org/officeDocument/2006/relationships/hyperlink" Target="https://www.citace.com/Vyklad-CSN-ISO-690-2022.pdf" TargetMode="External"/><Relationship Id="rId9" Type="http://schemas.openxmlformats.org/officeDocument/2006/relationships/hyperlink" Target="https://www.youtube.com/watch?v=IPxLEjckIh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499" y="2443198"/>
            <a:ext cx="7712100" cy="197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Citování a citační software</a:t>
            </a:r>
            <a:b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ZURb1123</a:t>
            </a:r>
            <a:endParaRPr sz="3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36499" y="5652600"/>
            <a:ext cx="6858000" cy="91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Mgr. Blanka Farkašová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</a:t>
            </a:r>
            <a:r>
              <a:rPr lang="cs-CZ" sz="2400" dirty="0">
                <a:solidFill>
                  <a:schemeClr val="dk1"/>
                </a:solidFill>
              </a:rPr>
              <a:t>13. 11. 2024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6892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 vaří při 100°C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</p:txBody>
      </p:sp>
    </p:spTree>
    <p:extLst>
      <p:ext uri="{BB962C8B-B14F-4D97-AF65-F5344CB8AC3E}">
        <p14:creationId xmlns:p14="http://schemas.microsoft.com/office/powerpoint/2010/main" val="9713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Plagiátorství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Plagiarism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cs-CZ" sz="1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Online, obrázek.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In: </a:t>
            </a:r>
            <a:r>
              <a:rPr kumimoji="0" lang="cs-CZ" sz="10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Techsparks</a:t>
            </a:r>
            <a:r>
              <a:rPr lang="cs-CZ" sz="1000" dirty="0">
                <a:solidFill>
                  <a:prstClr val="black"/>
                </a:solidFill>
                <a:latin typeface="Calibri" panose="020F0502020204030204"/>
              </a:rPr>
              <a:t>.</a:t>
            </a:r>
            <a:r>
              <a:rPr kumimoji="0" lang="cs-CZ" sz="1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Dostupné z: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https://www.techsparks.co.in/online-thesis-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plagiarism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-checker-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students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-and-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teachers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/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[cit. 2018-09-20]. 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(Norma ČSN ISO 5127)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(Definice plagiátorství na MU)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82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a vydávání za vlastní text bez uvedení citace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okopírování obrázků, tabulek, grafů apod. bez uvedení citace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17706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40941"/>
            <a:ext cx="7886700" cy="12595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Jak se vyhnout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https://www.akademickaetika.cz/prirucka-pro-studenty/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9D7A5C-03B4-4EC5-9421-3883338EFCAE}"/>
              </a:ext>
            </a:extLst>
          </p:cNvPr>
          <p:cNvSpPr txBox="1"/>
          <p:nvPr/>
        </p:nvSpPr>
        <p:spPr>
          <a:xfrm>
            <a:off x="567690" y="5118519"/>
            <a:ext cx="8114756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Příklady typů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https://www.niu.edu/academic-integrity/faculty/committing/examples/index.shtml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67DD1D84-16D3-4273-8C51-2DE4728B9665}"/>
              </a:ext>
            </a:extLst>
          </p:cNvPr>
          <p:cNvSpPr txBox="1">
            <a:spLocks/>
          </p:cNvSpPr>
          <p:nvPr/>
        </p:nvSpPr>
        <p:spPr>
          <a:xfrm>
            <a:off x="681718" y="3329729"/>
            <a:ext cx="7886700" cy="13811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Jak citovat vlastní publikace v závěrečné práci?</a:t>
            </a: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https://www.akademickaetika.cz/blog/jak-citovat-vlastni-publikace-v-zaverecne-praci/</a:t>
            </a: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46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0365A-3C3B-49DB-A3FD-DF42E40D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116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Nástroje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Artificial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Intelligence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(AI) </a:t>
            </a:r>
            <a:b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</a:b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a psaní závěrečných prací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6034653-994C-4559-9690-25AEA372C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cs-CZ" sz="2000" dirty="0">
              <a:latin typeface="+mn-lt"/>
              <a:hlinkClick r:id="rId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+mn-lt"/>
                <a:hlinkClick r:id="rId2"/>
              </a:rPr>
              <a:t>Stanovisko k využívání umělé inteligence ve výuce na Masarykově univerzitě </a:t>
            </a:r>
            <a:endParaRPr lang="cs-CZ" dirty="0">
              <a:latin typeface="+mn-lt"/>
            </a:endParaRPr>
          </a:p>
          <a:p>
            <a:endParaRPr lang="cs-CZ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+mn-lt"/>
                <a:hlinkClick r:id="rId3"/>
              </a:rPr>
              <a:t>Doporučení k využití nástrojů umělé inteligence při plnění studijních povinností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866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073171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50656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013626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5216"/>
            <a:ext cx="8367304" cy="535014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Výklad normy ČSN ISO 690:2022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účinné od 1. 12. 2022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https://libguides.williams.edu/citing/chicago-author-date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59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56372"/>
            <a:ext cx="7256918" cy="547174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Přehled používaných stylů a návody naleznete na webu knihovny v části Služby –&gt;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Jak citovat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BAB6C58-A642-4E08-BD23-2C2430FCA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77" y="2830406"/>
            <a:ext cx="5486400" cy="37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Obsah přednášky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370691" y="1309421"/>
            <a:ext cx="8402617" cy="536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	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proč citujeme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plagiátorství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citační styly</a:t>
            </a:r>
            <a:endParaRPr lang="cs-CZ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styl normy ČSN ISO 690:2022</a:t>
            </a:r>
            <a:endParaRPr lang="cs-CZ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citace v textu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7" action="ppaction://hlinksldjump"/>
              </a:rPr>
              <a:t>seznam použité literatury </a:t>
            </a: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– instrukce, příklady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citační software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rgbClr val="0070C0"/>
                </a:solidFill>
                <a:latin typeface="Arial"/>
                <a:cs typeface="Arial"/>
                <a:sym typeface="Arial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</a:t>
            </a:r>
            <a:r>
              <a:rPr lang="pt-BR" sz="3600" dirty="0">
                <a:solidFill>
                  <a:srgbClr val="0070C0"/>
                </a:solidFill>
                <a:latin typeface="Arial"/>
                <a:cs typeface="Arial"/>
                <a:sym typeface="Arial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kol</a:t>
            </a:r>
            <a:r>
              <a:rPr lang="pt-BR" sz="360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pt-BR" sz="36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– </a:t>
            </a: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cvičení na citace</a:t>
            </a:r>
            <a:b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</a:br>
            <a:r>
              <a:rPr lang="pt-BR" sz="36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termín do </a:t>
            </a:r>
            <a:r>
              <a:rPr lang="cs-CZ" sz="3600" b="1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13. 12</a:t>
            </a:r>
            <a:r>
              <a:rPr lang="pt-BR" sz="3600" b="1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. 202</a:t>
            </a:r>
            <a:r>
              <a:rPr lang="cs-CZ" sz="3600" b="1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4</a:t>
            </a:r>
            <a:endParaRPr lang="pt-BR" sz="3600" b="1" dirty="0">
              <a:solidFill>
                <a:schemeClr val="tx1"/>
              </a:solidFill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38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00529" y="1102639"/>
            <a:ext cx="6598085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ČSN ISO 690 : 2022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895EF75-E165-4681-B824-2ABFACFA8B79}"/>
              </a:ext>
            </a:extLst>
          </p:cNvPr>
          <p:cNvSpPr txBox="1"/>
          <p:nvPr/>
        </p:nvSpPr>
        <p:spPr>
          <a:xfrm>
            <a:off x="1394234" y="5447584"/>
            <a:ext cx="5694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Platná od 12/2022</a:t>
            </a:r>
          </a:p>
        </p:txBody>
      </p:sp>
    </p:spTree>
    <p:extLst>
      <p:ext uri="{BB962C8B-B14F-4D97-AF65-F5344CB8AC3E}">
        <p14:creationId xmlns:p14="http://schemas.microsoft.com/office/powerpoint/2010/main" val="1314497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zásady citování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6" y="1309421"/>
            <a:ext cx="7886700" cy="539014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a odkazů v textu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jednoznačná identifikace citovaného dokumentu, včetně uvedení přesné verze/vydání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přímo z daného dokumentu a zapisujeme je ve tvaru a pořadí dle vybraného citačního stylu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vynechat název – pokud název chybí, uvedeme v hranatých závorkách náhradní název [popis dokumentu]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dokumentu; stránkování a poznámky uvádíme v jazyce, v kterém píšeme práci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7825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09180" cy="688263"/>
          </a:xfrm>
        </p:spPr>
        <p:txBody>
          <a:bodyPr lIns="0" anchor="t">
            <a:noAutofit/>
          </a:bodyPr>
          <a:lstStyle/>
          <a:p>
            <a:pPr algn="ctr"/>
            <a:r>
              <a:rPr lang="cs-CZ" sz="45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2746050"/>
            <a:ext cx="8367304" cy="239200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 metody odkazování v textu, vždy vyberte jen jednu: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jméno-datum (harvardský systém)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3830239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515350" cy="532219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400" b="1" dirty="0">
                <a:latin typeface="Arial" panose="020B0604020202020204" pitchFamily="34" charset="0"/>
              </a:rPr>
              <a:t>(příjmení autora, rok, strana)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strany uvádíme vždy u přímých citací nebo pokud odkazujeme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na konkrétní část dokumentu, u nestránkovaných el. zdrojů nebo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v případě, že odkazujeme na celý dokument uvedeme jen autora a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2 autoři – uvádíme příjmení obou autorů 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3 a více autorů – uvedeme jen prvního + zkratku et al.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Wright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et al., 2018)</a:t>
            </a:r>
            <a:endParaRPr lang="cs-CZ" sz="21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autorem organizace uvedeme její jméno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Transparency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International, 2012)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dokumenty bez autora – uvádíme název (dlouhé názvy zkracujeme)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  <p:extLst>
      <p:ext uri="{BB962C8B-B14F-4D97-AF65-F5344CB8AC3E}">
        <p14:creationId xmlns:p14="http://schemas.microsoft.com/office/powerpoint/2010/main" val="293067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3809" y="1522485"/>
            <a:ext cx="8367304" cy="50114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více děl od stejného autora/autorů ze stejného roku: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200" dirty="0" err="1">
                <a:latin typeface="Arial" panose="020B0604020202020204" pitchFamily="34" charset="0"/>
              </a:rPr>
              <a:t>a,b,c,d</a:t>
            </a:r>
            <a:r>
              <a:rPr lang="cs-CZ" sz="2200" dirty="0">
                <a:latin typeface="Arial" panose="020B0604020202020204" pitchFamily="34" charset="0"/>
              </a:rPr>
              <a:t>,...)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dávají před tečku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více zdrojů dáváme do jedné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</p:txBody>
      </p:sp>
    </p:spTree>
    <p:extLst>
      <p:ext uri="{BB962C8B-B14F-4D97-AF65-F5344CB8AC3E}">
        <p14:creationId xmlns:p14="http://schemas.microsoft.com/office/powerpoint/2010/main" val="3122127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695635"/>
            <a:ext cx="8367304" cy="46529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Šimoník (2003, s. 34) takto,....</a:t>
            </a:r>
          </a:p>
        </p:txBody>
      </p:sp>
    </p:spTree>
    <p:extLst>
      <p:ext uri="{BB962C8B-B14F-4D97-AF65-F5344CB8AC3E}">
        <p14:creationId xmlns:p14="http://schemas.microsoft.com/office/powerpoint/2010/main" val="2699860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194063" cy="539322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vyd. Centrum pro studium demokracie a kultury. ISBN 9788073251802.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ŠIMONÍK, Oldřich,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realita,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Brno: Masarykova univerzita. </a:t>
            </a:r>
            <a:b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pokud je v citaci celé datum, pak celé datum uvádíme </a:t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</a:rPr>
              <a:t>v nakladatelských údajích, za jméno autora píšeme pouze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800" dirty="0">
                <a:latin typeface="Arial" panose="020B0604020202020204" pitchFamily="34" charset="0"/>
              </a:rPr>
              <a:t>SRBECKÁ, Gabriela,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2010.</a:t>
            </a:r>
            <a:r>
              <a:rPr lang="cs-CZ" sz="1800" dirty="0">
                <a:latin typeface="Arial" panose="020B0604020202020204" pitchFamily="34" charset="0"/>
              </a:rPr>
              <a:t> Rozvoj kompetencí studentů ve vzdělávání. </a:t>
            </a:r>
            <a:r>
              <a:rPr lang="cs-CZ" sz="1800" i="1" dirty="0" err="1">
                <a:latin typeface="Arial" panose="020B0604020202020204" pitchFamily="34" charset="0"/>
              </a:rPr>
              <a:t>Inflow</a:t>
            </a:r>
            <a:r>
              <a:rPr lang="cs-CZ" sz="1800" i="1" dirty="0">
                <a:latin typeface="Arial" panose="020B0604020202020204" pitchFamily="34" charset="0"/>
              </a:rPr>
              <a:t>: </a:t>
            </a:r>
            <a:r>
              <a:rPr lang="cs-CZ" sz="1800" i="1" dirty="0" err="1">
                <a:latin typeface="Arial" panose="020B0604020202020204" pitchFamily="34" charset="0"/>
              </a:rPr>
              <a:t>information</a:t>
            </a:r>
            <a:r>
              <a:rPr lang="cs-CZ" sz="1800" i="1" dirty="0">
                <a:latin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</a:rPr>
              <a:t>journal</a:t>
            </a:r>
            <a:r>
              <a:rPr lang="cs-CZ" sz="1800" i="1" dirty="0">
                <a:latin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</a:rPr>
              <a:t>[online].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02. 07. 2010</a:t>
            </a:r>
            <a:r>
              <a:rPr lang="cs-CZ" sz="1800" dirty="0">
                <a:latin typeface="Arial" panose="020B0604020202020204" pitchFamily="34" charset="0"/>
              </a:rPr>
              <a:t>, roč. 3, č. 7 [cit. 2016-10-10]. Dostupné z: http://www.inflow.cz/printpdf/10835</a:t>
            </a:r>
          </a:p>
        </p:txBody>
      </p:sp>
    </p:spTree>
    <p:extLst>
      <p:ext uri="{BB962C8B-B14F-4D97-AF65-F5344CB8AC3E}">
        <p14:creationId xmlns:p14="http://schemas.microsoft.com/office/powerpoint/2010/main" val="1882518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 - příklad</a:t>
            </a:r>
            <a:endParaRPr lang="cs-CZ" sz="40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F9012B0-8665-4FB2-ADB3-BCDC39D2D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099" y="1539089"/>
            <a:ext cx="6499373" cy="4843604"/>
          </a:xfrm>
        </p:spPr>
      </p:pic>
    </p:spTree>
    <p:extLst>
      <p:ext uri="{BB962C8B-B14F-4D97-AF65-F5344CB8AC3E}">
        <p14:creationId xmlns:p14="http://schemas.microsoft.com/office/powerpoint/2010/main" val="3690062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[12]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[25] KRATOCHVÍL, Zdeněk.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[48]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[25, s. 158].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[48] přípustné.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[25, s. 158; 48]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93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5439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odkazů- příklad</a:t>
            </a:r>
            <a:endParaRPr lang="cs-CZ" sz="40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E27F767-C37E-4C14-947B-5D773258A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806" y="1311648"/>
            <a:ext cx="6165410" cy="5102087"/>
          </a:xfrm>
        </p:spPr>
      </p:pic>
    </p:spTree>
    <p:extLst>
      <p:ext uri="{BB962C8B-B14F-4D97-AF65-F5344CB8AC3E}">
        <p14:creationId xmlns:p14="http://schemas.microsoft.com/office/powerpoint/2010/main" val="89512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44046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Úvod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16404C0-EBDF-4047-B442-E42DEA8DB0ED}"/>
              </a:ext>
            </a:extLst>
          </p:cNvPr>
          <p:cNvSpPr/>
          <p:nvPr/>
        </p:nvSpPr>
        <p:spPr>
          <a:xfrm>
            <a:off x="1735621" y="3708692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buClrTx/>
              <a:defRPr/>
            </a:pP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Cite </a:t>
            </a:r>
            <a:r>
              <a:rPr lang="cs-CZ" altLang="cs-CZ" sz="1800" b="1" kern="1200" dirty="0" err="1">
                <a:solidFill>
                  <a:prstClr val="white"/>
                </a:solidFill>
                <a:latin typeface="Calibri" panose="020F0502020204030204"/>
                <a:hlinkClick r:id="rId3"/>
              </a:rPr>
              <a:t>Your</a:t>
            </a: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 </a:t>
            </a:r>
            <a:r>
              <a:rPr lang="cs-CZ" altLang="cs-CZ" sz="1800" b="1" kern="1200" dirty="0" err="1">
                <a:solidFill>
                  <a:prstClr val="white"/>
                </a:solidFill>
                <a:latin typeface="Calibri" panose="020F0502020204030204"/>
                <a:hlinkClick r:id="rId3"/>
              </a:rPr>
              <a:t>Sources</a:t>
            </a: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: </a:t>
            </a:r>
            <a:r>
              <a:rPr lang="cs-CZ" altLang="cs-CZ" sz="1800" b="1" kern="1200" dirty="0" err="1">
                <a:solidFill>
                  <a:prstClr val="white"/>
                </a:solidFill>
                <a:latin typeface="Calibri" panose="020F0502020204030204"/>
                <a:hlinkClick r:id="rId3"/>
              </a:rPr>
              <a:t>When</a:t>
            </a: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 and </a:t>
            </a:r>
            <a:r>
              <a:rPr lang="cs-CZ" altLang="cs-CZ" sz="1800" b="1" kern="1200" dirty="0" err="1">
                <a:solidFill>
                  <a:prstClr val="white"/>
                </a:solidFill>
                <a:latin typeface="Calibri" panose="020F0502020204030204"/>
                <a:hlinkClick r:id="rId3"/>
              </a:rPr>
              <a:t>Why</a:t>
            </a: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 to Cite </a:t>
            </a:r>
            <a:endParaRPr lang="cs-CZ" altLang="cs-CZ" sz="1800" b="1" kern="1200" dirty="0">
              <a:solidFill>
                <a:prstClr val="white"/>
              </a:solidFill>
              <a:latin typeface="Calibri" panose="020F0502020204030204"/>
            </a:endParaRPr>
          </a:p>
          <a:p>
            <a:pPr lvl="0" algn="ctr" defTabSz="457200">
              <a:buClrTx/>
              <a:defRPr/>
            </a:pP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(Video, University </a:t>
            </a:r>
            <a:r>
              <a:rPr lang="cs-CZ" altLang="cs-CZ" sz="1800" b="1" kern="1200" dirty="0" err="1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800" b="1" kern="1200" dirty="0" err="1">
                <a:solidFill>
                  <a:prstClr val="black"/>
                </a:solidFill>
                <a:latin typeface="Calibri" panose="020F0502020204030204"/>
              </a:rPr>
              <a:t>Guelph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cs-CZ" altLang="cs-CZ" sz="1800" b="1" kern="1200" dirty="0" err="1">
                <a:solidFill>
                  <a:prstClr val="black"/>
                </a:solidFill>
                <a:latin typeface="Calibri" panose="020F0502020204030204"/>
              </a:rPr>
              <a:t>McLaughlin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800" b="1" kern="1200" dirty="0" err="1">
                <a:solidFill>
                  <a:prstClr val="black"/>
                </a:solidFill>
                <a:latin typeface="Calibri" panose="020F0502020204030204"/>
              </a:rPr>
              <a:t>Library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lvl="0" algn="ctr" defTabSz="457200">
              <a:buClrTx/>
              <a:defRPr/>
            </a:pPr>
            <a:endParaRPr lang="cs-CZ" sz="18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 defTabSz="457200">
              <a:buClrTx/>
              <a:defRPr/>
            </a:pP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  <a:hlinkClick r:id="rId4"/>
              </a:rPr>
              <a:t>Jak citovat v diplomce a vyhnout se plagiátu</a:t>
            </a: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lvl="0" algn="ctr" defTabSz="457200">
              <a:buClrTx/>
              <a:defRPr/>
            </a:pP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</a:rPr>
              <a:t>(Video, Pavel Semerád)</a:t>
            </a:r>
          </a:p>
        </p:txBody>
      </p:sp>
    </p:spTree>
    <p:extLst>
      <p:ext uri="{BB962C8B-B14F-4D97-AF65-F5344CB8AC3E}">
        <p14:creationId xmlns:p14="http://schemas.microsoft.com/office/powerpoint/2010/main" val="1517652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1180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2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pod čarou bibliografická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součástí textu seznam použité literatury, uvádíme pod čarou zkrácenou verzi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minimálně je nutno uvádět: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</a:rPr>
              <a:t>příjmení autora/autorů, </a:t>
            </a:r>
            <a:r>
              <a:rPr lang="cs-CZ" sz="2600" b="1" i="1" dirty="0">
                <a:latin typeface="Arial" panose="020B0604020202020204" pitchFamily="34" charset="0"/>
              </a:rPr>
              <a:t>název</a:t>
            </a:r>
            <a:r>
              <a:rPr lang="cs-CZ" sz="2600" b="1" dirty="0">
                <a:latin typeface="Arial" panose="020B0604020202020204" pitchFamily="34" charset="0"/>
              </a:rPr>
              <a:t>, strana </a:t>
            </a:r>
            <a:br>
              <a:rPr lang="cs-CZ" sz="2600" b="1" dirty="0">
                <a:latin typeface="Arial" panose="020B0604020202020204" pitchFamily="34" charset="0"/>
              </a:rPr>
            </a:b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PRŮCHA.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s. 124.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645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 lze vkládat kamkoliv do textu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stejný zdroj pod sebou – tamtéž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 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tamtéž, s. 25.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057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 - příklad</a:t>
            </a:r>
            <a:endParaRPr lang="cs-CZ" sz="40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82FE583-70B7-4865-A1DB-2EB45813A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144" y="1309421"/>
            <a:ext cx="5547253" cy="5308662"/>
          </a:xfrm>
        </p:spPr>
      </p:pic>
    </p:spTree>
    <p:extLst>
      <p:ext uri="{BB962C8B-B14F-4D97-AF65-F5344CB8AC3E}">
        <p14:creationId xmlns:p14="http://schemas.microsoft.com/office/powerpoint/2010/main" val="197915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309421"/>
            <a:ext cx="8254093" cy="5548579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přebíráme citaci z jiného zdroje, tzn. v dokumentu, který máme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dispozici je citace z jiné práce, kterou chceme použít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jestli je to možné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(a většinou to možné je!)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dohledáme dle uvedených informací (odkazů) původní dokument (primární zdroj) a ten pak citujeme a jedná se o běžnou citaci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Sekundární citování používejte jen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velmi výjimečně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kdy opravdu není primární zdroj dostupný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08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1315" y="1309421"/>
            <a:ext cx="8383509" cy="554857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máme k dispozici publikaci 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Katuščáka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et al. (20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které je citován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Sorenson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(19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tento citát my použijeme v našem textu: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citace v textu, metoda autor-datum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Sorrenson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citováno dle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Katuščák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nebo pokud autora přímo zmíníme v textu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Sorrenson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své práci uvádí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citováno dle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Katuščák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al., 20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citace v textu, metoda poznámky pod čarou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 odkážeme na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Sorrensona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v poznámce pod čarou bude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Sorrenson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citováno dle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Katuščák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práce.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seznamu použité literatury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uvedena jen ten dokument, který jste měli k dispozici: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KATUŠČÁK, Dušan; DROBÍKOVÁ, Barbora a PAPÍK, Richard. </a:t>
            </a:r>
            <a:r>
              <a:rPr lang="cs-CZ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Nitra: Enigma, 2008. ISBN 978-80-89132-70-6.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29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Bibliografické citace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seznamu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4215359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39" y="1122044"/>
            <a:ext cx="8574832" cy="573595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jména autorů zapisujeme vždy v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invertované podobě 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 příjmení se píše velkými písmeny</a:t>
            </a: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jména zapisujeme celá, iniciály křestních jmen používáme jen pokud celá jména nejsou uvedena v dokumentu</a:t>
            </a: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dokumentu,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jména oddělujeme středníky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posledního autora připojujeme spojkou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jeden autor: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PŘÍJMENÍ, Jméno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NOVÁK, Jan. 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1-5 autorů: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vypíšeme všechny autory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KENSKI, Kate; JAMIESON,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HARDY, Bruce W.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více než 5 autorů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zapisujeme prvních 5 a poté zkratku „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et al“: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SKILTON, Laura; RAMIREZ,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ARMSTRONG,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Guyda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LOCK, Rose; VACHER, Jean et al.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editorů, redaktorů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atd. uvádíme jejich roli za jménem: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LACINOVÁ, Lenka; JEŽEK, Stanislav a MACEK, Petr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1646585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39" y="1122044"/>
            <a:ext cx="8574832" cy="573595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Autor - organizace</a:t>
            </a: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uvádíme celé oficiální jméno organizace, zapisujeme velkými písmeny, zkratku můžeme uvést v hranatých závorkách za názvem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případě, že je organizace běžně známá pod zkratkou, použijeme tuto zkratku a je možné za ní v hranatých závorkách uvést i celé jméno (ale není to nutné)</a:t>
            </a: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MASARYKOVA UNIVERZITA [MUNI].</a:t>
            </a:r>
            <a:b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 [ORGANIZACE SPOJENÝCH NÁRODŮ].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podřízená složka – autorem je část/oddělení instituce</a:t>
            </a:r>
            <a:b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MASARYKOVA UNIVERZITA: Fakulta sociálních studií.</a:t>
            </a:r>
          </a:p>
          <a:p>
            <a:pPr marL="4572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Chybějící autor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 není uveden, nebo dílo nemá jednoho dominantního autora, citace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začne názvem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1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Encyclopaedia</a:t>
            </a:r>
            <a:r>
              <a:rPr lang="en-US" sz="1800" b="0" i="1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Britannica. </a:t>
            </a:r>
            <a:r>
              <a:rPr lang="en-US" sz="1800" b="0" i="1" u="none" strike="noStrike" dirty="0">
                <a:effectLst/>
                <a:latin typeface="Arial" panose="020B0604020202020204" pitchFamily="34" charset="0"/>
              </a:rPr>
              <a:t>Volume 15, Maryborough to Mushet Steel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. Chicago: The University of Chicago, 1947.</a:t>
            </a:r>
            <a:endParaRPr lang="cs-CZ" sz="1800" b="0" i="0" u="none" strike="noStrike" dirty="0">
              <a:effectLst/>
              <a:latin typeface="Arial" panose="020B06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díle je uvedeno, že se jedná o anonymní dílo: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ANONYM. </a:t>
            </a:r>
            <a:r>
              <a:rPr lang="cs-CZ" sz="1800" b="0" i="1" u="none" strike="noStrike" dirty="0">
                <a:effectLst/>
                <a:latin typeface="Arial" panose="020B0604020202020204" pitchFamily="34" charset="0"/>
              </a:rPr>
              <a:t>Můj život s puberťáky</a:t>
            </a:r>
            <a:r>
              <a:rPr lang="cs-CZ" sz="1800" b="0" i="0" u="none" strike="noStrike" dirty="0">
                <a:effectLst/>
                <a:latin typeface="Arial" panose="020B0604020202020204" pitchFamily="34" charset="0"/>
              </a:rPr>
              <a:t>. Brno: Jota, 2009. ISBN 978-80-7217-661-8.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buNone/>
            </a:pPr>
            <a:endParaRPr lang="cs-CZ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11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39" y="995881"/>
            <a:ext cx="8574832" cy="602960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názvy 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celých dokumentů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(knihy, sborníky, časopisy) 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  <a:b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TUŠER, Andrej. </a:t>
            </a:r>
            <a:r>
              <a:rPr lang="cs-CZ" sz="19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cs-CZ" sz="1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cs-CZ" sz="1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robia</a:t>
            </a:r>
            <a:r>
              <a:rPr lang="cs-CZ" sz="1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noviny.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4.,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preprac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 vyd. Bratislavská vysoká škola práva, 2010. ISBN 978-80-89447-23-7.</a:t>
            </a: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(článků, příspěvků atd.)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 nepíšeme kurzívou</a:t>
            </a:r>
            <a:b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BURRI, Mira. </a:t>
            </a:r>
            <a:r>
              <a:rPr lang="en-US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of public service Broadcasting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Online. 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European Journal of Communication.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2020,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roč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35, č. 1, s. 65-70. ISSN 0267-3231.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z: 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https://doi.org/10.1177/0267323119898856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[cit. 2020-03-20].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dlouhý název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lze zkrátit, vynechaná slova nahradíme třemi tečkami</a:t>
            </a: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Böhmische Grammatik zum Gebrauche der Deutschen, wodurch sie diese Sprache auf eine leichte Art … .</a:t>
            </a:r>
            <a:endParaRPr lang="cs-CZ" sz="19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chybějící název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– v hranatých závorkách uvedeme náhradní název, např. obecně známý název pokud existuje, nebo popis dokumentu, případně první slova textu</a:t>
            </a: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[Ikona RSS].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Online, PNG.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24, 2012 In: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 Licence: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License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 Dostupné z: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https://pixabay.com/vectors/rss-news-feed-blog-web-icon-40674/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. [cit. 2023-02-21].</a:t>
            </a:r>
            <a:br>
              <a:rPr lang="cs-CZ" sz="1800" b="0" i="0" u="none" strike="noStrike" dirty="0">
                <a:effectLst/>
                <a:latin typeface="Arial" panose="020B0604020202020204" pitchFamily="34" charset="0"/>
              </a:rPr>
            </a:br>
            <a:endParaRPr lang="cs-CZ" sz="1800" b="0" i="0" u="none" strike="noStrike" dirty="0">
              <a:effectLst/>
              <a:latin typeface="Arial" panose="020B0604020202020204" pitchFamily="34" charset="0"/>
            </a:endParaRP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</a:rPr>
              <a:t>doplňující/upřesňující údaje k názvu nebo překlad názvu může být uveden v hranatých závorkách za názvem</a:t>
            </a:r>
            <a:b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</a:b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JÍLEK, František. </a:t>
            </a:r>
            <a:r>
              <a:rPr lang="cs-CZ" sz="1900" i="1" dirty="0">
                <a:latin typeface="Arial" panose="020B0604020202020204" pitchFamily="34" charset="0"/>
                <a:cs typeface="Arial" panose="020B0604020202020204" pitchFamily="34" charset="0"/>
              </a:rPr>
              <a:t>Muž z Vinci. 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[Leonardo da Vinci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]. Praha: Paseka, 2003. ISBN  80-7185-531-6.</a:t>
            </a:r>
          </a:p>
        </p:txBody>
      </p:sp>
    </p:spTree>
    <p:extLst>
      <p:ext uri="{BB962C8B-B14F-4D97-AF65-F5344CB8AC3E}">
        <p14:creationId xmlns:p14="http://schemas.microsoft.com/office/powerpoint/2010/main" val="1579763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309422"/>
            <a:ext cx="7886700" cy="5326768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Formát, typ zdroje 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(povinný u jiných než tištěných dokumentů)</a:t>
            </a: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za názvem, např.: Online, CD, DVD, MP3, Film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0" i="0" u="none" strike="noStrike" dirty="0">
                <a:effectLst/>
                <a:latin typeface="Arial" panose="020B0604020202020204" pitchFamily="34" charset="0"/>
              </a:rPr>
              <a:t>KLEVISOVÁ, Michaela. </a:t>
            </a:r>
            <a:r>
              <a:rPr lang="cs-CZ" sz="2600" b="0" i="1" u="none" strike="noStrike" dirty="0">
                <a:effectLst/>
                <a:latin typeface="Arial" panose="020B0604020202020204" pitchFamily="34" charset="0"/>
              </a:rPr>
              <a:t>Prokletý kraj</a:t>
            </a:r>
            <a:r>
              <a:rPr lang="cs-CZ" sz="2600" b="0" i="0" u="none" strike="noStrike" dirty="0">
                <a:effectLst/>
                <a:latin typeface="Arial" panose="020B0604020202020204" pitchFamily="34" charset="0"/>
              </a:rPr>
              <a:t>. </a:t>
            </a:r>
            <a:r>
              <a:rPr lang="cs-CZ" sz="2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Audiokniha, MP3. </a:t>
            </a:r>
            <a:r>
              <a:rPr lang="cs-CZ" sz="2600" b="0" i="0" u="none" strike="noStrike" dirty="0">
                <a:effectLst/>
                <a:latin typeface="Arial" panose="020B0604020202020204" pitchFamily="34" charset="0"/>
              </a:rPr>
              <a:t>Petra ŠPALKOVÁ (interpretka). Praha: </a:t>
            </a:r>
            <a:r>
              <a:rPr lang="cs-CZ" sz="2600" b="0" i="0" u="none" strike="noStrike" dirty="0" err="1">
                <a:effectLst/>
                <a:latin typeface="Arial" panose="020B0604020202020204" pitchFamily="34" charset="0"/>
              </a:rPr>
              <a:t>Voxi</a:t>
            </a:r>
            <a:r>
              <a:rPr lang="cs-CZ" sz="2600" b="0" i="0" u="none" strike="noStrike" dirty="0">
                <a:effectLst/>
                <a:latin typeface="Arial" panose="020B0604020202020204" pitchFamily="34" charset="0"/>
              </a:rPr>
              <a:t>, 10. 3. 2022.</a:t>
            </a:r>
            <a:br>
              <a:rPr lang="cs-CZ" sz="2600" b="0" i="0" u="none" strike="noStrike" dirty="0">
                <a:effectLst/>
                <a:latin typeface="Arial" panose="020B0604020202020204" pitchFamily="34" charset="0"/>
              </a:rPr>
            </a:br>
            <a:r>
              <a:rPr lang="en-US" sz="2600" b="0" i="0" u="none" strike="noStrike" dirty="0">
                <a:effectLst/>
                <a:latin typeface="Arial" panose="020B0604020202020204" pitchFamily="34" charset="0"/>
              </a:rPr>
              <a:t>CAMERON, James (</a:t>
            </a:r>
            <a:r>
              <a:rPr lang="en-US" sz="2600" b="0" i="0" u="none" strike="noStrike" dirty="0" err="1">
                <a:effectLst/>
                <a:latin typeface="Arial" panose="020B0604020202020204" pitchFamily="34" charset="0"/>
              </a:rPr>
              <a:t>režisér</a:t>
            </a:r>
            <a:r>
              <a:rPr lang="en-US" sz="2600" b="0" i="0" u="none" strike="noStrike" dirty="0">
                <a:effectLst/>
                <a:latin typeface="Arial" panose="020B0604020202020204" pitchFamily="34" charset="0"/>
              </a:rPr>
              <a:t>). </a:t>
            </a:r>
            <a:r>
              <a:rPr lang="en-US" sz="2600" b="0" i="1" u="none" strike="noStrike" dirty="0">
                <a:effectLst/>
                <a:latin typeface="Arial" panose="020B0604020202020204" pitchFamily="34" charset="0"/>
              </a:rPr>
              <a:t>Avatar</a:t>
            </a:r>
            <a:r>
              <a:rPr lang="en-US" sz="2600" b="0" i="0" u="none" strike="noStrike" dirty="0">
                <a:effectLst/>
                <a:latin typeface="Arial" panose="020B0604020202020204" pitchFamily="34" charset="0"/>
              </a:rPr>
              <a:t>. </a:t>
            </a:r>
            <a:r>
              <a:rPr lang="en-US" sz="2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Film.</a:t>
            </a:r>
            <a:r>
              <a:rPr lang="en-US" sz="2600" b="0" i="0" u="none" strike="noStrike" dirty="0">
                <a:effectLst/>
                <a:latin typeface="Arial" panose="020B0604020202020204" pitchFamily="34" charset="0"/>
              </a:rPr>
              <a:t> 20th Century Fox, 2009.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povinný údaj, ale neuvádíme pokud se jedná o první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dopl. vyd.</a:t>
            </a:r>
            <a:b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Vedlejší tvůrce (nepovinný údaj)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překladatel, ilustrátor, grafik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zapisujeme ve formátu Jméno PŘÍJMENÍ (role)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HILSKÝ (překladatel).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Edice (řada)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údaj často uváděný u knih, sborníků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HOLZER, Jan. </a:t>
            </a:r>
            <a:r>
              <a:rPr lang="cs-CZ" sz="26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Politické strany Ruska: hledání identity</a:t>
            </a:r>
            <a:r>
              <a:rPr lang="cs-CZ" sz="2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Politologická řada, sv. č. 18. </a:t>
            </a:r>
            <a:r>
              <a:rPr lang="cs-CZ" sz="2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Brno: Centrum pro studium demokracie a kultury (CDK), 2004. ISBN 8073250322.</a:t>
            </a:r>
            <a:endParaRPr lang="cs-CZ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2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814" y="1309421"/>
            <a:ext cx="8363422" cy="542635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 neděláme žádné úpravy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nevytrhovat z kontextu!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uvozovky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přímá citace musí být vždy v uvozovkách!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lepší odlišení od vlastního textu je možné použít i jiný styl písma (kurzíva)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příp. kurzíva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citujeme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také přesnou lokaci citace v rámci zdroje, tzn. stránku či rozsah stran, odstavec, kapitolu atd.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61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309422"/>
            <a:ext cx="7886700" cy="554857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 vydání (nepovinný údaj)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místo vydání není povinné, doporučuje se u tištěných věcí spíše uvádět,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el. dokumentů se zpravidla neuvádí 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nezapisujeme zkratku obchodního označení (s.r.o., Ltd., aj.), křestní jména a slova jako “a syn” atd.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některých případech není uveden vydavatel, ale distributor nebo tiskárna:</a:t>
            </a:r>
            <a:b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BAUM, L. Frank.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Wonderful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Land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Oz.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Chapter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2: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Marvelous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Powder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Life</a:t>
            </a: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. Online, MP3. </a:t>
            </a:r>
            <a:r>
              <a:rPr lang="cs-CZ" sz="1600" b="0" i="0" u="none" strike="noStrike" dirty="0" err="1">
                <a:effectLst/>
                <a:latin typeface="Arial" panose="020B0604020202020204" pitchFamily="34" charset="0"/>
              </a:rPr>
              <a:t>Etext</a:t>
            </a: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 no. 17426. Roy TRUMBULL (vypravěč). </a:t>
            </a:r>
            <a:r>
              <a:rPr lang="cs-CZ" sz="1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Project </a:t>
            </a:r>
            <a:r>
              <a:rPr lang="cs-CZ" sz="1600" b="0" i="0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Gutenberg</a:t>
            </a:r>
            <a:r>
              <a:rPr lang="cs-CZ" sz="1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(distributor), </a:t>
            </a: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2005. Dostupné z: </a:t>
            </a:r>
            <a:r>
              <a:rPr lang="cs-CZ" sz="1600" b="0" i="0" u="sng" strike="noStrike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https://www.gutenberg.org/</a:t>
            </a:r>
            <a:r>
              <a:rPr lang="cs-CZ" sz="1600" b="0" i="0" u="sng" strike="noStrike" dirty="0" err="1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files</a:t>
            </a:r>
            <a:r>
              <a:rPr lang="cs-CZ" sz="1600" b="0" i="0" u="sng" strike="noStrike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/17426/17426-mp3/17426-mp3-chap2.mp3</a:t>
            </a: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. [cit. 2020-06-22].</a:t>
            </a:r>
            <a:b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4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773" y="399216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087479"/>
            <a:ext cx="7886700" cy="5770521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Rok nebo datum vydání/výroby/přenosu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zpravidla postačí uvést rok vydání, u online zdrojů je možné uvádět i celé datum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  <a:b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Pozn: pozor na přebírání datumu z copyrightu u webu, velmi často se tento datum vztahuje k celému webu a ne ke konkrétní zprávě/dokumentu umístěném na webu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chybějí datum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 dohledat z jiných zdrojů, odhadnout (zapisujeme v hranatých závorkách), např. [cca 1975],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nechceme datum odhadovat lze zapsat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[b. r.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], což znamená „bez roku“, ekvivalent v angličtině „no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“ [n. d.] , příp. údaj zcela vynecháme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Číslování u článků z časopisů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kromě data vydání uvádíme i údaje o ročníku a čísle (pokud jsou známa)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2005, vol. 12, no. 3  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Strany u článků, kapitol a příspěvků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rozsah stran u článků/příspěvků v rámci dokumentu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51-86.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nestránkovaných dokumentů (např. e-články) lze uvést místo stránkování číslo článku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vol. 12, no. 3,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864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0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773" y="399216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087479"/>
            <a:ext cx="7886700" cy="577052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aktualizace/revize (povinné u online zdrojů pokud je to uvedeno)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Trvalé identifikátory (ISBN, ISSN, DOI, PMID)</a:t>
            </a:r>
          </a:p>
          <a:p>
            <a:pPr marL="457200" lvl="2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– tento  identifikátor má přednost před ostatními, např.: pokud je u článku uveden, tak není již nutné uvádět ISSN časopisu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DOI uvádíme ve formě odkazu, tzn. že před číslem musí být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a dále není již nutné uvádět další odkazy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Dostupné z: </a:t>
            </a:r>
            <a:r>
              <a:rPr lang="cs-CZ" sz="14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https://doi.org/10.1177/002795011724200112</a:t>
            </a:r>
            <a:r>
              <a:rPr lang="cs-CZ" sz="1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Dostupnost 	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online zdroje – uvádíme URL odkaz nebo název databáze, kde je dokument dostupný, pokud máme k dispozici DOI, použijeme jej jako odkaz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před odkaz je možné napsat i jméno distributora/název databáze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Dostupné z SAGE </a:t>
            </a:r>
            <a:r>
              <a:rPr lang="cs-CZ" sz="1600" b="0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  <a:r>
              <a:rPr lang="cs-CZ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cs-CZ" sz="1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https://doi.org/10.1177/1077695814531767</a:t>
            </a:r>
            <a:r>
              <a:rPr lang="cs-CZ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fyzické umístění – uvádíme pouze u vzácných špatně dostupných materiálů, např. archiválie, rukopisy, obrazy apod.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TĚSNOHLÍDEK, Rudolf. </a:t>
            </a:r>
            <a:r>
              <a:rPr lang="cs-CZ" sz="16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Rukopis dětské knihy Cvrček na cestách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Rukopis [1927]. In: Lidové noviny Brno. </a:t>
            </a:r>
            <a:r>
              <a:rPr lang="cs-CZ" sz="1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Místo: Moravský zemský archiv v Brně. Fond G 426. 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= datum stažení nebo čtení dokumentu na webu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18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05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Tištěné dokumenty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citovaný text mít fyzicky u sebe</a:t>
            </a: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titulní list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rub titulního listu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tiráž a další místa v knize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nikdy nelze vynechat název!</a:t>
            </a:r>
          </a:p>
        </p:txBody>
      </p:sp>
    </p:spTree>
    <p:extLst>
      <p:ext uri="{BB962C8B-B14F-4D97-AF65-F5344CB8AC3E}">
        <p14:creationId xmlns:p14="http://schemas.microsoft.com/office/powerpoint/2010/main" val="3818478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3862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Elektronické dokumenty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problém nalezení bibliografických informací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nadpisy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hlavička, </a:t>
            </a:r>
            <a:r>
              <a:rPr lang="cs-CZ" dirty="0" err="1">
                <a:latin typeface="Arial" panose="020B0604020202020204" pitchFamily="34" charset="0"/>
              </a:rPr>
              <a:t>metadata</a:t>
            </a:r>
            <a:endParaRPr lang="cs-CZ" dirty="0">
              <a:latin typeface="Arial" panose="020B0604020202020204" pitchFamily="34" charset="0"/>
            </a:endParaRP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titulek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nikdy nelze vynechat název!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nutné uvést údaje – </a:t>
            </a:r>
            <a:r>
              <a:rPr lang="cs-CZ" b="1" dirty="0">
                <a:latin typeface="Arial" panose="020B0604020202020204" pitchFamily="34" charset="0"/>
              </a:rPr>
              <a:t>formát</a:t>
            </a:r>
            <a:r>
              <a:rPr lang="cs-CZ" dirty="0">
                <a:latin typeface="Arial" panose="020B0604020202020204" pitchFamily="34" charset="0"/>
              </a:rPr>
              <a:t>, datum aktualizace pokud je dostupný, </a:t>
            </a:r>
            <a:r>
              <a:rPr lang="cs-CZ" b="1" dirty="0">
                <a:latin typeface="Arial" panose="020B0604020202020204" pitchFamily="34" charset="0"/>
              </a:rPr>
              <a:t>odkaz, datum citování [cit. RRRR-MM-DD]</a:t>
            </a:r>
          </a:p>
        </p:txBody>
      </p:sp>
    </p:spTree>
    <p:extLst>
      <p:ext uri="{BB962C8B-B14F-4D97-AF65-F5344CB8AC3E}">
        <p14:creationId xmlns:p14="http://schemas.microsoft.com/office/powerpoint/2010/main" val="24285598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288968"/>
            <a:ext cx="6598085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citací dle druhu dokumentu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D558400-53D2-4DD0-B04F-73F0182E7622}"/>
              </a:ext>
            </a:extLst>
          </p:cNvPr>
          <p:cNvSpPr txBox="1">
            <a:spLocks noChangeArrowheads="1"/>
          </p:cNvSpPr>
          <p:nvPr/>
        </p:nvSpPr>
        <p:spPr>
          <a:xfrm>
            <a:off x="744895" y="5569032"/>
            <a:ext cx="5491617" cy="93610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cs-CZ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Pozn. </a:t>
            </a: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Povinné údaje se uvádí pokud existují (např. pokud článek nemá DOI, tak se tento údaj vynechá, pokud DOI má, je nutné jej uvést).</a:t>
            </a: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 jsou odlišeny světle modrou barvou. 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709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1"/>
            <a:ext cx="8153211" cy="53310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</a:t>
            </a:r>
            <a:r>
              <a:rPr lang="cs-CZ" sz="3400" i="1" dirty="0">
                <a:latin typeface="Arial" panose="020B0604020202020204" pitchFamily="34" charset="0"/>
              </a:rPr>
              <a:t>Název: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400" dirty="0">
                <a:latin typeface="Arial" panose="020B0604020202020204" pitchFamily="34" charset="0"/>
              </a:rPr>
              <a:t>. Vydání.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</a:t>
            </a:r>
            <a:r>
              <a:rPr lang="cs-CZ" sz="3400" dirty="0">
                <a:latin typeface="Arial" panose="020B0604020202020204" pitchFamily="34" charset="0"/>
              </a:rPr>
              <a:t> Edice, číslo edice.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3400" dirty="0">
                <a:latin typeface="Arial" panose="020B0604020202020204" pitchFamily="34" charset="0"/>
              </a:rPr>
              <a:t>Nakladatelství, rok vydání. ISBN. 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FRANKLIN, Bob.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Local journalism and local media: making the local news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Routledge, 2006. ISBN 02-039-6920-0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OSVALDOVÁ, Barbora a HALADA, Jan. </a:t>
            </a:r>
            <a:r>
              <a:rPr lang="cs-CZ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Praktická encyklopedie žurnalistiky a marketingové komunikace</a:t>
            </a:r>
            <a:r>
              <a:rPr lang="cs-CZ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3.,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rozš</a:t>
            </a:r>
            <a:r>
              <a:rPr lang="cs-CZ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vyd. Praha: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Libri</a:t>
            </a:r>
            <a:r>
              <a:rPr lang="cs-CZ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2007. ISBN 9788072772667.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KOTÍKOVÁ, Jaromíra; KOTRUSOVÁ, Miriam a VYCHOVÁ, Helena.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VÚPSV, 2013. ISBN 978-80-7416-131-5. </a:t>
            </a:r>
          </a:p>
        </p:txBody>
      </p:sp>
    </p:spTree>
    <p:extLst>
      <p:ext uri="{BB962C8B-B14F-4D97-AF65-F5344CB8AC3E}">
        <p14:creationId xmlns:p14="http://schemas.microsoft.com/office/powerpoint/2010/main" val="5847395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5485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dirty="0">
                <a:latin typeface="Arial" panose="020B0604020202020204" pitchFamily="34" charset="0"/>
              </a:rPr>
              <a:t>Autor/autoři. </a:t>
            </a:r>
            <a:r>
              <a:rPr lang="cs-CZ" sz="3700" i="1" dirty="0">
                <a:latin typeface="Arial" panose="020B0604020202020204" pitchFamily="34" charset="0"/>
              </a:rPr>
              <a:t>Název: </a:t>
            </a:r>
            <a:r>
              <a:rPr lang="cs-CZ" sz="3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podnázev. </a:t>
            </a:r>
            <a:r>
              <a:rPr lang="cs-CZ" sz="3700" dirty="0">
                <a:latin typeface="Arial" panose="020B0604020202020204" pitchFamily="34" charset="0"/>
              </a:rPr>
              <a:t>Formát. Vydání.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 </a:t>
            </a:r>
            <a:r>
              <a:rPr lang="cs-CZ" sz="3700" dirty="0">
                <a:latin typeface="Arial" panose="020B0604020202020204" pitchFamily="34" charset="0"/>
              </a:rPr>
              <a:t>Edice, číslo edice.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 Místo vydání: </a:t>
            </a:r>
            <a:r>
              <a:rPr lang="cs-CZ" sz="3700" dirty="0">
                <a:latin typeface="Arial" panose="020B0604020202020204" pitchFamily="34" charset="0"/>
              </a:rPr>
              <a:t>Nakladatelství, rok vydání.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Licence.</a:t>
            </a:r>
            <a:r>
              <a:rPr lang="cs-CZ" sz="3700" dirty="0">
                <a:latin typeface="Arial" panose="020B0604020202020204" pitchFamily="34" charset="0"/>
              </a:rPr>
              <a:t> Datum aktualizace. ISBN. Trvalý identifikátor. Dostupnost.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cs-CZ" sz="3700" dirty="0">
                <a:latin typeface="Arial" panose="020B0604020202020204" pitchFamily="34" charset="0"/>
              </a:rPr>
              <a:t>datum citování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3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CRAMEROTTI,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Alfredo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Aesthetic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Online.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Intellect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2009. ISBN 978-1-84150-341-7. Dostupné z: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). [cit. 2015-11-04]. 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Jaromíra; KOTRUSOVÁ, Miriam a VYCHOVÁ, Helena.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Online, PDF. Praha: VÚPSV, 2013. ISBN 978-80-7416-131-5. Dostupné z: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http://katalog.vupsv.cz/Fulltext/vz_366.pdf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[cit. 2023-11-04]. </a:t>
            </a:r>
          </a:p>
        </p:txBody>
      </p:sp>
    </p:spTree>
    <p:extLst>
      <p:ext uri="{BB962C8B-B14F-4D97-AF65-F5344CB8AC3E}">
        <p14:creationId xmlns:p14="http://schemas.microsoft.com/office/powerpoint/2010/main" val="1465082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Editovaná kniha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309421"/>
            <a:ext cx="8140823" cy="527781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Editor/editoři (</a:t>
            </a:r>
            <a:r>
              <a:rPr lang="cs-CZ" sz="2600" dirty="0" err="1">
                <a:latin typeface="Arial" panose="020B0604020202020204" pitchFamily="34" charset="0"/>
              </a:rPr>
              <a:t>ed</a:t>
            </a:r>
            <a:r>
              <a:rPr lang="cs-CZ" sz="2600" dirty="0">
                <a:latin typeface="Arial" panose="020B0604020202020204" pitchFamily="34" charset="0"/>
              </a:rPr>
              <a:t>.). </a:t>
            </a:r>
            <a:r>
              <a:rPr lang="cs-CZ" sz="2600" i="1" dirty="0">
                <a:latin typeface="Arial" panose="020B0604020202020204" pitchFamily="34" charset="0"/>
              </a:rPr>
              <a:t>Název: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>
                <a:latin typeface="Arial" panose="020B0604020202020204" pitchFamily="34" charset="0"/>
              </a:rPr>
              <a:t>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</a:t>
            </a:r>
            <a:r>
              <a:rPr lang="cs-CZ" sz="2600" dirty="0">
                <a:latin typeface="Arial" panose="020B0604020202020204" pitchFamily="34" charset="0"/>
              </a:rPr>
              <a:t> Edice, číslo edice.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2600" dirty="0">
                <a:latin typeface="Arial" panose="020B0604020202020204" pitchFamily="34" charset="0"/>
              </a:rPr>
              <a:t>Nakladatelství, rok vydání. ISBN. </a:t>
            </a:r>
            <a:b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HAMPLOVÁ, Dana a KATRŇÁK, Tomáš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Na vzdělání záleží: jak vzdělanostní rozdíly ovlivňují osudy lidí v české společnosti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Sociologická řada, sv. č. 17. Centrum pro studium demokracie a kultury, 2018. ISBN 978-80-7325-457-5.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SCHIFFRIN, Anya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Global muckraking: 100 years of investigative journalism from around the world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New York: The New press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ISBN 978-1-59558-973-6.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169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Editovaná kniha online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492742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>
                <a:latin typeface="Arial" panose="020B0604020202020204" pitchFamily="34" charset="0"/>
              </a:rPr>
              <a:t>Editor/editoři (</a:t>
            </a:r>
            <a:r>
              <a:rPr lang="cs-CZ" sz="2800" dirty="0" err="1">
                <a:latin typeface="Arial" panose="020B0604020202020204" pitchFamily="34" charset="0"/>
              </a:rPr>
              <a:t>ed</a:t>
            </a:r>
            <a:r>
              <a:rPr lang="cs-CZ" sz="2800" dirty="0">
                <a:latin typeface="Arial" panose="020B0604020202020204" pitchFamily="34" charset="0"/>
              </a:rPr>
              <a:t>.). </a:t>
            </a:r>
            <a:r>
              <a:rPr lang="cs-CZ" sz="2800" i="1" dirty="0">
                <a:latin typeface="Arial" panose="020B0604020202020204" pitchFamily="34" charset="0"/>
              </a:rPr>
              <a:t>Název: </a:t>
            </a:r>
            <a:r>
              <a:rPr lang="cs-CZ" sz="2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podnázev. </a:t>
            </a:r>
            <a:r>
              <a:rPr lang="cs-CZ" sz="2800" dirty="0">
                <a:latin typeface="Arial" panose="020B0604020202020204" pitchFamily="34" charset="0"/>
              </a:rPr>
              <a:t>Formát. 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 </a:t>
            </a:r>
            <a:r>
              <a:rPr lang="cs-CZ" sz="2800" dirty="0">
                <a:latin typeface="Arial" panose="020B0604020202020204" pitchFamily="34" charset="0"/>
              </a:rPr>
              <a:t>Edice, číslo edice.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 Místo vydání: </a:t>
            </a:r>
            <a:r>
              <a:rPr lang="cs-CZ" sz="2800" dirty="0">
                <a:latin typeface="Arial" panose="020B0604020202020204" pitchFamily="34" charset="0"/>
              </a:rPr>
              <a:t>Nakladatelství, rok 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Licence.</a:t>
            </a:r>
            <a:r>
              <a:rPr lang="cs-CZ" sz="2800" dirty="0">
                <a:latin typeface="Arial" panose="020B0604020202020204" pitchFamily="34" charset="0"/>
              </a:rPr>
              <a:t> Datum aktualizace, revize. ISBN. Trvalý identifikátor. Dostupnost. </a:t>
            </a:r>
            <a:r>
              <a:rPr lang="en-US" sz="2800" dirty="0">
                <a:latin typeface="Arial" panose="020B0604020202020204" pitchFamily="34" charset="0"/>
              </a:rPr>
              <a:t>[</a:t>
            </a:r>
            <a:r>
              <a:rPr lang="cs-CZ" sz="2800" dirty="0">
                <a:latin typeface="Arial" panose="020B0604020202020204" pitchFamily="34" charset="0"/>
              </a:rPr>
              <a:t>datum citování</a:t>
            </a:r>
            <a:r>
              <a:rPr lang="en-US" sz="2800" dirty="0">
                <a:latin typeface="Arial" panose="020B0604020202020204" pitchFamily="34" charset="0"/>
              </a:rPr>
              <a:t>]</a:t>
            </a:r>
            <a:r>
              <a:rPr lang="cs-CZ" sz="2800" dirty="0">
                <a:latin typeface="Arial" panose="020B0604020202020204" pitchFamily="34" charset="0"/>
              </a:rPr>
              <a:t>. </a:t>
            </a:r>
            <a:endParaRPr lang="cs-CZ" sz="2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KUHN, Raymond a NEVEU,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Erik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Political Journalism: New Challenges, New Practices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nlin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Routledge, 2003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ISBN 0-203-16756-2.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EBSCO,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http://search.ebscohost.com/login.aspx?direct=true&amp;db=e000xww&amp;AN=93081&amp;lang=cs&amp;site=ehost-live&amp;ebv=EB&amp;ppid=pp_vi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[cit. 2020-02-29].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4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 - příklad</a:t>
            </a:r>
            <a:endParaRPr lang="cs-CZ" sz="40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DEAE1D-8A16-435F-9EEA-42B6C204D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960" y="1802674"/>
            <a:ext cx="7549117" cy="368480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597D74B-12CC-404F-8E5A-F80004E1753A}"/>
              </a:ext>
            </a:extLst>
          </p:cNvPr>
          <p:cNvSpPr txBox="1"/>
          <p:nvPr/>
        </p:nvSpPr>
        <p:spPr>
          <a:xfrm>
            <a:off x="2209046" y="5558828"/>
            <a:ext cx="194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citace v textu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8D6208-4840-44E5-80D6-F8E8BD1CCB79}"/>
              </a:ext>
            </a:extLst>
          </p:cNvPr>
          <p:cNvSpPr txBox="1"/>
          <p:nvPr/>
        </p:nvSpPr>
        <p:spPr>
          <a:xfrm>
            <a:off x="8229600" y="36001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přímá citace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D99AB21-1164-40AD-8FE2-439D3AC3F2B6}"/>
              </a:ext>
            </a:extLst>
          </p:cNvPr>
          <p:cNvSpPr/>
          <p:nvPr/>
        </p:nvSpPr>
        <p:spPr>
          <a:xfrm rot="10642806">
            <a:off x="7953335" y="3756744"/>
            <a:ext cx="271604" cy="210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52B0F5E2-C064-43C8-9EF9-CD6E8272E852}"/>
              </a:ext>
            </a:extLst>
          </p:cNvPr>
          <p:cNvSpPr/>
          <p:nvPr/>
        </p:nvSpPr>
        <p:spPr>
          <a:xfrm rot="10800000">
            <a:off x="2688427" y="4354717"/>
            <a:ext cx="253949" cy="12041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4083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3"/>
            <a:ext cx="8271511" cy="113797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z editované knihy / příspěvek ze sborníku 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1689462"/>
            <a:ext cx="8087557" cy="516853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500" dirty="0">
                <a:latin typeface="Arial" panose="020B0604020202020204" pitchFamily="34" charset="0"/>
              </a:rPr>
              <a:t>Autor/autoři kapitoly. Název: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podnázev kapitoly</a:t>
            </a:r>
            <a:r>
              <a:rPr lang="cs-CZ" sz="3500" dirty="0">
                <a:latin typeface="Arial" panose="020B0604020202020204" pitchFamily="34" charset="0"/>
              </a:rPr>
              <a:t>. In: Editor/editoři knihy. </a:t>
            </a:r>
            <a:r>
              <a:rPr lang="cs-CZ" sz="3500" i="1" dirty="0">
                <a:latin typeface="Arial" panose="020B0604020202020204" pitchFamily="34" charset="0"/>
              </a:rPr>
              <a:t>Název: </a:t>
            </a:r>
            <a:r>
              <a:rPr lang="cs-CZ" sz="3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knihy</a:t>
            </a:r>
            <a:r>
              <a:rPr lang="cs-CZ" sz="3500" dirty="0">
                <a:latin typeface="Arial" panose="020B0604020202020204" pitchFamily="34" charset="0"/>
              </a:rPr>
              <a:t>. Vydání.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</a:t>
            </a:r>
            <a:r>
              <a:rPr lang="cs-CZ" sz="3500" dirty="0">
                <a:latin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</a:rPr>
              <a:t>Edice, číslo edice.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3500" dirty="0">
                <a:latin typeface="Arial" panose="020B0604020202020204" pitchFamily="34" charset="0"/>
              </a:rPr>
              <a:t>Nakladatelství, rok vydání, rozsah stran. ISBN. </a:t>
            </a:r>
            <a:br>
              <a:rPr lang="cs-CZ" sz="3500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FUČÍK, Petr a CHROMKOVÁ MANEA, Beatrice. Vzdělání a rodičovství. In: HAMPLOVÁ, Dana a KATRŇÁK, Tomáš (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Na vzdělání záleží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Sociologická řada, sv. č. 17. Brno: Centrum pro studium demokracie a kultury, 2018, s. 89-108. ISBN 978-80-7325-457-5.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REYES, Fidel A. Birds of prey (1908). In: SCHIFFRIN, Anya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Global muckraking: 100 years of investigative journalism from around the world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New York: The New press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2014, s. 67-70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ISBN 978-1-59558-973-6.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4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94735"/>
            <a:ext cx="8271511" cy="1172808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37210"/>
            <a:ext cx="8139569" cy="490844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dirty="0">
                <a:latin typeface="Arial" panose="020B0604020202020204" pitchFamily="34" charset="0"/>
              </a:rPr>
              <a:t>Autor/autoři kapitoly. Název: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podnázev kapitoly</a:t>
            </a:r>
            <a:r>
              <a:rPr lang="cs-CZ" sz="4000" dirty="0">
                <a:latin typeface="Arial" panose="020B0604020202020204" pitchFamily="34" charset="0"/>
              </a:rPr>
              <a:t>. Formát. In: Editor/editoři knihy. </a:t>
            </a:r>
            <a:r>
              <a:rPr lang="cs-CZ" sz="4000" i="1" dirty="0">
                <a:latin typeface="Arial" panose="020B0604020202020204" pitchFamily="34" charset="0"/>
              </a:rPr>
              <a:t>Název: </a:t>
            </a:r>
            <a:r>
              <a:rPr lang="cs-CZ" sz="4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knihy</a:t>
            </a:r>
            <a:r>
              <a:rPr lang="cs-CZ" sz="4000" dirty="0">
                <a:latin typeface="Arial" panose="020B0604020202020204" pitchFamily="34" charset="0"/>
              </a:rPr>
              <a:t>. Vydání.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</a:t>
            </a:r>
            <a:r>
              <a:rPr lang="cs-CZ" sz="4000" dirty="0">
                <a:latin typeface="Arial" panose="020B0604020202020204" pitchFamily="34" charset="0"/>
              </a:rPr>
              <a:t> Edice, číslo edice.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4000" dirty="0">
                <a:latin typeface="Arial" panose="020B0604020202020204" pitchFamily="34" charset="0"/>
              </a:rPr>
              <a:t>Nakladatelství, rok vydání, rozsah stran. Trvalý identifikátor. Dostupnost. </a:t>
            </a:r>
            <a:r>
              <a:rPr lang="en-US" sz="4000" dirty="0">
                <a:latin typeface="Arial" panose="020B0604020202020204" pitchFamily="34" charset="0"/>
              </a:rPr>
              <a:t>[</a:t>
            </a:r>
            <a:r>
              <a:rPr lang="cs-CZ" sz="4000" dirty="0">
                <a:latin typeface="Arial" panose="020B0604020202020204" pitchFamily="34" charset="0"/>
              </a:rPr>
              <a:t>datum citování</a:t>
            </a:r>
            <a:r>
              <a:rPr lang="en-US" sz="4000" dirty="0">
                <a:latin typeface="Arial" panose="020B0604020202020204" pitchFamily="34" charset="0"/>
              </a:rPr>
              <a:t>]</a:t>
            </a:r>
            <a:r>
              <a:rPr lang="cs-CZ" sz="4000" dirty="0">
                <a:latin typeface="Arial" panose="020B0604020202020204" pitchFamily="34" charset="0"/>
              </a:rPr>
              <a:t>. </a:t>
            </a:r>
            <a:br>
              <a:rPr lang="cs-CZ" sz="4000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MCNAIR, Brian. Journalism and democracy in contemporary Britain.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Online.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In: KUHN, Raymond a NEVEU,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Erik 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ed.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Political Journalism: New Challenges, New Practices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Routledge, 2003, s. 189-202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ISBN 0-203-16756-2.</a:t>
            </a:r>
            <a:r>
              <a:rPr lang="cs-CZ" sz="3200" dirty="0">
                <a:latin typeface="Arial" panose="020B0604020202020204" pitchFamily="34" charset="0"/>
              </a:rPr>
              <a:t> Dostupné z: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datab</a:t>
            </a:r>
            <a:r>
              <a:rPr lang="cs-CZ" sz="3200" dirty="0" err="1">
                <a:latin typeface="Arial" panose="020B0604020202020204" pitchFamily="34" charset="0"/>
              </a:rPr>
              <a:t>áze</a:t>
            </a:r>
            <a:r>
              <a:rPr lang="cs-CZ" sz="3200" dirty="0">
                <a:latin typeface="Arial" panose="020B0604020202020204" pitchFamily="34" charset="0"/>
              </a:rPr>
              <a:t> EBSCO </a:t>
            </a:r>
            <a:r>
              <a:rPr lang="cs-CZ" sz="3200" dirty="0" err="1">
                <a:latin typeface="Arial" panose="020B0604020202020204" pitchFamily="34" charset="0"/>
              </a:rPr>
              <a:t>eBook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Academic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Collection</a:t>
            </a:r>
            <a:r>
              <a:rPr lang="cs-CZ" sz="3200" dirty="0">
                <a:latin typeface="Arial" panose="020B0604020202020204" pitchFamily="34" charset="0"/>
              </a:rPr>
              <a:t>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[cit. 2020-02-29]. </a:t>
            </a:r>
            <a:endParaRPr lang="cs-CZ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72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Tištěný 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8271510" cy="50793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000" dirty="0">
                <a:latin typeface="Arial" panose="020B0604020202020204" pitchFamily="34" charset="0"/>
              </a:rPr>
              <a:t>. </a:t>
            </a:r>
            <a:r>
              <a:rPr lang="cs-CZ" sz="4000" i="1" dirty="0">
                <a:latin typeface="Arial" panose="020B0604020202020204" pitchFamily="34" charset="0"/>
              </a:rPr>
              <a:t>Název: </a:t>
            </a:r>
            <a:r>
              <a:rPr lang="cs-CZ" sz="4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4000" dirty="0">
                <a:latin typeface="Arial" panose="020B0604020202020204" pitchFamily="34" charset="0"/>
              </a:rPr>
              <a:t>. Rok vydání, ročník, číslo, rozsah stran.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Licence. </a:t>
            </a:r>
            <a:r>
              <a:rPr lang="cs-CZ" sz="4000" dirty="0">
                <a:latin typeface="Arial" panose="020B0604020202020204" pitchFamily="34" charset="0"/>
              </a:rPr>
              <a:t>Trvalý identifikátor.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Dostupnost. </a:t>
            </a:r>
            <a:b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LUPAČ, Petr. Užívání internetu a sociabilita: kořeny, vývoj a současnost výzkumu.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2013, roč. 7, č. 3,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s. 254-273. ISSN 1801-9978.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AALBERG,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Toril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; PAPATHANASSOPOULOS,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Stylianos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; SOROKA, Stuart; CURRAN, James; HAYASHI,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Kaori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et al. International TV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and public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cs-CZ" sz="31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3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i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31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2013, roč. 14, č. 3, s. 387-406. ISSN 1461-670X. DOI: </a:t>
            </a:r>
            <a:r>
              <a:rPr lang="cs-CZ" sz="30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https://doi.org/10.1080/1461670X.2013.765636</a:t>
            </a:r>
            <a:r>
              <a:rPr lang="cs-CZ" sz="3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696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089465" cy="529179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400" dirty="0">
                <a:latin typeface="Arial" panose="020B0604020202020204" pitchFamily="34" charset="0"/>
              </a:rPr>
              <a:t>. Formát. </a:t>
            </a:r>
            <a:r>
              <a:rPr lang="cs-CZ" sz="4400" i="1" dirty="0">
                <a:latin typeface="Arial" panose="020B0604020202020204" pitchFamily="34" charset="0"/>
              </a:rPr>
              <a:t>Název: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4400" dirty="0">
                <a:latin typeface="Arial" panose="020B0604020202020204" pitchFamily="34" charset="0"/>
              </a:rPr>
              <a:t>. Rok vydání, ročník, číslo, rozsah stran.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Licence. </a:t>
            </a:r>
            <a:r>
              <a:rPr lang="cs-CZ" sz="4400" dirty="0">
                <a:latin typeface="Arial" panose="020B0604020202020204" pitchFamily="34" charset="0"/>
              </a:rPr>
              <a:t>Trvalý identifikátor. Dostupnost. </a:t>
            </a:r>
            <a:r>
              <a:rPr lang="en-US" sz="4400" dirty="0">
                <a:latin typeface="Arial" panose="020B0604020202020204" pitchFamily="34" charset="0"/>
              </a:rPr>
              <a:t>[</a:t>
            </a:r>
            <a:r>
              <a:rPr lang="cs-CZ" sz="4400" dirty="0">
                <a:latin typeface="Arial" panose="020B0604020202020204" pitchFamily="34" charset="0"/>
              </a:rPr>
              <a:t>datum citování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</a:t>
            </a:r>
            <a:br>
              <a:rPr lang="cs-CZ" sz="4400" dirty="0">
                <a:latin typeface="Arial" panose="020B0604020202020204" pitchFamily="34" charset="0"/>
              </a:rPr>
            </a:b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3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BOR, Stephanie E. </a:t>
            </a:r>
            <a:r>
              <a:rPr lang="cs-CZ" sz="33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cs-CZ" sz="33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3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33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cs-CZ" sz="33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33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Online. </a:t>
            </a:r>
            <a:r>
              <a:rPr lang="cs-CZ" sz="3300" b="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33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300" b="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33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300" b="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s-CZ" sz="33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300" b="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Educator</a:t>
            </a:r>
            <a:r>
              <a:rPr lang="cs-CZ" sz="33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2014, roč. 69, č. 3, s. 243-255. Dostupné z SAGE </a:t>
            </a:r>
            <a:r>
              <a:rPr lang="cs-CZ" sz="33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  <a:r>
              <a:rPr lang="cs-CZ" sz="33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cs-CZ" sz="33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https://doi.org/10.1177/1077695814531767</a:t>
            </a:r>
            <a:r>
              <a:rPr lang="cs-CZ" sz="33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2023-09-28].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AALBERG,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Toril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; PAPATHANASSOPOULOS,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Stylianos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; SOROKA, Stuart; CURRAN, James; HAYASHI,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Kaori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et al. International TV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and public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Online. 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2013, roč. 14, č. 3, s. 387-406. Dostupné z: </a:t>
            </a:r>
            <a:r>
              <a:rPr lang="cs-CZ" sz="32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https://doi.org/10.1080/1461670X.2013.765636</a:t>
            </a:r>
            <a:r>
              <a:rPr lang="cs-CZ" sz="3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2023-09-28].</a:t>
            </a:r>
            <a:r>
              <a:rPr lang="cs-CZ" sz="32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32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b="0" i="0" u="none" strike="noStrike" dirty="0">
              <a:solidFill>
                <a:srgbClr val="007B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BRAUTOVIC,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Mato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a BEBIC,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Domagoj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Corrections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Online.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2022, roč. 16, č. 1, s. 25-45. Dostupné z: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https://medialnistudia.fsv.cuni.cz/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front.file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download?file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=2022%2001%2003%20siibak%20kask.pdf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[cit. 2023-09-28]. </a:t>
            </a:r>
          </a:p>
        </p:txBody>
      </p:sp>
    </p:spTree>
    <p:extLst>
      <p:ext uri="{BB962C8B-B14F-4D97-AF65-F5344CB8AC3E}">
        <p14:creationId xmlns:p14="http://schemas.microsoft.com/office/powerpoint/2010/main" val="2362143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Novinový článek / 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2"/>
            <a:ext cx="8169121" cy="525117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100" dirty="0">
                <a:latin typeface="Arial" panose="020B0604020202020204" pitchFamily="34" charset="0"/>
              </a:rPr>
              <a:t>Stejné jako články z časopisů, ale uvádíme vždy přesné datum vydání.</a:t>
            </a:r>
            <a:endParaRPr lang="cs-CZ" sz="51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3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A12. </a:t>
            </a:r>
            <a:b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</a:rPr>
              <a:t>ZÍDEK, Petr. Trochu jiné Československo. Online. </a:t>
            </a:r>
            <a:r>
              <a:rPr lang="cs-CZ" sz="3800" i="1" dirty="0">
                <a:latin typeface="Arial" panose="020B0604020202020204" pitchFamily="34" charset="0"/>
              </a:rPr>
              <a:t>Lidové noviny</a:t>
            </a:r>
            <a:r>
              <a:rPr lang="en-US" sz="3800" dirty="0">
                <a:latin typeface="Arial" panose="020B0604020202020204" pitchFamily="34" charset="0"/>
              </a:rPr>
              <a:t>. </a:t>
            </a:r>
            <a:r>
              <a:rPr lang="cs-CZ" sz="3800" dirty="0">
                <a:latin typeface="Arial" panose="020B0604020202020204" pitchFamily="34" charset="0"/>
              </a:rPr>
              <a:t> 7.10. 2017, č. 233, s. 24. Dostupné z: databáze Anopress.cz. [cit. 2020-02-29]. </a:t>
            </a:r>
            <a:br>
              <a:rPr lang="cs-CZ" sz="3800" dirty="0">
                <a:latin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VOKÁČ, Luděk. Češi získali čínskou sledovací aplikaci. Proklepne vás dokonale. Online.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iDNES.cz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1. 10. 2019. Dostupné z: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https://www.idnes.cz/mobil/tech-trendy/cina-sledovaci-aplikace-tezba-dat-analyza-lupa-cz.A190930_122702_mob_tech_vok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[cit. 2019-10-02]. </a:t>
            </a:r>
          </a:p>
          <a:p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493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93" y="1309422"/>
            <a:ext cx="8374067" cy="554857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i="1" dirty="0">
                <a:latin typeface="Arial" panose="020B0604020202020204" pitchFamily="34" charset="0"/>
              </a:rPr>
              <a:t>Název: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4400" dirty="0">
                <a:latin typeface="Arial" panose="020B0604020202020204" pitchFamily="34" charset="0"/>
              </a:rPr>
              <a:t>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4400" dirty="0">
                <a:latin typeface="Arial" panose="020B0604020202020204" pitchFamily="34" charset="0"/>
              </a:rPr>
              <a:t>Nakladatelství, rok vydání*, číslování. ISSN.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Dostupnost.</a:t>
            </a:r>
            <a:r>
              <a:rPr lang="cs-CZ" sz="4400" dirty="0">
                <a:latin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400" i="1" dirty="0">
                <a:latin typeface="Arial" panose="020B0604020202020204" pitchFamily="34" charset="0"/>
              </a:rPr>
              <a:t>* u celého časopisu uvádíme odkdy časopis vychází, případně rozsah let, kdy vycházel,</a:t>
            </a:r>
            <a:br>
              <a:rPr lang="cs-CZ" sz="2400" i="1" dirty="0">
                <a:latin typeface="Arial" panose="020B0604020202020204" pitchFamily="34" charset="0"/>
              </a:rPr>
            </a:br>
            <a:r>
              <a:rPr lang="cs-CZ" sz="24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. Univerzita Karlova v Praze, Fakulta sociálních věd, 2006-. ISSN 1801-9978. 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. Univerzita Karlova v Praze, Fakulta sociálních věd, 2013, roč. 7, č. 3. ISSN 1801-9978.</a:t>
            </a:r>
            <a:br>
              <a:rPr lang="cs-CZ" sz="4000" i="1" dirty="0"/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590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1550"/>
            <a:ext cx="7886701" cy="552191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i="1" dirty="0">
                <a:latin typeface="Arial" panose="020B0604020202020204" pitchFamily="34" charset="0"/>
              </a:rPr>
              <a:t>Název: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7400" dirty="0">
                <a:latin typeface="Arial" panose="020B0604020202020204" pitchFamily="34" charset="0"/>
              </a:rPr>
              <a:t>. Formát.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7400" dirty="0">
                <a:latin typeface="Arial" panose="020B0604020202020204" pitchFamily="34" charset="0"/>
              </a:rPr>
              <a:t>Nakladatelství, rok vydání*, číslování. ISSN. Dostupnost.  [datum citování].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i="1" dirty="0">
                <a:latin typeface="Arial" panose="020B0604020202020204" pitchFamily="34" charset="0"/>
              </a:rPr>
              <a:t>* </a:t>
            </a:r>
            <a:r>
              <a:rPr lang="cs-CZ" sz="3600" i="1" dirty="0">
                <a:latin typeface="Arial" panose="020B0604020202020204" pitchFamily="34" charset="0"/>
              </a:rPr>
              <a:t>u celého časopisu uvádíme odkdy časopis vychází, případně rozsah let, kdy vycházel</a:t>
            </a:r>
            <a:br>
              <a:rPr lang="cs-CZ" sz="3600" i="1" dirty="0">
                <a:latin typeface="Arial" panose="020B0604020202020204" pitchFamily="34" charset="0"/>
              </a:rPr>
            </a:br>
            <a:r>
              <a:rPr lang="cs-CZ" sz="36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Online. Brno: Kabinet informačních studií a knihovnictví, Masarykova univerzita, Filozofická fakulta, 2008-2021. ISSN 1802–9736. Dostupné z: 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http://medium.com/</a:t>
            </a:r>
            <a:r>
              <a:rPr lang="cs-CZ" sz="55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inflow-kisk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. [cit. 2019-02-20].</a:t>
            </a:r>
            <a:b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Online. Brno: Kabinet informačních studií a knihovnictví, Masarykova univerzita, Filozofická fakulta, duben 2020. ISSN 1802–9736. Dostupné z: 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https://medium.com/</a:t>
            </a:r>
            <a:r>
              <a:rPr lang="cs-CZ" sz="55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inflow-kisk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/archive/2020/04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.[cit. 2019-02-20].</a:t>
            </a:r>
          </a:p>
        </p:txBody>
      </p:sp>
    </p:spTree>
    <p:extLst>
      <p:ext uri="{BB962C8B-B14F-4D97-AF65-F5344CB8AC3E}">
        <p14:creationId xmlns:p14="http://schemas.microsoft.com/office/powerpoint/2010/main" val="23156125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Závěrečná práce- tištěné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71748"/>
            <a:ext cx="8177147" cy="499168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400" dirty="0">
                <a:latin typeface="Arial" panose="020B0604020202020204" pitchFamily="34" charset="0"/>
              </a:rPr>
              <a:t>Autor. </a:t>
            </a:r>
            <a:r>
              <a:rPr lang="cs-CZ" sz="5400" i="1" dirty="0">
                <a:latin typeface="Arial" panose="020B0604020202020204" pitchFamily="34" charset="0"/>
              </a:rPr>
              <a:t>Název: </a:t>
            </a:r>
            <a:r>
              <a:rPr lang="cs-CZ" sz="5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podnázev. </a:t>
            </a:r>
            <a:r>
              <a:rPr lang="cs-CZ" sz="5400" dirty="0">
                <a:latin typeface="Arial" panose="020B0604020202020204" pitchFamily="34" charset="0"/>
              </a:rPr>
              <a:t>Typ práce. Místo/sídlo školy: Název školy*, datum. </a:t>
            </a:r>
            <a:br>
              <a:rPr lang="cs-CZ" sz="5400" dirty="0">
                <a:latin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</a:rPr>
              <a:t>*</a:t>
            </a:r>
            <a:r>
              <a:rPr lang="cs-CZ" sz="3200" i="1" dirty="0">
                <a:latin typeface="Arial" panose="020B0604020202020204" pitchFamily="34" charset="0"/>
              </a:rPr>
              <a:t>zde uvádíme univerzitu, fakultu, případně i katedru, kde byla práce obhájena.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KŮST, František.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Estetické strategie nových médií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 Magisterská práce. Brno: Masarykova univerzita, Fakulta sociálních studií, Katedra mediálních studií a žurnalistiky, 2003.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INDRA, Jan.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Datová žurnalistika a její současné využití.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 Bakalářská práce. Praha: Univerzita Karlova, Fakulta sociálních věd, 2015.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22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závěrečné práce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03287"/>
            <a:ext cx="8177147" cy="5454713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200" dirty="0">
                <a:latin typeface="Arial" panose="020B0604020202020204" pitchFamily="34" charset="0"/>
              </a:rPr>
              <a:t>Autor. </a:t>
            </a:r>
            <a:r>
              <a:rPr lang="cs-CZ" sz="6200" i="1" dirty="0">
                <a:latin typeface="Arial" panose="020B0604020202020204" pitchFamily="34" charset="0"/>
              </a:rPr>
              <a:t>Název: </a:t>
            </a:r>
            <a:r>
              <a:rPr lang="cs-CZ" sz="62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200" dirty="0">
                <a:latin typeface="Arial" panose="020B0604020202020204" pitchFamily="34" charset="0"/>
              </a:rPr>
              <a:t>. Formát, typ práce. Místo/sídlo školy: Název školy*, datum. Dostupnost. [datum citování]. </a:t>
            </a:r>
            <a:endParaRPr lang="cs-CZ" sz="6200" i="1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800" dirty="0">
                <a:latin typeface="Arial" panose="020B0604020202020204" pitchFamily="34" charset="0"/>
              </a:rPr>
              <a:t>*</a:t>
            </a:r>
            <a:r>
              <a:rPr lang="cs-CZ" sz="4800" i="1" dirty="0">
                <a:latin typeface="Arial" panose="020B0604020202020204" pitchFamily="34" charset="0"/>
              </a:rPr>
              <a:t>zde uvádíme univerzitu, fakultu, případně i katedru, kde byla práce obhájena.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48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HRUŠOVÁ, Petra. </a:t>
            </a:r>
            <a:r>
              <a:rPr lang="cs-CZ" sz="48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Reklama pro české seniory</a:t>
            </a:r>
            <a:r>
              <a:rPr lang="cs-CZ" sz="48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Online, Magisterská práce. Brno: Masarykova univerzita, Fakulta sociálních studií, 2007. Dostupné z: </a:t>
            </a:r>
            <a:r>
              <a:rPr lang="cs-CZ" sz="48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http://is.muni.cz/</a:t>
            </a:r>
            <a:r>
              <a:rPr lang="cs-CZ" sz="4800" b="0" i="0" u="none" strike="noStrike" dirty="0" err="1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th</a:t>
            </a:r>
            <a:r>
              <a:rPr lang="cs-CZ" sz="48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/41419/</a:t>
            </a:r>
            <a:r>
              <a:rPr lang="cs-CZ" sz="4800" b="0" i="0" u="none" strike="noStrike" dirty="0" err="1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fss_m</a:t>
            </a:r>
            <a:r>
              <a:rPr lang="cs-CZ" sz="48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cs-CZ" sz="48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2023-09-29].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dirty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JEŠÁTKOVÁ, Lucie. </a:t>
            </a:r>
            <a:r>
              <a:rPr lang="cs-CZ" sz="4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Investigativní žurnalistika České televize.</a:t>
            </a:r>
            <a:r>
              <a:rPr lang="cs-CZ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Online, diplomová práce. Olomouc: Univerzita Palackého v Olomouci, Filozofická fakulta, 2020. Dostupné z databáze Theses.cz: </a:t>
            </a:r>
            <a:r>
              <a:rPr lang="cs-CZ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https://theses.cz/id/d7jiwx/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[cit. 2023-09-29]. </a:t>
            </a:r>
            <a:br>
              <a:rPr lang="cs-CZ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BERGER, Charlotte. </a:t>
            </a:r>
            <a:r>
              <a:rPr lang="cs-CZ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 media, </a:t>
            </a:r>
            <a:r>
              <a:rPr lang="cs-CZ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fear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crime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cs-CZ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 trust.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 Online,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dissertation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Pleasantville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 (NY): Pace University, Department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 Psychology, 2023. Dostupné z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ProQuest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https://www.proquest.com/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docview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/2778657954/46AFF75F36C04D76PQ/25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 [cit. 2023-09-28].</a:t>
            </a:r>
          </a:p>
        </p:txBody>
      </p:sp>
    </p:spTree>
    <p:extLst>
      <p:ext uri="{BB962C8B-B14F-4D97-AF65-F5344CB8AC3E}">
        <p14:creationId xmlns:p14="http://schemas.microsoft.com/office/powerpoint/2010/main" val="32104188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85356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Legislativa </a:t>
            </a:r>
            <a:r>
              <a:rPr lang="cs-CZ" sz="1800" dirty="0">
                <a:solidFill>
                  <a:srgbClr val="FF1901"/>
                </a:solidFill>
                <a:latin typeface="Arial" panose="020B0604020202020204" pitchFamily="34" charset="0"/>
              </a:rPr>
              <a:t>(Není přímo definováno v normě) 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0202"/>
            <a:ext cx="8107944" cy="561185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200" i="1" dirty="0">
                <a:latin typeface="Arial" panose="020B0604020202020204" pitchFamily="34" charset="0"/>
              </a:rPr>
              <a:t>Citujeme dle toho, s jakým konkrétně zdrojem pracujeme. Místo autora je možné uvádět jurisdikci, např. ČESKO, lze vynechat a začít citaci názvem.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200" b="1" dirty="0">
                <a:latin typeface="Arial" panose="020B0604020202020204" pitchFamily="34" charset="0"/>
              </a:rPr>
              <a:t>Zákony vydané v knižní podobě citujeme jako knihu: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000" b="0" i="0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ČESKO. </a:t>
            </a:r>
            <a:r>
              <a:rPr lang="cs-CZ" sz="6000" b="0" i="1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Obce, kraje: Okresní úřady : podle stavu k 4.6.2001. </a:t>
            </a:r>
            <a:r>
              <a:rPr lang="cs-CZ" sz="6000" b="0" i="0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ÚZ : úplné znění, č. 274. Ostrava: </a:t>
            </a:r>
            <a:r>
              <a:rPr lang="cs-CZ" sz="6000" b="0" i="0" dirty="0" err="1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Sagit</a:t>
            </a:r>
            <a:r>
              <a:rPr lang="cs-CZ" sz="6000" b="0" i="0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2001. ISBN 80-7208-246-9.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NOLČ, Jiří. </a:t>
            </a:r>
            <a:r>
              <a:rPr lang="cs-CZ" sz="6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Ústava ČR s úvodním komentářem</a:t>
            </a:r>
            <a:r>
              <a:rPr lang="cs-CZ" sz="6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Právní předpisy v platném znění. CP </a:t>
            </a:r>
            <a:r>
              <a:rPr lang="cs-CZ" sz="6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6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2005. ISBN 80-251-0362-5.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cs-CZ" sz="7200" b="1" dirty="0">
                <a:latin typeface="Arial" panose="020B0604020202020204" pitchFamily="34" charset="0"/>
              </a:rPr>
              <a:t>Zákony vydané ve Sbírce zákonů citujeme jako příspěvek v knize: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4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64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6400" dirty="0">
                <a:latin typeface="Arial" panose="020B0604020202020204" pitchFamily="34" charset="0"/>
              </a:rPr>
              <a:t>. 1998, částka 39, s. 5388-5419. 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  <a:tabLst/>
            </a:pPr>
            <a:r>
              <a:rPr lang="cs-CZ" sz="7200" b="1" dirty="0">
                <a:latin typeface="Arial" panose="020B0604020202020204" pitchFamily="34" charset="0"/>
              </a:rPr>
              <a:t>Zákony dostupné online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Zákon č. 257/ 2001 Sb. Zákon o knihovnách a podmínkách provozování veřejných knihovnických a informačních služeb (knihovní zákon). 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Online. In: Zákony pro lidi. 2001. Dostupné z: </a:t>
            </a:r>
            <a:r>
              <a:rPr lang="cs-CZ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https://www.zakonyprolidi.cz/cs/2001-257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 [cit. 2023-03-14].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Směrnice Evropského parlamentu a Rady 2009/24/ES ze dne 23. dubna 2009 o právní ochraně počítačových programů. Online. In: EUR-Lex. Úřad pro publikace Evropské unie. Dostupné z: 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https://eur-lex.europa.eu/legal-content/cs/TXT/?uri=CELEX:32009L0024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 [cit. 25. 4. 2019]. </a:t>
            </a:r>
            <a:endParaRPr lang="cs-CZ" sz="60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6400" u="sng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7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17074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umožňuje sumarizaci (výtah) myšlenek/informací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nejsou v uvozovkách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přebíráme informace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 parafrázi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pokud je to možné uvedeme i přesně část originálního zdroje, na který odkazujeme (tzn. stranu či rozsah stran, odstavec, kapitolu atd.)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551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938"/>
            <a:ext cx="7886700" cy="496261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000" dirty="0">
                <a:latin typeface="Arial" panose="020B0604020202020204" pitchFamily="34" charset="0"/>
              </a:rPr>
              <a:t>Standardizační organizace. Číslo/označení normy, </a:t>
            </a:r>
            <a:r>
              <a:rPr lang="cs-CZ" sz="6000" i="1" dirty="0">
                <a:latin typeface="Arial" panose="020B0604020202020204" pitchFamily="34" charset="0"/>
              </a:rPr>
              <a:t>Název: </a:t>
            </a:r>
            <a:r>
              <a:rPr lang="cs-CZ" sz="6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000" dirty="0">
                <a:latin typeface="Arial" panose="020B0604020202020204" pitchFamily="34" charset="0"/>
              </a:rPr>
              <a:t>. Vydání/verze.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Nakladatelství, datum vydání. 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ÚŘAD PRO TECHNICKOU NORMALIZACI, METROLOGII A STÁTNÍ ZKUŠEBNICTVÍ [ÚNMZ].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ČSN EN 62270,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 Automatizace vodních elektráren: pokyn pro řízení pomocí počítače.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2005.   </a:t>
            </a:r>
            <a:b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ÚŘAD PRO TECHNICKOU NORMALIZACI, METROLOGII A STÁTNÍ ZKUŠEBNICTVÍ [ÚNMZ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3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ČSN ISO 690:2022, </a:t>
            </a:r>
            <a:r>
              <a:rPr lang="cs-CZ" sz="380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Informace a dokumentace – Pravidla pro bibliografické odkazy a citace informačních zdrojů</a:t>
            </a:r>
            <a:r>
              <a:rPr lang="cs-CZ" sz="3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3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cs-CZ" sz="3800" i="0" cap="all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cs-CZ" sz="3800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800" i="0" cap="all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800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800" i="0" cap="all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  <a:r>
              <a:rPr lang="cs-CZ" sz="3800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cs-CZ" sz="380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 690:2021(E), </a:t>
            </a:r>
            <a:r>
              <a:rPr lang="en-US" sz="3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 and documentation - Guidelines for bibliographic references and citations to information resources</a:t>
            </a:r>
            <a:r>
              <a:rPr lang="en-US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4th </a:t>
            </a:r>
            <a:r>
              <a:rPr lang="cs-CZ" sz="3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Geneva: ISO</a:t>
            </a:r>
            <a:r>
              <a:rPr lang="cs-CZ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2021.</a:t>
            </a: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527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E-normy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938"/>
            <a:ext cx="7886700" cy="496261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700" dirty="0">
                <a:latin typeface="Arial" panose="020B0604020202020204" pitchFamily="34" charset="0"/>
              </a:rPr>
              <a:t>Standardizační organizace. Číslo/označení normy, </a:t>
            </a:r>
            <a:r>
              <a:rPr lang="cs-CZ" sz="4700" i="1" dirty="0">
                <a:latin typeface="Arial" panose="020B0604020202020204" pitchFamily="34" charset="0"/>
              </a:rPr>
              <a:t>Název: </a:t>
            </a:r>
            <a:r>
              <a:rPr lang="cs-CZ" sz="4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4700" dirty="0">
                <a:latin typeface="Arial" panose="020B0604020202020204" pitchFamily="34" charset="0"/>
              </a:rPr>
              <a:t>. Formát. Vydání/verze. </a:t>
            </a:r>
            <a:r>
              <a:rPr lang="cs-CZ" sz="47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Nakladatelství, datum vydání. Dostupnost. </a:t>
            </a:r>
            <a:r>
              <a:rPr lang="cs-CZ" sz="4700" dirty="0">
                <a:latin typeface="Arial" panose="020B0604020202020204" pitchFamily="34" charset="0"/>
              </a:rPr>
              <a:t>[Datum citování].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ÚŘAD PRO TECHNICKOU NORMALIZACI, METROLOGII A STÁTNÍ ZKUŠEBNICTVÍ [ÚNMZ]. ČSN EN 12464-1:2022, </a:t>
            </a:r>
            <a:r>
              <a:rPr lang="cs-CZ" sz="3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Světlo a osvětlení - Osvětlení pracovišť - Část 1: Vnitřní pracoviště</a:t>
            </a:r>
            <a:r>
              <a:rPr lang="cs-CZ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Online. Česká agentura pro standardizaci, 2022. Dostupné z: ČAS, </a:t>
            </a:r>
            <a:r>
              <a:rPr lang="cs-CZ" sz="3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https://sponzorpristup.agentura-cas.cz/</a:t>
            </a:r>
            <a:r>
              <a:rPr lang="cs-CZ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[cit. 2023-03-10]. </a:t>
            </a:r>
          </a:p>
        </p:txBody>
      </p:sp>
    </p:spTree>
    <p:extLst>
      <p:ext uri="{BB962C8B-B14F-4D97-AF65-F5344CB8AC3E}">
        <p14:creationId xmlns:p14="http://schemas.microsoft.com/office/powerpoint/2010/main" val="19672768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Statistická data, </a:t>
            </a:r>
            <a:r>
              <a:rPr lang="cs-CZ" sz="40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8207532" cy="531332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9600" dirty="0">
                <a:latin typeface="Arial" panose="020B0604020202020204" pitchFamily="34" charset="0"/>
              </a:rPr>
              <a:t>Autor/autoři. Název statistiky</a:t>
            </a:r>
            <a:r>
              <a:rPr lang="cs-CZ" sz="9600" i="1" dirty="0">
                <a:latin typeface="Arial" panose="020B0604020202020204" pitchFamily="34" charset="0"/>
              </a:rPr>
              <a:t>: </a:t>
            </a:r>
            <a:r>
              <a:rPr lang="cs-CZ" sz="9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9600" dirty="0">
                <a:latin typeface="Arial" panose="020B0604020202020204" pitchFamily="34" charset="0"/>
              </a:rPr>
              <a:t>. Typ/formát statistiky. In: Databáze/web. Datum vydání. Dostupnost. [Datum citování]. </a:t>
            </a:r>
            <a:br>
              <a:rPr lang="cs-CZ" sz="6600" dirty="0">
                <a:latin typeface="Arial" panose="020B0604020202020204" pitchFamily="34" charset="0"/>
              </a:rPr>
            </a:b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</a:rPr>
              <a:t>STATISTA</a:t>
            </a:r>
            <a:r>
              <a:rPr lang="cs-CZ" sz="7200" i="1" dirty="0">
                <a:latin typeface="Arial" panose="020B0604020202020204" pitchFamily="34" charset="0"/>
              </a:rPr>
              <a:t>. </a:t>
            </a:r>
            <a:r>
              <a:rPr lang="en-US" sz="7200" i="1" dirty="0">
                <a:latin typeface="Arial" panose="020B0604020202020204" pitchFamily="34" charset="0"/>
              </a:rPr>
              <a:t>Global international shipping CO2 emissions outlook from 2019 to 2070 in the Sustainable Development Scenario</a:t>
            </a:r>
            <a:r>
              <a:rPr lang="cs-CZ" sz="7200" i="1" dirty="0">
                <a:latin typeface="Arial" panose="020B0604020202020204" pitchFamily="34" charset="0"/>
              </a:rPr>
              <a:t>. </a:t>
            </a:r>
            <a:r>
              <a:rPr lang="cs-CZ" sz="7200" dirty="0">
                <a:latin typeface="Arial" panose="020B0604020202020204" pitchFamily="34" charset="0"/>
              </a:rPr>
              <a:t>Online, graf. In: Statista. </a:t>
            </a:r>
            <a:r>
              <a:rPr lang="cs-CZ" sz="7200">
                <a:latin typeface="Arial" panose="020B0604020202020204" pitchFamily="34" charset="0"/>
              </a:rPr>
              <a:t>2023. </a:t>
            </a:r>
            <a:r>
              <a:rPr lang="cs-CZ" sz="7200" dirty="0">
                <a:latin typeface="Arial" panose="020B0604020202020204" pitchFamily="34" charset="0"/>
              </a:rPr>
              <a:t>Dostupné z: </a:t>
            </a:r>
            <a:r>
              <a:rPr lang="cs-CZ" sz="7200" dirty="0">
                <a:latin typeface="Arial" panose="020B0604020202020204" pitchFamily="34" charset="0"/>
                <a:hlinkClick r:id="rId2"/>
              </a:rPr>
              <a:t>https://www-statista-com.ezproxy.muni.cz/</a:t>
            </a:r>
            <a:r>
              <a:rPr lang="cs-CZ" sz="7200" dirty="0" err="1">
                <a:latin typeface="Arial" panose="020B0604020202020204" pitchFamily="34" charset="0"/>
                <a:hlinkClick r:id="rId2"/>
              </a:rPr>
              <a:t>statistics</a:t>
            </a:r>
            <a:r>
              <a:rPr lang="cs-CZ" sz="7200" dirty="0">
                <a:latin typeface="Arial" panose="020B0604020202020204" pitchFamily="34" charset="0"/>
                <a:hlinkClick r:id="rId2"/>
              </a:rPr>
              <a:t>/1200351/international-shipping-co2-emissions-outlook-worldwide/</a:t>
            </a:r>
            <a:r>
              <a:rPr lang="cs-CZ" sz="7200" dirty="0">
                <a:latin typeface="Arial" panose="020B0604020202020204" pitchFamily="34" charset="0"/>
              </a:rPr>
              <a:t>. [2024-01-20].</a:t>
            </a:r>
            <a:br>
              <a:rPr lang="cs-CZ" sz="7200" dirty="0">
                <a:latin typeface="Arial" panose="020B0604020202020204" pitchFamily="34" charset="0"/>
              </a:rPr>
            </a:br>
            <a:endParaRPr lang="cs-CZ" sz="7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</a:rPr>
              <a:t>ČESKÝ STATISTICKÝ ÚŘAD [ČSÚ]. </a:t>
            </a:r>
            <a:r>
              <a:rPr lang="cs-CZ" sz="7200" i="1" dirty="0">
                <a:latin typeface="Arial" panose="020B0604020202020204" pitchFamily="34" charset="0"/>
              </a:rPr>
              <a:t>Zaměstnanost v průmyslu: průměrný evidenční počet zaměstnanců ve fyzických osobách. Koncové období 2019. </a:t>
            </a:r>
            <a:r>
              <a:rPr lang="cs-CZ" sz="7200" dirty="0">
                <a:latin typeface="Arial" panose="020B0604020202020204" pitchFamily="34" charset="0"/>
              </a:rPr>
              <a:t>Online, tabulka. In: Český statistický úřad. Vygenerováno 20. 2. 2024. Dostupné z: </a:t>
            </a:r>
            <a:r>
              <a:rPr lang="cs-CZ" sz="7200" dirty="0">
                <a:latin typeface="Arial" panose="020B0604020202020204" pitchFamily="34" charset="0"/>
                <a:hlinkClick r:id="rId3"/>
              </a:rPr>
              <a:t>https://vdb.czso.cz/vdbvo2/</a:t>
            </a:r>
            <a:r>
              <a:rPr lang="cs-CZ" sz="7200" dirty="0" err="1">
                <a:latin typeface="Arial" panose="020B0604020202020204" pitchFamily="34" charset="0"/>
                <a:hlinkClick r:id="rId3"/>
              </a:rPr>
              <a:t>faces</a:t>
            </a:r>
            <a:r>
              <a:rPr lang="cs-CZ" sz="7200" dirty="0">
                <a:latin typeface="Arial" panose="020B0604020202020204" pitchFamily="34" charset="0"/>
                <a:hlinkClick r:id="rId3"/>
              </a:rPr>
              <a:t>/</a:t>
            </a:r>
            <a:r>
              <a:rPr lang="cs-CZ" sz="7200" dirty="0" err="1">
                <a:latin typeface="Arial" panose="020B0604020202020204" pitchFamily="34" charset="0"/>
                <a:hlinkClick r:id="rId3"/>
              </a:rPr>
              <a:t>index.jsf?page</a:t>
            </a:r>
            <a:r>
              <a:rPr lang="cs-CZ" sz="7200" dirty="0">
                <a:latin typeface="Arial" panose="020B0604020202020204" pitchFamily="34" charset="0"/>
                <a:hlinkClick r:id="rId3"/>
              </a:rPr>
              <a:t>=</a:t>
            </a:r>
            <a:r>
              <a:rPr lang="cs-CZ" sz="7200" dirty="0" err="1">
                <a:latin typeface="Arial" panose="020B0604020202020204" pitchFamily="34" charset="0"/>
                <a:hlinkClick r:id="rId3"/>
              </a:rPr>
              <a:t>vystup-objekt-parametry&amp;pvo</a:t>
            </a:r>
            <a:r>
              <a:rPr lang="cs-CZ" sz="7200" dirty="0">
                <a:latin typeface="Arial" panose="020B0604020202020204" pitchFamily="34" charset="0"/>
                <a:hlinkClick r:id="rId3"/>
              </a:rPr>
              <a:t>=PRU05&amp;sp=</a:t>
            </a:r>
            <a:r>
              <a:rPr lang="cs-CZ" sz="7200" dirty="0" err="1">
                <a:latin typeface="Arial" panose="020B0604020202020204" pitchFamily="34" charset="0"/>
                <a:hlinkClick r:id="rId3"/>
              </a:rPr>
              <a:t>A&amp;skupId</a:t>
            </a:r>
            <a:r>
              <a:rPr lang="cs-CZ" sz="7200" dirty="0">
                <a:latin typeface="Arial" panose="020B0604020202020204" pitchFamily="34" charset="0"/>
                <a:hlinkClick r:id="rId3"/>
              </a:rPr>
              <a:t>=146&amp;pvokc=&amp;katalog=30835&amp;z=T</a:t>
            </a:r>
            <a:r>
              <a:rPr lang="cs-CZ" sz="7200" dirty="0">
                <a:latin typeface="Arial" panose="020B0604020202020204" pitchFamily="34" charset="0"/>
              </a:rPr>
              <a:t>. [2024-01-20].</a:t>
            </a:r>
          </a:p>
        </p:txBody>
      </p:sp>
    </p:spTree>
    <p:extLst>
      <p:ext uri="{BB962C8B-B14F-4D97-AF65-F5344CB8AC3E}">
        <p14:creationId xmlns:p14="http://schemas.microsoft.com/office/powerpoint/2010/main" val="14345466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13321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600" dirty="0">
                <a:latin typeface="Arial" panose="020B0604020202020204" pitchFamily="34" charset="0"/>
              </a:rPr>
              <a:t>Autor/autoři. </a:t>
            </a:r>
            <a:r>
              <a:rPr lang="cs-CZ" sz="6600" i="1" dirty="0">
                <a:latin typeface="Arial" panose="020B0604020202020204" pitchFamily="34" charset="0"/>
              </a:rPr>
              <a:t>Název: </a:t>
            </a:r>
            <a:r>
              <a:rPr lang="cs-CZ" sz="6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600" dirty="0">
                <a:latin typeface="Arial" panose="020B0604020202020204" pitchFamily="34" charset="0"/>
              </a:rPr>
              <a:t>. Mapová edice. Předmětná oblast. Měřítko. Vydání.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tvůrce. </a:t>
            </a:r>
            <a:r>
              <a:rPr lang="cs-CZ" sz="6600" dirty="0">
                <a:latin typeface="Arial" panose="020B0604020202020204" pitchFamily="34" charset="0"/>
              </a:rPr>
              <a:t>Edice, číslo edice.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</a:t>
            </a:r>
            <a:r>
              <a:rPr lang="cs-CZ" sz="6600" dirty="0">
                <a:latin typeface="Arial" panose="020B0604020202020204" pitchFamily="34" charset="0"/>
              </a:rPr>
              <a:t>: Nakladatelství, rok vydání, rozměry. Identifikátor. </a:t>
            </a:r>
            <a:br>
              <a:rPr lang="cs-CZ" sz="6600" dirty="0">
                <a:latin typeface="Arial" panose="020B0604020202020204" pitchFamily="34" charset="0"/>
              </a:rPr>
            </a:b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SHOCART</a:t>
            </a:r>
            <a:r>
              <a:rPr lang="cs-CZ" sz="6000" i="1" dirty="0">
                <a:latin typeface="Arial" panose="020B0604020202020204" pitchFamily="34" charset="0"/>
              </a:rPr>
              <a:t>. Třeboňsko</a:t>
            </a:r>
            <a:r>
              <a:rPr lang="cs-CZ" sz="6000" dirty="0">
                <a:latin typeface="Arial" panose="020B0604020202020204" pitchFamily="34" charset="0"/>
              </a:rPr>
              <a:t>. [1:60 000]. Velká cykloturistická mapa, č. 161. 1:60 000. </a:t>
            </a:r>
            <a:r>
              <a:rPr lang="cs-CZ" sz="6000" dirty="0" err="1">
                <a:latin typeface="Arial" panose="020B0604020202020204" pitchFamily="34" charset="0"/>
              </a:rPr>
              <a:t>Shocart</a:t>
            </a:r>
            <a:r>
              <a:rPr lang="cs-CZ" sz="6000" dirty="0">
                <a:latin typeface="Arial" panose="020B0604020202020204" pitchFamily="34" charset="0"/>
              </a:rPr>
              <a:t>, 2008. </a:t>
            </a:r>
            <a:r>
              <a:rPr lang="cs-CZ" sz="6000" dirty="0"/>
              <a:t> </a:t>
            </a:r>
            <a:r>
              <a:rPr lang="cs-CZ" sz="6000" dirty="0">
                <a:latin typeface="Arial" panose="020B0604020202020204" pitchFamily="34" charset="0"/>
              </a:rPr>
              <a:t>ISBN 978-80-7224-565-9.</a:t>
            </a:r>
            <a:br>
              <a:rPr lang="cs-CZ" sz="6000" dirty="0">
                <a:latin typeface="Arial" panose="020B0604020202020204" pitchFamily="34" charset="0"/>
              </a:rPr>
            </a:br>
            <a:endParaRPr lang="cs-CZ" sz="6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KLUB ČESKÝCH TURISTŮ. </a:t>
            </a:r>
            <a:r>
              <a:rPr lang="cs-CZ" sz="60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6000" dirty="0">
                <a:latin typeface="Arial" panose="020B0604020202020204" pitchFamily="34" charset="0"/>
              </a:rPr>
              <a:t>. Edice Klubu českých turistů, sv. 53. 4. vyd. Praha: Trasa, 2011.</a:t>
            </a:r>
            <a:r>
              <a:rPr lang="cs-CZ" sz="4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6000" dirty="0">
                <a:latin typeface="Arial" panose="020B0604020202020204" pitchFamily="34" charset="0"/>
              </a:rPr>
              <a:t>77 x 59 cm. ISBN 9788073243166.</a:t>
            </a:r>
          </a:p>
        </p:txBody>
      </p:sp>
    </p:spTree>
    <p:extLst>
      <p:ext uri="{BB962C8B-B14F-4D97-AF65-F5344CB8AC3E}">
        <p14:creationId xmlns:p14="http://schemas.microsoft.com/office/powerpoint/2010/main" val="11945330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E-mapy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13321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000" dirty="0">
                <a:latin typeface="Arial" panose="020B0604020202020204" pitchFamily="34" charset="0"/>
              </a:rPr>
              <a:t>Autor/autoři. </a:t>
            </a:r>
            <a:r>
              <a:rPr lang="cs-CZ" sz="6000" i="1" dirty="0">
                <a:latin typeface="Arial" panose="020B0604020202020204" pitchFamily="34" charset="0"/>
              </a:rPr>
              <a:t>Název: </a:t>
            </a:r>
            <a:r>
              <a:rPr lang="cs-CZ" sz="6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000" dirty="0">
                <a:latin typeface="Arial" panose="020B0604020202020204" pitchFamily="34" charset="0"/>
              </a:rPr>
              <a:t>. Formát. Mapová edice. Předmětná oblast. Měřítko. Vydání.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tvůrce. </a:t>
            </a:r>
            <a:r>
              <a:rPr lang="cs-CZ" sz="6000" dirty="0">
                <a:latin typeface="Arial" panose="020B0604020202020204" pitchFamily="34" charset="0"/>
              </a:rPr>
              <a:t>Edice, číslo edice.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</a:t>
            </a:r>
            <a:r>
              <a:rPr lang="cs-CZ" sz="6000" dirty="0">
                <a:latin typeface="Arial" panose="020B0604020202020204" pitchFamily="34" charset="0"/>
              </a:rPr>
              <a:t>: Nakladatelství, rok vydání, rozměry.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Licence.</a:t>
            </a:r>
            <a:r>
              <a:rPr lang="cs-CZ" sz="6000" dirty="0">
                <a:latin typeface="Arial" panose="020B0604020202020204" pitchFamily="34" charset="0"/>
              </a:rPr>
              <a:t> Datum revize. Identifikátor. Dostupnost. </a:t>
            </a:r>
            <a:r>
              <a:rPr lang="en-US" sz="6000" dirty="0">
                <a:latin typeface="Arial" panose="020B0604020202020204" pitchFamily="34" charset="0"/>
              </a:rPr>
              <a:t>[</a:t>
            </a:r>
            <a:r>
              <a:rPr lang="cs-CZ" sz="6000" dirty="0">
                <a:latin typeface="Arial" panose="020B0604020202020204" pitchFamily="34" charset="0"/>
              </a:rPr>
              <a:t>datum citování</a:t>
            </a:r>
            <a:r>
              <a:rPr lang="en-US" sz="6000" dirty="0">
                <a:latin typeface="Arial" panose="020B0604020202020204" pitchFamily="34" charset="0"/>
              </a:rPr>
              <a:t>]</a:t>
            </a:r>
            <a:r>
              <a:rPr lang="cs-CZ" sz="6000" dirty="0">
                <a:latin typeface="Arial" panose="020B0604020202020204" pitchFamily="34" charset="0"/>
              </a:rPr>
              <a:t>. </a:t>
            </a:r>
            <a:br>
              <a:rPr lang="cs-CZ" sz="6600" dirty="0">
                <a:latin typeface="Arial" panose="020B0604020202020204" pitchFamily="34" charset="0"/>
              </a:rPr>
            </a:br>
            <a:endParaRPr lang="cs-CZ" sz="6600" dirty="0">
              <a:latin typeface="Arial" panose="020B0604020202020204" pitchFamily="34" charset="0"/>
            </a:endParaRPr>
          </a:p>
          <a:p>
            <a:pPr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ČESKÝ ÚŘAD ZEMĚMĚŘICKÝ [ČÚZK]. </a:t>
            </a:r>
            <a:r>
              <a:rPr lang="cs-CZ" sz="5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Praha 14. </a:t>
            </a: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Online. 1:10000. ČÚZK, 2019. Dostupné z: </a:t>
            </a:r>
            <a:r>
              <a:rPr lang="cs-CZ" sz="50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https://mapy.orientacnisporty.cz/?</a:t>
            </a:r>
            <a:r>
              <a:rPr lang="cs-CZ" sz="5000" b="0" i="0" u="sng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locale</a:t>
            </a:r>
            <a:r>
              <a:rPr lang="cs-CZ" sz="50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=cs</a:t>
            </a: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[cit. 2023-03-20].</a:t>
            </a:r>
            <a:b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sz="5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SEZNAM.CZ. </a:t>
            </a:r>
            <a:r>
              <a:rPr lang="cs-CZ" sz="5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Mapy.cz. </a:t>
            </a: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Online. 1:150. Zimní Zlín. 2023. Licence: CC-BY-SA 4.0. Dostupné z: </a:t>
            </a:r>
            <a:r>
              <a:rPr lang="cs-CZ" sz="50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https://mapy.cz/</a:t>
            </a:r>
            <a:r>
              <a:rPr lang="cs-CZ" sz="5000" b="0" i="0" u="sng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zimni?x</a:t>
            </a:r>
            <a:r>
              <a:rPr lang="cs-CZ" sz="50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=17.6650000&amp;y=49.2325000&amp;z=11</a:t>
            </a: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[cit. 2023-03-17].</a:t>
            </a:r>
            <a:endParaRPr lang="cs-CZ" sz="5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891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Samostatné dokumenty online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8800" dirty="0">
                <a:latin typeface="Arial" panose="020B0604020202020204" pitchFamily="34" charset="0"/>
              </a:rPr>
              <a:t>Pro vytvoření správné citace není rozhodující formát </a:t>
            </a:r>
            <a:br>
              <a:rPr lang="cs-CZ" sz="8800" dirty="0">
                <a:latin typeface="Arial" panose="020B0604020202020204" pitchFamily="34" charset="0"/>
              </a:rPr>
            </a:br>
            <a:r>
              <a:rPr lang="cs-CZ" sz="7200" i="1" dirty="0">
                <a:latin typeface="Arial" panose="020B0604020202020204" pitchFamily="34" charset="0"/>
              </a:rPr>
              <a:t>(</a:t>
            </a:r>
            <a:r>
              <a:rPr lang="cs-CZ" sz="7200" i="1" dirty="0" err="1">
                <a:latin typeface="Arial" panose="020B0604020202020204" pitchFamily="34" charset="0"/>
              </a:rPr>
              <a:t>pdf</a:t>
            </a:r>
            <a:r>
              <a:rPr lang="cs-CZ" sz="7200" i="1" dirty="0">
                <a:latin typeface="Arial" panose="020B0604020202020204" pitchFamily="34" charset="0"/>
              </a:rPr>
              <a:t>, doc …)</a:t>
            </a:r>
            <a:r>
              <a:rPr lang="cs-CZ" sz="8800" dirty="0">
                <a:latin typeface="Arial" panose="020B0604020202020204" pitchFamily="34" charset="0"/>
              </a:rPr>
              <a:t>, ale co v souboru je </a:t>
            </a:r>
            <a:r>
              <a:rPr lang="cs-CZ" sz="7200" i="1" dirty="0">
                <a:latin typeface="Arial" panose="020B0604020202020204" pitchFamily="34" charset="0"/>
              </a:rPr>
              <a:t>(článek, celá kniha, zpráva …).  </a:t>
            </a:r>
            <a:br>
              <a:rPr lang="cs-CZ" sz="7200" i="1" dirty="0">
                <a:latin typeface="Arial" panose="020B0604020202020204" pitchFamily="34" charset="0"/>
              </a:rPr>
            </a:br>
            <a:endParaRPr lang="cs-CZ" sz="7200" i="1" dirty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7200" i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</a:rPr>
              <a:t>TRANSPARENCY INTERNATIONAL</a:t>
            </a:r>
            <a:r>
              <a:rPr lang="cs-CZ" sz="7200" i="1" dirty="0">
                <a:latin typeface="Arial" panose="020B0604020202020204" pitchFamily="34" charset="0"/>
              </a:rPr>
              <a:t>. Právem proti korupci: právní ochrana proti některým projevům korupce ve veřejné správě a justici.</a:t>
            </a:r>
            <a:r>
              <a:rPr lang="cs-CZ" sz="7200" dirty="0">
                <a:latin typeface="Arial" panose="020B0604020202020204" pitchFamily="34" charset="0"/>
              </a:rPr>
              <a:t> Online, PDF. Praha: </a:t>
            </a:r>
            <a:r>
              <a:rPr lang="cs-CZ" sz="7200" dirty="0" err="1">
                <a:latin typeface="Arial" panose="020B0604020202020204" pitchFamily="34" charset="0"/>
              </a:rPr>
              <a:t>Transparency</a:t>
            </a:r>
            <a:r>
              <a:rPr lang="cs-CZ" sz="7200" dirty="0">
                <a:latin typeface="Arial" panose="020B0604020202020204" pitchFamily="34" charset="0"/>
              </a:rPr>
              <a:t> International, 2012. Dostupné z: </a:t>
            </a:r>
            <a:r>
              <a:rPr lang="cs-CZ" sz="7200" dirty="0">
                <a:latin typeface="Arial" panose="020B0604020202020204" pitchFamily="34" charset="0"/>
                <a:hlinkClick r:id="rId2"/>
              </a:rPr>
              <a:t>https://www.transparency.cz/wp-content/uploads/alac_prav_proti_korupci_def.pdf</a:t>
            </a:r>
            <a:r>
              <a:rPr lang="cs-CZ" sz="7200" dirty="0">
                <a:latin typeface="Arial" panose="020B0604020202020204" pitchFamily="34" charset="0"/>
              </a:rPr>
              <a:t>.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cit. 18. 10. 2012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</a:t>
            </a:r>
            <a:br>
              <a:rPr lang="cs-CZ" sz="7200" dirty="0">
                <a:latin typeface="Arial" panose="020B0604020202020204" pitchFamily="34" charset="0"/>
              </a:rPr>
            </a:br>
            <a:endParaRPr lang="cs-CZ" sz="7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UNIVERZITA. </a:t>
            </a:r>
            <a:r>
              <a:rPr lang="cs-CZ" sz="7200" i="1" dirty="0">
                <a:latin typeface="Arial" panose="020B0604020202020204" pitchFamily="34" charset="0"/>
                <a:cs typeface="Arial" panose="020B0604020202020204" pitchFamily="34" charset="0"/>
              </a:rPr>
              <a:t>Knihovní řád Masarykovy univerzity.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Online. Masarykova univerzita, 2014. Dostupné z: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https://www.muni.cz/media/24153/knihovni-rad-2014.pdf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. [cit. 2019-11-05]. </a:t>
            </a:r>
          </a:p>
        </p:txBody>
      </p:sp>
    </p:spTree>
    <p:extLst>
      <p:ext uri="{BB962C8B-B14F-4D97-AF65-F5344CB8AC3E}">
        <p14:creationId xmlns:p14="http://schemas.microsoft.com/office/powerpoint/2010/main" val="3919057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Webová sídla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9608"/>
            <a:ext cx="7886700" cy="4987355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500" dirty="0">
                <a:latin typeface="Arial" panose="020B0604020202020204" pitchFamily="34" charset="0"/>
              </a:rPr>
              <a:t>Autor/autoři webu. </a:t>
            </a:r>
            <a:r>
              <a:rPr lang="cs-CZ" sz="6500" i="1" dirty="0">
                <a:latin typeface="Arial" panose="020B0604020202020204" pitchFamily="34" charset="0"/>
              </a:rPr>
              <a:t>Název webu: </a:t>
            </a:r>
            <a:r>
              <a:rPr lang="cs-CZ" sz="6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6500" i="1" dirty="0">
                <a:latin typeface="Arial" panose="020B0604020202020204" pitchFamily="34" charset="0"/>
              </a:rPr>
              <a:t>.</a:t>
            </a:r>
            <a:r>
              <a:rPr lang="cs-CZ" sz="6500" dirty="0">
                <a:latin typeface="Arial" panose="020B0604020202020204" pitchFamily="34" charset="0"/>
              </a:rPr>
              <a:t> Oline. Vydání/verze. 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Sídlo provozovatele: Provozovatel webu, rok/datum vydání, </a:t>
            </a:r>
            <a:r>
              <a:rPr lang="cs-CZ" sz="6500" dirty="0">
                <a:latin typeface="Arial" panose="020B0604020202020204" pitchFamily="34" charset="0"/>
              </a:rPr>
              <a:t>datum aktualizace. Dostupnost.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datum citování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</a:t>
            </a:r>
            <a:br>
              <a:rPr lang="cs-CZ" sz="6500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</a:rPr>
              <a:t>MASARYKOVA UNIVERZITA. </a:t>
            </a:r>
            <a:r>
              <a:rPr lang="cs-CZ" sz="5000" i="1" dirty="0">
                <a:latin typeface="Arial" panose="020B0604020202020204" pitchFamily="34" charset="0"/>
              </a:rPr>
              <a:t>Masarykova univerzita. </a:t>
            </a:r>
            <a:r>
              <a:rPr lang="cs-CZ" sz="5000" dirty="0">
                <a:latin typeface="Arial" panose="020B0604020202020204" pitchFamily="34" charset="0"/>
              </a:rPr>
              <a:t>Online. c2023. Dostupné z: </a:t>
            </a:r>
            <a:r>
              <a:rPr lang="cs-CZ" sz="5000" dirty="0">
                <a:latin typeface="Arial" panose="020B0604020202020204" pitchFamily="34" charset="0"/>
                <a:hlinkClick r:id="rId2"/>
              </a:rPr>
              <a:t>http://www.muni.cz</a:t>
            </a:r>
            <a:r>
              <a:rPr lang="cs-CZ" sz="5000" dirty="0">
                <a:latin typeface="Arial" panose="020B0604020202020204" pitchFamily="34" charset="0"/>
              </a:rPr>
              <a:t>. [cit. 2023-04-29</a:t>
            </a:r>
            <a:r>
              <a:rPr lang="en-US" sz="5000" dirty="0">
                <a:latin typeface="Arial" panose="020B0604020202020204" pitchFamily="34" charset="0"/>
              </a:rPr>
              <a:t>]</a:t>
            </a:r>
            <a:r>
              <a:rPr lang="cs-CZ" sz="5000" dirty="0">
                <a:latin typeface="Arial" panose="020B0604020202020204" pitchFamily="34" charset="0"/>
              </a:rPr>
              <a:t>. </a:t>
            </a:r>
            <a:br>
              <a:rPr lang="cs-CZ" sz="5000" dirty="0">
                <a:latin typeface="Arial" panose="020B0604020202020204" pitchFamily="34" charset="0"/>
              </a:rPr>
            </a:br>
            <a:endParaRPr lang="cs-CZ" sz="5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RADA PRO VÝZKUM, VÝVOJ A INOVACE. </a:t>
            </a:r>
            <a:r>
              <a:rPr lang="cs-CZ" sz="5000" i="1" dirty="0">
                <a:latin typeface="Arial" panose="020B0604020202020204" pitchFamily="34" charset="0"/>
                <a:cs typeface="Arial" panose="020B0604020202020204" pitchFamily="34" charset="0"/>
              </a:rPr>
              <a:t>Výzkum a vývoj v České republice.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 Online. ©2015. Dostupné z: 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http://www.vyzkum.cz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. [cit. 2019-10-17]. </a:t>
            </a:r>
          </a:p>
        </p:txBody>
      </p:sp>
    </p:spTree>
    <p:extLst>
      <p:ext uri="{BB962C8B-B14F-4D97-AF65-F5344CB8AC3E}">
        <p14:creationId xmlns:p14="http://schemas.microsoft.com/office/powerpoint/2010/main" val="2438063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Webové stránky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stránky. </a:t>
            </a:r>
            <a:r>
              <a:rPr lang="cs-CZ" sz="8800" i="1" dirty="0">
                <a:latin typeface="Arial" panose="020B0604020202020204" pitchFamily="34" charset="0"/>
              </a:rPr>
              <a:t>Název: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8800" i="1" dirty="0">
                <a:latin typeface="Arial" panose="020B0604020202020204" pitchFamily="34" charset="0"/>
              </a:rPr>
              <a:t>. </a:t>
            </a:r>
            <a:r>
              <a:rPr lang="cs-CZ" sz="8800" dirty="0">
                <a:latin typeface="Arial" panose="020B0604020202020204" pitchFamily="34" charset="0"/>
              </a:rPr>
              <a:t>Online. Vydání/verze. Název celého webu*.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Sídlo provozovatele: Provozovatel webu, </a:t>
            </a:r>
            <a:r>
              <a:rPr lang="cs-CZ" sz="8800" dirty="0">
                <a:latin typeface="Arial" panose="020B0604020202020204" pitchFamily="34" charset="0"/>
              </a:rPr>
              <a:t>datum úprav/revize. Identifikátor. Dostupnost.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</a:t>
            </a:r>
            <a:endParaRPr lang="cs-CZ" sz="8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cs-CZ" sz="6000" dirty="0">
                <a:latin typeface="Arial" panose="020B0604020202020204" pitchFamily="34" charset="0"/>
              </a:rPr>
              <a:t>* v případě, že název webu je shodný s tvůrcem webu (typicky u institucí), tak není nutné uvádět název celého webu</a:t>
            </a:r>
            <a:br>
              <a:rPr lang="cs-CZ" sz="6000" dirty="0">
                <a:latin typeface="Arial" panose="020B0604020202020204" pitchFamily="34" charset="0"/>
              </a:rPr>
            </a:br>
            <a:endParaRPr lang="cs-CZ" sz="6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MASARYKOVA UNIVERZITA. </a:t>
            </a:r>
            <a:r>
              <a:rPr lang="cs-CZ" sz="7600" i="1" dirty="0">
                <a:latin typeface="Arial" panose="020B0604020202020204" pitchFamily="34" charset="0"/>
              </a:rPr>
              <a:t>Absolventi. </a:t>
            </a:r>
            <a:r>
              <a:rPr lang="cs-CZ" sz="7600" dirty="0">
                <a:latin typeface="Arial" panose="020B0604020202020204" pitchFamily="34" charset="0"/>
              </a:rPr>
              <a:t>Online. c2023. Dostupné z: </a:t>
            </a:r>
            <a:r>
              <a:rPr lang="cs-CZ" sz="7600" dirty="0">
                <a:latin typeface="Arial" panose="020B0604020202020204" pitchFamily="34" charset="0"/>
                <a:hlinkClick r:id="rId2"/>
              </a:rPr>
              <a:t>https://www.muni.cz/absolventi</a:t>
            </a:r>
            <a:r>
              <a:rPr lang="cs-CZ" sz="7600" dirty="0">
                <a:latin typeface="Arial" panose="020B0604020202020204" pitchFamily="34" charset="0"/>
              </a:rPr>
              <a:t>. [cit. 2020-02-29</a:t>
            </a:r>
            <a:r>
              <a:rPr lang="en-US" sz="7600" dirty="0">
                <a:latin typeface="Arial" panose="020B0604020202020204" pitchFamily="34" charset="0"/>
              </a:rPr>
              <a:t>]</a:t>
            </a:r>
            <a:r>
              <a:rPr lang="cs-CZ" sz="7600" dirty="0">
                <a:latin typeface="Arial" panose="020B0604020202020204" pitchFamily="34" charset="0"/>
              </a:rPr>
              <a:t>. </a:t>
            </a:r>
            <a:br>
              <a:rPr lang="cs-CZ" sz="7600" dirty="0">
                <a:latin typeface="Arial" panose="020B0604020202020204" pitchFamily="34" charset="0"/>
              </a:rPr>
            </a:br>
            <a:endParaRPr lang="cs-CZ" sz="7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RADA PRO VÝZKUM, VÝVOJ A INOVACE [RVVI]</a:t>
            </a:r>
            <a:r>
              <a:rPr lang="cs-CZ" sz="7600" i="1" dirty="0">
                <a:latin typeface="Arial" panose="020B0604020202020204" pitchFamily="34" charset="0"/>
              </a:rPr>
              <a:t>. Otevřený přístup k vědeckým informacím. </a:t>
            </a:r>
            <a:r>
              <a:rPr lang="cs-CZ" sz="7600" dirty="0">
                <a:latin typeface="Arial" panose="020B0604020202020204" pitchFamily="34" charset="0"/>
              </a:rPr>
              <a:t>Online. Výzkum a vývoj v ČR. © 2015. Dostupné z:</a:t>
            </a:r>
            <a:r>
              <a:rPr lang="cs-CZ" sz="7600" dirty="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760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https://www.vyzkum.cz/FrontClanek.aspx?idsekce=875884</a:t>
            </a:r>
            <a:r>
              <a:rPr lang="cs-CZ" sz="7600" dirty="0">
                <a:latin typeface="Arial" panose="020B0604020202020204" pitchFamily="34" charset="0"/>
              </a:rPr>
              <a:t>. [cit. 2023-04-26].</a:t>
            </a:r>
          </a:p>
        </p:txBody>
      </p:sp>
    </p:spTree>
    <p:extLst>
      <p:ext uri="{BB962C8B-B14F-4D97-AF65-F5344CB8AC3E}">
        <p14:creationId xmlns:p14="http://schemas.microsoft.com/office/powerpoint/2010/main" val="20278405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Příspěvky/zprávy na webu</a:t>
            </a:r>
            <a:endParaRPr lang="cs-CZ" sz="25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1"/>
            <a:ext cx="8180373" cy="541730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příspěvku. </a:t>
            </a:r>
            <a:r>
              <a:rPr lang="cs-CZ" sz="8800" i="1" dirty="0">
                <a:latin typeface="Arial" panose="020B0604020202020204" pitchFamily="34" charset="0"/>
              </a:rPr>
              <a:t>Název: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příspěvku. </a:t>
            </a:r>
            <a:r>
              <a:rPr lang="cs-CZ" sz="8800" dirty="0">
                <a:latin typeface="Arial" panose="020B0604020202020204" pitchFamily="34" charset="0"/>
              </a:rPr>
              <a:t>Formát, typ zdroje.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8800" dirty="0">
                <a:latin typeface="Arial" panose="020B0604020202020204" pitchFamily="34" charset="0"/>
              </a:rPr>
              <a:t>In: Autor/autoři webu. Název webu. Datum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a čas </a:t>
            </a:r>
            <a:r>
              <a:rPr lang="cs-CZ" sz="8800" dirty="0">
                <a:latin typeface="Arial" panose="020B0604020202020204" pitchFamily="34" charset="0"/>
              </a:rPr>
              <a:t>zveřejnění, datum aktualizace. Dostupnost.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</a:t>
            </a:r>
            <a:endParaRPr lang="cs-CZ" sz="8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</a:rPr>
              <a:t>MASARYKOVA UNIVERZITA. </a:t>
            </a:r>
            <a:r>
              <a:rPr lang="cs-CZ" sz="6400" i="1" dirty="0">
                <a:latin typeface="Arial" panose="020B0604020202020204" pitchFamily="34" charset="0"/>
              </a:rPr>
              <a:t>Plagiátorství. </a:t>
            </a:r>
            <a:r>
              <a:rPr lang="cs-CZ" sz="6400" dirty="0">
                <a:latin typeface="Arial" panose="020B0604020202020204" pitchFamily="34" charset="0"/>
              </a:rPr>
              <a:t>Online. In: Masarykova univerzita Brno. c2020. Dostupné z: </a:t>
            </a:r>
            <a:r>
              <a:rPr lang="cs-CZ" sz="6400" dirty="0">
                <a:latin typeface="Arial" panose="020B0604020202020204" pitchFamily="34" charset="0"/>
                <a:hlinkClick r:id="rId2"/>
              </a:rPr>
              <a:t>https://www.muni.cz/o-univerzite/uredni-deska/</a:t>
            </a:r>
            <a:r>
              <a:rPr lang="cs-CZ" sz="6400" dirty="0" err="1">
                <a:latin typeface="Arial" panose="020B0604020202020204" pitchFamily="34" charset="0"/>
                <a:hlinkClick r:id="rId2"/>
              </a:rPr>
              <a:t>plagiatorstvi</a:t>
            </a:r>
            <a:r>
              <a:rPr lang="cs-CZ" sz="6400" dirty="0">
                <a:latin typeface="Arial" panose="020B0604020202020204" pitchFamily="34" charset="0"/>
              </a:rPr>
              <a:t>. [cit. 2020-02-29]. </a:t>
            </a:r>
            <a:br>
              <a:rPr lang="cs-CZ" sz="6400" dirty="0">
                <a:latin typeface="Arial" panose="020B0604020202020204" pitchFamily="34" charset="0"/>
              </a:rPr>
            </a:br>
            <a:endParaRPr lang="cs-CZ" sz="6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400" i="1" dirty="0">
                <a:latin typeface="Arial" panose="020B0604020202020204" pitchFamily="34" charset="0"/>
              </a:rPr>
              <a:t>Henry </a:t>
            </a:r>
            <a:r>
              <a:rPr lang="cs-CZ" sz="6400" i="1" dirty="0" err="1">
                <a:latin typeface="Arial" panose="020B0604020202020204" pitchFamily="34" charset="0"/>
              </a:rPr>
              <a:t>Kissinger</a:t>
            </a:r>
            <a:r>
              <a:rPr lang="cs-CZ" sz="6400" i="1" dirty="0">
                <a:latin typeface="Arial" panose="020B0604020202020204" pitchFamily="34" charset="0"/>
              </a:rPr>
              <a:t>. </a:t>
            </a:r>
            <a:r>
              <a:rPr lang="cs-CZ" sz="6400" dirty="0">
                <a:latin typeface="Arial" panose="020B0604020202020204" pitchFamily="34" charset="0"/>
              </a:rPr>
              <a:t>Online. In: Wikipedia. N</a:t>
            </a:r>
            <a:r>
              <a:rPr lang="it-IT" sz="6400" dirty="0">
                <a:latin typeface="Arial" panose="020B0604020202020204" pitchFamily="34" charset="0"/>
              </a:rPr>
              <a:t>aposledy editován</a:t>
            </a:r>
            <a:r>
              <a:rPr lang="cs-CZ" sz="6400" dirty="0">
                <a:latin typeface="Arial" panose="020B0604020202020204" pitchFamily="34" charset="0"/>
              </a:rPr>
              <a:t>o</a:t>
            </a:r>
            <a:r>
              <a:rPr lang="it-IT" sz="6400" dirty="0">
                <a:latin typeface="Arial" panose="020B0604020202020204" pitchFamily="34" charset="0"/>
              </a:rPr>
              <a:t> 30. 8. 2023 </a:t>
            </a:r>
            <a:r>
              <a:rPr lang="cs-CZ" sz="6400" dirty="0">
                <a:latin typeface="Arial" panose="020B0604020202020204" pitchFamily="34" charset="0"/>
              </a:rPr>
              <a:t>v 01:13. Dostupné z: </a:t>
            </a:r>
            <a:r>
              <a:rPr lang="cs-CZ" sz="6400" dirty="0">
                <a:latin typeface="Arial" panose="020B0604020202020204" pitchFamily="34" charset="0"/>
                <a:hlinkClick r:id="rId3"/>
              </a:rPr>
              <a:t>https://en.wikipedia.org/wiki/</a:t>
            </a:r>
            <a:r>
              <a:rPr lang="cs-CZ" sz="6400" dirty="0" err="1">
                <a:latin typeface="Arial" panose="020B0604020202020204" pitchFamily="34" charset="0"/>
                <a:hlinkClick r:id="rId3"/>
              </a:rPr>
              <a:t>Henry_Kissinger</a:t>
            </a:r>
            <a:r>
              <a:rPr lang="cs-CZ" sz="6400" dirty="0">
                <a:latin typeface="Arial" panose="020B0604020202020204" pitchFamily="34" charset="0"/>
              </a:rPr>
              <a:t>. [cit. 2013-09-19]. </a:t>
            </a:r>
            <a:br>
              <a:rPr lang="cs-CZ" sz="6400" dirty="0">
                <a:latin typeface="Arial" panose="020B0604020202020204" pitchFamily="34" charset="0"/>
              </a:rPr>
            </a:br>
            <a:endParaRPr lang="cs-CZ" sz="6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</a:rPr>
              <a:t>JAZAIRIOVÁ, Pavla. </a:t>
            </a:r>
            <a:r>
              <a:rPr lang="cs-CZ" sz="6400" i="1" dirty="0">
                <a:latin typeface="Arial" panose="020B0604020202020204" pitchFamily="34" charset="0"/>
              </a:rPr>
              <a:t>Rozhlas je nenasytné zvíře a novináři mu musí dodávat stravu, říká rozhlasová novinářka Pavla </a:t>
            </a:r>
            <a:r>
              <a:rPr lang="cs-CZ" sz="6400" i="1" dirty="0" err="1">
                <a:latin typeface="Arial" panose="020B0604020202020204" pitchFamily="34" charset="0"/>
              </a:rPr>
              <a:t>Jazairiová</a:t>
            </a:r>
            <a:r>
              <a:rPr lang="cs-CZ" sz="6400" i="1" dirty="0">
                <a:latin typeface="Arial" panose="020B0604020202020204" pitchFamily="34" charset="0"/>
              </a:rPr>
              <a:t>. </a:t>
            </a:r>
            <a:r>
              <a:rPr lang="cs-CZ" sz="6400" dirty="0">
                <a:latin typeface="Arial" panose="020B0604020202020204" pitchFamily="34" charset="0"/>
              </a:rPr>
              <a:t>Online, </a:t>
            </a:r>
            <a:r>
              <a:rPr lang="cs-CZ" sz="6400" dirty="0" err="1">
                <a:latin typeface="Arial" panose="020B0604020202020204" pitchFamily="34" charset="0"/>
              </a:rPr>
              <a:t>podcast</a:t>
            </a:r>
            <a:r>
              <a:rPr lang="cs-CZ" sz="6400" dirty="0">
                <a:latin typeface="Arial" panose="020B0604020202020204" pitchFamily="34" charset="0"/>
              </a:rPr>
              <a:t>. In: </a:t>
            </a:r>
            <a:r>
              <a:rPr lang="cs-CZ" sz="6400" dirty="0" err="1">
                <a:latin typeface="Arial" panose="020B0604020202020204" pitchFamily="34" charset="0"/>
              </a:rPr>
              <a:t>Čro</a:t>
            </a:r>
            <a:r>
              <a:rPr lang="cs-CZ" sz="6400" dirty="0">
                <a:latin typeface="Arial" panose="020B0604020202020204" pitchFamily="34" charset="0"/>
              </a:rPr>
              <a:t> Vltava: Momenty. 17. 5. 2023. Dostupné z: </a:t>
            </a:r>
            <a:r>
              <a:rPr lang="cs-CZ" sz="6400" dirty="0">
                <a:latin typeface="Arial" panose="020B0604020202020204" pitchFamily="34" charset="0"/>
                <a:hlinkClick r:id="rId4"/>
              </a:rPr>
              <a:t>https://vltava.rozhlas.cz/rozhlas-je-nenasytne-zvire-a-novinari-mu-musi-dodavat-stravu-rika-rozhlasova-8992071</a:t>
            </a:r>
            <a:r>
              <a:rPr lang="cs-CZ" sz="6400" dirty="0">
                <a:latin typeface="Arial" panose="020B0604020202020204" pitchFamily="34" charset="0"/>
              </a:rPr>
              <a:t>. [cit. 2023-09-20].  </a:t>
            </a:r>
            <a:br>
              <a:rPr lang="cs-CZ" sz="6400" dirty="0">
                <a:latin typeface="Arial" panose="020B0604020202020204" pitchFamily="34" charset="0"/>
              </a:rPr>
            </a:br>
            <a:endParaRPr lang="cs-CZ" sz="6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ČTK. 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Senior zastavil v jízdním pruhu dálnice D6, do vozu nabourala </a:t>
            </a:r>
            <a:r>
              <a:rPr lang="cs-CZ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dalí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 ti auta.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Online. In: ČTK: </a:t>
            </a:r>
            <a:r>
              <a:rPr lang="cs-CZ" sz="6400" dirty="0" err="1">
                <a:latin typeface="Arial" panose="020B0604020202020204" pitchFamily="34" charset="0"/>
                <a:cs typeface="Arial" panose="020B0604020202020204" pitchFamily="34" charset="0"/>
              </a:rPr>
              <a:t>Infobanka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30. 5. 2023. Dostupné z: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https://ib.ctk.cz/cs/</a:t>
            </a:r>
            <a:r>
              <a:rPr lang="cs-CZ" sz="6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fond?id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=T2023053004306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[cit. 2023-05-20].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7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106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média a služby</a:t>
            </a:r>
            <a:endParaRPr lang="cs-CZ" sz="25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09" y="1222218"/>
            <a:ext cx="8356952" cy="556788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000" dirty="0">
                <a:latin typeface="Arial" panose="020B0604020202020204" pitchFamily="34" charset="0"/>
              </a:rPr>
              <a:t>Autor/autoři příspěvku [</a:t>
            </a:r>
            <a:r>
              <a:rPr lang="cs-CZ" sz="8000" dirty="0" err="1">
                <a:latin typeface="Arial" panose="020B0604020202020204" pitchFamily="34" charset="0"/>
              </a:rPr>
              <a:t>nick</a:t>
            </a:r>
            <a:r>
              <a:rPr lang="cs-CZ" sz="8000" dirty="0">
                <a:latin typeface="Arial" panose="020B0604020202020204" pitchFamily="34" charset="0"/>
              </a:rPr>
              <a:t>]. </a:t>
            </a:r>
            <a:r>
              <a:rPr lang="cs-CZ" sz="8000" i="1" dirty="0">
                <a:latin typeface="Arial" panose="020B0604020202020204" pitchFamily="34" charset="0"/>
              </a:rPr>
              <a:t>Název: </a:t>
            </a:r>
            <a:r>
              <a:rPr lang="cs-CZ" sz="8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příspěvku. </a:t>
            </a:r>
            <a:r>
              <a:rPr lang="cs-CZ" sz="8000" dirty="0">
                <a:latin typeface="Arial" panose="020B0604020202020204" pitchFamily="34" charset="0"/>
              </a:rPr>
              <a:t>Formát, typ zdroje.</a:t>
            </a:r>
            <a:r>
              <a:rPr lang="cs-CZ" sz="80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8000" dirty="0">
                <a:latin typeface="Arial" panose="020B0604020202020204" pitchFamily="34" charset="0"/>
              </a:rPr>
              <a:t>Datum</a:t>
            </a:r>
            <a:r>
              <a:rPr lang="cs-CZ" sz="8000" dirty="0">
                <a:solidFill>
                  <a:srgbClr val="00B0F0"/>
                </a:solidFill>
                <a:latin typeface="Arial" panose="020B0604020202020204" pitchFamily="34" charset="0"/>
              </a:rPr>
              <a:t> a čas </a:t>
            </a:r>
            <a:r>
              <a:rPr lang="cs-CZ" sz="8000" dirty="0">
                <a:latin typeface="Arial" panose="020B0604020202020204" pitchFamily="34" charset="0"/>
              </a:rPr>
              <a:t>zveřejnění, datum aktualizace. Název služby*. Dostupnost. </a:t>
            </a:r>
            <a:r>
              <a:rPr lang="en-US" sz="8000" dirty="0">
                <a:latin typeface="Arial" panose="020B0604020202020204" pitchFamily="34" charset="0"/>
              </a:rPr>
              <a:t>[</a:t>
            </a:r>
            <a:r>
              <a:rPr lang="cs-CZ" sz="8000" dirty="0">
                <a:latin typeface="Arial" panose="020B0604020202020204" pitchFamily="34" charset="0"/>
              </a:rPr>
              <a:t>datum citování</a:t>
            </a:r>
            <a:r>
              <a:rPr lang="en-US" sz="8000" dirty="0">
                <a:latin typeface="Arial" panose="020B0604020202020204" pitchFamily="34" charset="0"/>
              </a:rPr>
              <a:t>]</a:t>
            </a:r>
            <a:r>
              <a:rPr lang="cs-CZ" sz="8000" dirty="0">
                <a:latin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  <a:buNone/>
            </a:pPr>
            <a:r>
              <a:rPr lang="cs-CZ" sz="5600" i="1" dirty="0">
                <a:latin typeface="Arial" panose="020B0604020202020204" pitchFamily="34" charset="0"/>
              </a:rPr>
              <a:t>* název služby lze zahrnout do informací o dostupnosti</a:t>
            </a:r>
          </a:p>
          <a:p>
            <a:pPr>
              <a:buNone/>
            </a:pPr>
            <a:r>
              <a:rPr lang="cs-CZ" sz="6400" b="1" dirty="0">
                <a:latin typeface="Arial" panose="020B0604020202020204" pitchFamily="34" charset="0"/>
              </a:rPr>
              <a:t>Blog - celý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MÜNICH, Daniel. </a:t>
            </a:r>
            <a:r>
              <a:rPr lang="cs-CZ" sz="6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sz="6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6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soukromě). </a:t>
            </a:r>
            <a:r>
              <a:rPr lang="cs-CZ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Online, blog. 2012- . Dostupné z: </a:t>
            </a:r>
            <a:r>
              <a:rPr lang="cs-CZ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http://metodikahodnoceni.blogspot.com/</a:t>
            </a:r>
            <a:r>
              <a:rPr lang="cs-CZ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[cit. 2019-10-29].</a:t>
            </a:r>
          </a:p>
          <a:p>
            <a:pPr>
              <a:buFontTx/>
              <a:buNone/>
            </a:pPr>
            <a:r>
              <a:rPr lang="cs-CZ" sz="6400" b="1" dirty="0">
                <a:latin typeface="Arial" panose="020B0604020202020204" pitchFamily="34" charset="0"/>
              </a:rPr>
              <a:t>Blog - příspěvek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LÍPA, Petr. 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Milion otázek, nepříliš mnoho odpovědí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Online, blogový příspěvek. 13. 10. 2019. Dostupné z Respekt.cz: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https://lipa.blog.respekt.cz/milion-</a:t>
            </a:r>
            <a:r>
              <a:rPr lang="cs-CZ" sz="6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otazek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-</a:t>
            </a:r>
            <a:r>
              <a:rPr lang="cs-CZ" sz="6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neprilis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-mnoho-</a:t>
            </a:r>
            <a:r>
              <a:rPr lang="cs-CZ" sz="6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odpovedi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[cit. 2019-10-17]. </a:t>
            </a:r>
          </a:p>
          <a:p>
            <a:pPr>
              <a:buNone/>
            </a:pPr>
            <a:r>
              <a:rPr lang="cs-CZ" sz="6400" b="1" dirty="0">
                <a:latin typeface="Arial" panose="020B0604020202020204" pitchFamily="34" charset="0"/>
              </a:rPr>
              <a:t>Fórum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ČESKO-NĚMECKÝ FOND BUDOUCNOSTI. 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Česko-německé diskusní fórum.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 Online. Dostupné z: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https://www.diskusniforum.org/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[cit. 2023-08-10].</a:t>
            </a:r>
          </a:p>
          <a:p>
            <a:pPr>
              <a:buNone/>
            </a:pPr>
            <a:r>
              <a:rPr lang="cs-CZ" sz="6400" b="1" dirty="0">
                <a:latin typeface="Arial" panose="020B0604020202020204" pitchFamily="34" charset="0"/>
              </a:rPr>
              <a:t>Fórum - příspěvek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ČESKO-NĚMECKÝ FOND BUDOUCNOSTI. 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Spolkový prezident Frank-Walter </a:t>
            </a:r>
            <a:r>
              <a:rPr lang="cs-CZ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Steinmeier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 a Elke </a:t>
            </a:r>
            <a:r>
              <a:rPr lang="cs-CZ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Büdenbenderová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 navštívili ČR.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 Online, příspěvek v diskusním fóru. Dostupné z: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https://www.diskusniforum.org/dialog/aktuality/spolkovy-prezident-frank-walter-steinmeier-a-elke-budenbenderova-navstivili-cr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[cit. 2023-08-10].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7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2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- příklad</a:t>
            </a:r>
            <a:endParaRPr lang="cs-CZ" sz="4000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FB0EB758-EB71-4D11-A7BF-8EAA38496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976" y="2394857"/>
            <a:ext cx="7382827" cy="2601393"/>
          </a:xfrm>
        </p:spPr>
      </p:pic>
    </p:spTree>
    <p:extLst>
      <p:ext uri="{BB962C8B-B14F-4D97-AF65-F5344CB8AC3E}">
        <p14:creationId xmlns:p14="http://schemas.microsoft.com/office/powerpoint/2010/main" val="2335282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14626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média, služby - příspěvky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02888"/>
            <a:ext cx="8062677" cy="55375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i="1" dirty="0">
                <a:latin typeface="Arial" panose="020B0604020202020204" pitchFamily="34" charset="0"/>
              </a:rPr>
              <a:t>Příspěvky, statusy na sociálních sítích mnohdy nemají název. Místo názvu lze použít začátek textu.</a:t>
            </a:r>
          </a:p>
          <a:p>
            <a:pPr marL="0" indent="0">
              <a:buNone/>
            </a:pPr>
            <a:r>
              <a:rPr lang="cs-CZ" sz="1700" b="1" dirty="0">
                <a:latin typeface="Arial" panose="020B0604020202020204" pitchFamily="34" charset="0"/>
              </a:rPr>
              <a:t>Facebook – stránka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KNIHOVNA FSS MU [@knihovnafss].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Oficiální profil Knihovny FSS MU.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Online, facebooková stránka. Dostupné z: Facebook,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https://www.facebook.com/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knihovnafss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[cit. 2023-09-20]  . </a:t>
            </a:r>
          </a:p>
          <a:p>
            <a:pPr marL="0" indent="0">
              <a:buNone/>
            </a:pPr>
            <a:r>
              <a:rPr lang="cs-CZ" sz="1700" b="1" dirty="0" err="1">
                <a:latin typeface="Arial" panose="020B0604020202020204" pitchFamily="34" charset="0"/>
              </a:rPr>
              <a:t>Facebook</a:t>
            </a:r>
            <a:r>
              <a:rPr lang="cs-CZ" sz="1700" b="1" dirty="0">
                <a:latin typeface="Arial" panose="020B0604020202020204" pitchFamily="34" charset="0"/>
              </a:rPr>
              <a:t> – status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KNIHOVNA FSS MU [@knihovnafss].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Přijďte se seznámit s knihovnou!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Online, příspěvek. 25. 9. 2023 v 03:19. Dostupné z: Facebook,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https://www.facebook.com/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photo?fbid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=628276859486336&amp;set=a.491604043153619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[cit. 2023-09-30].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700" b="1" dirty="0">
                <a:latin typeface="Arial" panose="020B0604020202020204" pitchFamily="34" charset="0"/>
              </a:rPr>
              <a:t>YouTube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HEINHD [@TheInHD]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Online, video. 1. 5. 2011. Dostupné z: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You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ube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https://www.youtube.com/watch?v=j-7j5k8WUek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[cit. 2023-09-30].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SEMERÁD, Pavel [@PavelSemerad].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Mám citovat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, nebo se na to mám vykašlat?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Online, video. 3. 3. 2023. Dostupné z: YouTube,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watch?v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=ATBdf7_EIHI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[cit. 2023-09-30].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15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54642"/>
            <a:ext cx="8271511" cy="1117107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Audiovizuální dokumenty – filmy, vysílání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69" y="1471749"/>
            <a:ext cx="7886700" cy="470521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Autor/autoři. </a:t>
            </a:r>
            <a:r>
              <a:rPr lang="cs-CZ" sz="3500" i="1" dirty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35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. Formát. Vydání/verze.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Vedlejší tvůrce. Místo: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 Vydavatel/filmové studio/stanice/distributor, datum a čas vysílání. Dostupnost. </a:t>
            </a:r>
            <a:r>
              <a:rPr lang="en-US" sz="3500" dirty="0">
                <a:latin typeface="Arial" panose="020B0604020202020204" pitchFamily="34" charset="0"/>
              </a:rPr>
              <a:t>[</a:t>
            </a:r>
            <a:r>
              <a:rPr lang="cs-CZ" sz="3500" dirty="0">
                <a:latin typeface="Arial" panose="020B0604020202020204" pitchFamily="34" charset="0"/>
              </a:rPr>
              <a:t>datum citování</a:t>
            </a:r>
            <a:r>
              <a:rPr lang="en-US" sz="3500" dirty="0">
                <a:latin typeface="Arial" panose="020B0604020202020204" pitchFamily="34" charset="0"/>
              </a:rPr>
              <a:t>]</a:t>
            </a:r>
            <a:r>
              <a:rPr lang="cs-CZ" sz="3500" dirty="0">
                <a:latin typeface="Arial" panose="020B0604020202020204" pitchFamily="34" charset="0"/>
              </a:rPr>
              <a:t>. </a:t>
            </a:r>
            <a:br>
              <a:rPr lang="cs-CZ" sz="3200" dirty="0">
                <a:latin typeface="Arial" panose="020B0604020202020204" pitchFamily="34" charset="0"/>
              </a:rPr>
            </a:br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Online, pořad. Česká televize, ČT24, 30. listopadu 2012.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http://www.ceskatelevize.cz/porady/10101491767-studio-ct24/212411058361130/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[cit. 2015-05-12].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Část pořadu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ECHIKSON, William.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Google varuje před cenzurou internetu.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Online, zpráva. In: Studio ČT24.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Česká televize, ČT24, 30. listopadu 2012, 17:16. Dostupné z: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http://www.ceskatelevize.cz/porady/10101491767-studio-ct24/212411058361130/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[cit. 2015-05-12].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251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93794"/>
            <a:ext cx="8027670" cy="478316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Režisér. </a:t>
            </a:r>
            <a:r>
              <a:rPr lang="cs-CZ" sz="3300" i="1" dirty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Formát.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Vydání/verze.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Vedlejší tvůrce. Místo: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Vydavatel/filmové studio/stanice/distributor, datum vydání/uvedení filmu. </a:t>
            </a:r>
            <a:r>
              <a:rPr lang="cs-CZ" sz="3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Dostupnost.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</a:rPr>
              <a:t>[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</a:rPr>
              <a:t>datum citování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</a:rPr>
              <a:t>]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</a:rPr>
              <a:t>. </a:t>
            </a:r>
            <a:b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ONDŘÍČEK, David (režisér).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Ve stínu.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Film.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2012.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WACHOWSKI, Lana a WACHOWSKI, Lilly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řežisérky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Matrix.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Film. Warner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1999. Dostupné z: HBO Max. 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512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Seriál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486754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Režisér.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řada, epizoda, název epizody.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Formát. Vydavatel/stanice/distributor, datum výroby.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Dostupnost. 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</a:rPr>
              <a:t>[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datum citování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</a:rPr>
              <a:t>]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. </a:t>
            </a:r>
            <a:br>
              <a:rPr lang="cs-CZ" sz="3600" dirty="0">
                <a:latin typeface="Arial" panose="020B0604020202020204" pitchFamily="34" charset="0"/>
              </a:rPr>
            </a:br>
            <a:endParaRPr lang="cs-CZ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Zdivočelá země, řada IV, epizoda 12, Maděra na kolenou.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Seriál. ČT1, 2012.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PRUŠINOVSKÝ, Jan (režisér, scénárista). 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Dobré ráno, Brno!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Seriál, online. ČT1, 2023. Dostupné z: </a:t>
            </a:r>
            <a:r>
              <a:rPr lang="cs-CZ" sz="24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https://www.ceskatelevize.cz/porady/14288838217-dobre-rano-brno/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[cit. 2023-03-11]. 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57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165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abecedního seznamu použité literatury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9373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07" y="1453019"/>
            <a:ext cx="8492646" cy="508556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více autorů, které začínají stejným jménem, se řadí chronologicky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9512003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3" y="1309421"/>
            <a:ext cx="8402139" cy="5548579"/>
          </a:xfrm>
        </p:spPr>
        <p:txBody>
          <a:bodyPr>
            <a:noAutofit/>
          </a:bodyPr>
          <a:lstStyle/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War Is Peace: On Post-National War.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2005,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vol. 36, no. 1, s.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5-26. ISSN 0967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0106.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 a protiváha moci v globálním věku: nová ekonomie světové politiky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Sociologické nakladatelství, 2007. ISBN 978-80-86429-67-0.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risk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Polity Press, 2009. ISBN 978-0-7456-4200-0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 společnost: na cestě k jiné moderně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 vyd. Post. Sociologické nakladatelství, 2018. ISBN 978-80-7419-267-8.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SZNAIDER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Natan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WINTER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Rainer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Studies in social and political thought. Liverpool University Press, 2003. ISBN 0-85323-928-2.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Ulrich; GRANDE, Edgar a CRONIN,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Ciaran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Polity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ISBN 978-0-7456-3562-0.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Ulrich; BLOK,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TYFIELD, David a ZHANG,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Yueyue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risk: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agenda. Online.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2013, vol. 13, no. 1, s. 1-21.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DOI: 10.1111/glob.12001. Dostupné z: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https://onlinelibrary.wiley.com/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doi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/10.1111/glob.12001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[cit. 2023-08-20].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586452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77460" y="2413840"/>
            <a:ext cx="6598085" cy="112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manažery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4274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9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software/manažer</a:t>
            </a:r>
            <a:endParaRPr lang="cs-CZ" sz="39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97855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snadná správa citací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edita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přidávání poznámek,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tagů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klíčových slov apod.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převod do jiných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databází, z katalogů)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Wordu, internetového prohlížeče)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353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6"/>
            <a:ext cx="8167007" cy="48972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automatické generování citací dle ISBN a DOI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podrobný návod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zdarma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ukládání citací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vytváření složek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styl ČSN ISO 690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instalovat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E024A607-9EE8-4B42-A847-FF634893D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" y="486246"/>
            <a:ext cx="4339082" cy="7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5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Bibliografické citace/reference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38350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 použitých dokumentů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bibliografická citace = přesné a úplné informace o dokumentu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na něco v textu odkazuji, musí být dokument uveden v seznamu literatury a naopak v seznamu by nemělo být něco, na co v textu neodkazuji</a:t>
            </a: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ECO, Umberto, 1997.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Velká řada, sv. 27. Olomouc: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ISBN 80-719-8173-7.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SORENSON, Sharon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1995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write research papers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New York: Macmillan. ISBN 00-286-0308-7.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086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232" y="1331246"/>
            <a:ext cx="7748997" cy="2376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placená verze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výběr stovky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ikona Masarykova univerzita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UČO a primární heslo</a:t>
            </a: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73564" y="4152066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D33875-CFCF-47EE-A73F-3A551C55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CC06A40-8A14-4D74-B68A-17B64F07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545" y="3176086"/>
            <a:ext cx="3802455" cy="31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19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2276962-3911-4C23-80F5-8BF6B12B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38491B-F168-4BB8-A4D5-4D4E9716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B4A04C-F546-48CD-8580-9C2818F84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46" y="1300827"/>
            <a:ext cx="8617907" cy="54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48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5439" y="1433064"/>
            <a:ext cx="3751761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Vytváření citace: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/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přenesení záznamu z knihovního katalogu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04" y="2262455"/>
            <a:ext cx="4840543" cy="3754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6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do prohlížečů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4" y="2222558"/>
            <a:ext cx="4627906" cy="419143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606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9294" y="1415646"/>
            <a:ext cx="7000836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7" y="2723752"/>
            <a:ext cx="7515002" cy="33152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74" y="489261"/>
            <a:ext cx="2520280" cy="21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245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5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573921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8255706" cy="129248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2253"/>
            <a:ext cx="2740520" cy="10255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" y="2842177"/>
            <a:ext cx="6770921" cy="37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317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pic>
        <p:nvPicPr>
          <p:cNvPr id="8" name="Picture 2" descr="Výsledek obrázku pro refworks logo">
            <a:hlinkClick r:id="rId2"/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87" y="1908049"/>
            <a:ext cx="3436415" cy="11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" y="5223653"/>
            <a:ext cx="3710860" cy="10490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925DF54-4F6D-48AB-81F3-6DF76A9DB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279" y="3429000"/>
            <a:ext cx="3336863" cy="936525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761CC23D-10BF-438D-8263-7EBF9B0E0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8515" y="4574025"/>
            <a:ext cx="2863487" cy="1227209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A75F414-E23F-45E5-A973-7BE6D9F39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01" y="1908049"/>
            <a:ext cx="1801219" cy="18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01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8576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Theses.cz 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E5B894A-5A33-40FA-99A1-5320AF7CB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40" y="1309421"/>
            <a:ext cx="8073120" cy="458438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5647341-949C-46CC-AF6F-EB1BB5711E26}"/>
              </a:ext>
            </a:extLst>
          </p:cNvPr>
          <p:cNvSpPr txBox="1"/>
          <p:nvPr/>
        </p:nvSpPr>
        <p:spPr>
          <a:xfrm>
            <a:off x="368908" y="6347426"/>
            <a:ext cx="861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</a:rPr>
              <a:t>Nutné doplnit datum citování na konec citace.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8833239-B1F9-48F0-955B-9A04AB7C6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9421"/>
            <a:ext cx="9144000" cy="4711133"/>
          </a:xfrm>
          <a:prstGeom prst="rect">
            <a:avLst/>
          </a:prstGeom>
        </p:spPr>
      </p:pic>
      <p:sp>
        <p:nvSpPr>
          <p:cNvPr id="13" name="Šipka: dolů 12">
            <a:extLst>
              <a:ext uri="{FF2B5EF4-FFF2-40B4-BE49-F238E27FC236}">
                <a16:creationId xmlns:a16="http://schemas.microsoft.com/office/drawing/2014/main" id="{C2988605-BFDD-471F-BCC1-2C85FD5835BE}"/>
              </a:ext>
            </a:extLst>
          </p:cNvPr>
          <p:cNvSpPr/>
          <p:nvPr/>
        </p:nvSpPr>
        <p:spPr>
          <a:xfrm>
            <a:off x="4092166" y="1665838"/>
            <a:ext cx="380246" cy="9958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20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identifikované a dohledání zdroje, zpětné ověření uvedených tezí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argumentace, polemiky s </a:t>
            </a:r>
            <a:r>
              <a:rPr lang="cs-CZ" sz="3000">
                <a:latin typeface="Arial" panose="020B0604020202020204" pitchFamily="34" charset="0"/>
                <a:cs typeface="Arial" panose="020B0604020202020204" pitchFamily="34" charset="0"/>
              </a:rPr>
              <a:t>jinými autory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11418586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vždy kontrolovat a případně upravit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 a požadovaná verze citačního stylu (viz. rozdíl ČSN ISO 690 z roku 2011 a z roku 2022)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doplnit URL odkaz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53227"/>
            <a:ext cx="7886700" cy="509809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Studijní materiály k předmětu –&gt;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–&gt;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Cvičení - citace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12 otázek (celkem 49 bodů)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vyhotovení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 13.12. 2024 23:59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(poté bude cvičení již nedostupné)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úkol je povinný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splněný úkol = min. 34 bodů (70%)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88744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02875"/>
            <a:ext cx="7886700" cy="456294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Výklad ČSN ISO 690:2022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https://www.citace.com/Vyklad-CSN-ISO-690-2022.pdf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1.7 MB]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et al.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Metodika tvorby bibliografických citací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Nová norma ČSN ISO 690:2022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interaktivní průvodce z dílny Knihovny VŠE Praha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FIRSTOVÁ, Zdeňka – </a:t>
            </a:r>
            <a:r>
              <a:rPr lang="cs-CZ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Citační norma ČSN ISO 690:2022 – Bibliografické citace</a:t>
            </a:r>
            <a:r>
              <a:rPr lang="cs-CZ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endParaRPr lang="cs-CZ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156050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Mgr. Blanka Farkašová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blanka@fss.muni.cz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89" y="406005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835" y="1094267"/>
            <a:ext cx="8431306" cy="592509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ČERNIKOVSKÝ, Petr; FOLTÝNEK, Tomáš; FONTANA, Josef; GOJNÁ, Zuzana; HENEK DLABOLOVÁ, Dita et al. </a:t>
            </a:r>
            <a:r>
              <a:rPr lang="cs-CZ" sz="11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Jak se vyhnout plagiátorství: příručka pro studenty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Online. Univerzita Karlova, Nakladatelství Karolinum, 2020. ISBN 978-80-246-4790-6. Dostupné z: </a:t>
            </a:r>
            <a:r>
              <a:rPr lang="cs-CZ" sz="11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https://www.akademickaetika.cz/</a:t>
            </a:r>
            <a:r>
              <a:rPr lang="cs-CZ" sz="1100" b="0" i="0" u="none" strike="noStrike" dirty="0" err="1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prirucka</a:t>
            </a:r>
            <a:r>
              <a:rPr lang="cs-CZ" sz="11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-pro-studenty/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2023-10-01].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FARKAŠOVÁ, Blanka; GARAMSZEGI, Tereza; JANSOVÁ, Linda; KONEČNÝ, Lukáš; KRČÁL, Martin et al. </a:t>
            </a:r>
            <a:r>
              <a:rPr lang="cs-CZ" sz="11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Výklad normy ČSN ISO 690:2022 (01 0197) účinné od 1. 12. 2022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Online. Brno, 2023. Dostupné z: </a:t>
            </a:r>
            <a:r>
              <a:rPr lang="cs-CZ" sz="11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https://www.citace.com/Vyklad-CSN-ISO-690-2022.pdf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2023-09-29].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FIRSTOVÁ, Zdeňka, 2023. </a:t>
            </a:r>
            <a:r>
              <a:rPr lang="cs-CZ" sz="11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Citační norma ČSN ISO 690:2022 – Bibliografické citace</a:t>
            </a:r>
            <a:r>
              <a:rPr lang="cs-CZ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Online. Dostupné 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z: </a:t>
            </a:r>
            <a:r>
              <a:rPr lang="cs-CZ" sz="11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https://citace.zcu.cz/home.html</a:t>
            </a:r>
            <a:r>
              <a:rPr lang="cs-CZ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2023-09-29].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KATUŠČÁK, Dušan; DROBÍKOVÁ, Barbora a PAPÍK, Richard. </a:t>
            </a:r>
            <a:r>
              <a:rPr lang="cs-CZ" sz="11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Nitra: Enigma, 2008. ISBN 978-80-89132-70-6.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100" i="1" dirty="0">
                <a:latin typeface="Arial" panose="020B0604020202020204" pitchFamily="34" charset="0"/>
                <a:cs typeface="Arial" panose="020B0604020202020204" pitchFamily="34" charset="0"/>
              </a:rPr>
              <a:t>Jak citovat.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Online. Masarykova univerzita, Knihovna univerzitního kampusu, c2014. Dostupné z: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https://kuk.muni.cz/animace/eiz/pdf.php?file=publikacni_etika/citace.pdf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[cit. 2019-03-17].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11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1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Multimediální elektronický výukový materiál.</a:t>
            </a:r>
            <a:r>
              <a:rPr lang="cs-CZ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Online. Brno: Masarykova univerzita. Dostupné z: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https://is.muni.cz/do/sukb/kuk/materialy/cze/Zotero/index.html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2020 [cit. 2022-02-08].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dirty="0">
                <a:latin typeface="Arial" panose="020B0604020202020204" pitchFamily="34" charset="0"/>
              </a:rPr>
              <a:t>MASARYKOVA UNIVERZITA. </a:t>
            </a:r>
            <a:r>
              <a:rPr lang="cs-CZ" sz="1100" i="1" dirty="0">
                <a:latin typeface="Arial" panose="020B0604020202020204" pitchFamily="34" charset="0"/>
              </a:rPr>
              <a:t>Plagiátorství. </a:t>
            </a:r>
            <a:r>
              <a:rPr lang="cs-CZ" sz="1100" dirty="0">
                <a:latin typeface="Arial" panose="020B0604020202020204" pitchFamily="34" charset="0"/>
              </a:rPr>
              <a:t>Online. In: Masarykova univerzita Brno. c2020. Dostupné z: </a:t>
            </a:r>
            <a:r>
              <a:rPr lang="cs-CZ" sz="1100" dirty="0">
                <a:latin typeface="Arial" panose="020B0604020202020204" pitchFamily="34" charset="0"/>
                <a:hlinkClick r:id="rId8"/>
              </a:rPr>
              <a:t>https://www.muni.cz/o-</a:t>
            </a:r>
            <a:r>
              <a:rPr lang="cs-CZ" sz="1100" dirty="0" err="1">
                <a:latin typeface="Arial" panose="020B0604020202020204" pitchFamily="34" charset="0"/>
                <a:hlinkClick r:id="rId8"/>
              </a:rPr>
              <a:t>univerzite</a:t>
            </a:r>
            <a:r>
              <a:rPr lang="cs-CZ" sz="1100" dirty="0">
                <a:latin typeface="Arial" panose="020B0604020202020204" pitchFamily="34" charset="0"/>
                <a:hlinkClick r:id="rId8"/>
              </a:rPr>
              <a:t>/</a:t>
            </a:r>
            <a:r>
              <a:rPr lang="cs-CZ" sz="1100" dirty="0" err="1">
                <a:latin typeface="Arial" panose="020B0604020202020204" pitchFamily="34" charset="0"/>
                <a:hlinkClick r:id="rId8"/>
              </a:rPr>
              <a:t>uredni</a:t>
            </a:r>
            <a:r>
              <a:rPr lang="cs-CZ" sz="1100" dirty="0">
                <a:latin typeface="Arial" panose="020B0604020202020204" pitchFamily="34" charset="0"/>
                <a:hlinkClick r:id="rId8"/>
              </a:rPr>
              <a:t>-deska/</a:t>
            </a:r>
            <a:r>
              <a:rPr lang="cs-CZ" sz="1100" dirty="0" err="1">
                <a:latin typeface="Arial" panose="020B0604020202020204" pitchFamily="34" charset="0"/>
                <a:hlinkClick r:id="rId8"/>
              </a:rPr>
              <a:t>plagiatorstvi</a:t>
            </a:r>
            <a:r>
              <a:rPr lang="cs-CZ" sz="1100" dirty="0">
                <a:latin typeface="Arial" panose="020B0604020202020204" pitchFamily="34" charset="0"/>
              </a:rPr>
              <a:t>. [cit. 2020-02-29].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dirty="0">
                <a:latin typeface="Arial" panose="020B0604020202020204" pitchFamily="34" charset="0"/>
              </a:rPr>
              <a:t>SEMERÁD, Pavel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[@PavelSemerad]. </a:t>
            </a:r>
            <a:r>
              <a:rPr lang="cs-CZ" sz="1100" i="1" dirty="0">
                <a:latin typeface="Arial" panose="020B0604020202020204" pitchFamily="34" charset="0"/>
              </a:rPr>
              <a:t>Jak citovat v diplomce a vyhnout se plagiátu? </a:t>
            </a:r>
            <a:r>
              <a:rPr lang="cs-CZ" sz="1100" dirty="0">
                <a:latin typeface="Arial" panose="020B0604020202020204" pitchFamily="34" charset="0"/>
              </a:rPr>
              <a:t>Online, video</a:t>
            </a:r>
            <a:r>
              <a:rPr lang="cs-CZ" sz="1100" i="1" dirty="0">
                <a:latin typeface="Arial" panose="020B0604020202020204" pitchFamily="34" charset="0"/>
              </a:rPr>
              <a:t>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30. 11.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9. Dostupné z: YouTube,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https://www.youtube.com/watch?v=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IPxLEjckIhA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[cit. 2020-03-15]. </a:t>
            </a:r>
            <a:endParaRPr lang="cs-CZ" sz="11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UNIVERSITY OF GUELPH LIBRARY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[@UoGLibrary]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Cite your sources: when </a:t>
            </a:r>
            <a:r>
              <a:rPr lang="cs-CZ" sz="1100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why to cite. </a:t>
            </a:r>
            <a:br>
              <a:rPr lang="cs-CZ" sz="11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Online, video. 22. 9. 2022.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z: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YouTube,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https://www.youtube.com/watch?v=rsN_EQ3awF0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[cit. 20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-0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986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Office">
  <a:themeElements>
    <a:clrScheme name="Vlastní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otiv Office">
  <a:themeElements>
    <a:clrScheme name="Vlastní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070C0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3725</TotalTime>
  <Words>8919</Words>
  <Application>Microsoft Office PowerPoint</Application>
  <PresentationFormat>Předvádění na obrazovce (4:3)</PresentationFormat>
  <Paragraphs>568</Paragraphs>
  <Slides>94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94</vt:i4>
      </vt:variant>
    </vt:vector>
  </HeadingPairs>
  <TitlesOfParts>
    <vt:vector size="103" baseType="lpstr">
      <vt:lpstr>Arial</vt:lpstr>
      <vt:lpstr>Arial</vt:lpstr>
      <vt:lpstr>Calibri</vt:lpstr>
      <vt:lpstr>Calibri Light</vt:lpstr>
      <vt:lpstr>Verdana</vt:lpstr>
      <vt:lpstr>Wingdings</vt:lpstr>
      <vt:lpstr>Motiv Office</vt:lpstr>
      <vt:lpstr>2_Motiv Office</vt:lpstr>
      <vt:lpstr>3_Motiv Office</vt:lpstr>
      <vt:lpstr>Citování a citační software ZURb1123</vt:lpstr>
      <vt:lpstr>Obsah přednášky</vt:lpstr>
      <vt:lpstr>Prezentace aplikace PowerPoint</vt:lpstr>
      <vt:lpstr>Přímá citace (citát)</vt:lpstr>
      <vt:lpstr>Přímá citace (citát) - příklad</vt:lpstr>
      <vt:lpstr>Parafráze</vt:lpstr>
      <vt:lpstr>Parafráze - příklad</vt:lpstr>
      <vt:lpstr>Bibliografické citace/reference</vt:lpstr>
      <vt:lpstr>Proč citujeme</vt:lpstr>
      <vt:lpstr>Co nemusíme citovat</vt:lpstr>
      <vt:lpstr>Prezentace aplikace PowerPoint</vt:lpstr>
      <vt:lpstr>Plagiátorství</vt:lpstr>
      <vt:lpstr>Formy plagiátorství</vt:lpstr>
      <vt:lpstr>Formy plagiátorství</vt:lpstr>
      <vt:lpstr>Nástroje Artificial Intelligence (AI)  a psaní závěrečných prací</vt:lpstr>
      <vt:lpstr>Prezentace aplikace PowerPoint</vt:lpstr>
      <vt:lpstr>Citační styl</vt:lpstr>
      <vt:lpstr>Nejpoužívanější styly na FSS</vt:lpstr>
      <vt:lpstr>Nejpoužívanější styly na FSS</vt:lpstr>
      <vt:lpstr>Prezentace aplikace PowerPoint</vt:lpstr>
      <vt:lpstr>Základní zásady citování</vt:lpstr>
      <vt:lpstr>Citace v textu</vt:lpstr>
      <vt:lpstr>Metoda jméno-datum</vt:lpstr>
      <vt:lpstr>Metoda jméno-datum</vt:lpstr>
      <vt:lpstr>Metoda jméno-datum</vt:lpstr>
      <vt:lpstr>Metoda jméno-datum</vt:lpstr>
      <vt:lpstr>Metoda jméno-datum - příklad</vt:lpstr>
      <vt:lpstr>Metoda číselných odkazů</vt:lpstr>
      <vt:lpstr>Metoda číselných odkazů- příklad</vt:lpstr>
      <vt:lpstr>Poznámky pod čarou</vt:lpstr>
      <vt:lpstr>Poznámky pod čarou</vt:lpstr>
      <vt:lpstr>Poznámky pod čarou - příklad</vt:lpstr>
      <vt:lpstr>Sekundární citace</vt:lpstr>
      <vt:lpstr>Sekundární citace</vt:lpstr>
      <vt:lpstr>Prezentace aplikace PowerPoint</vt:lpstr>
      <vt:lpstr>Prvky bibliografické citace</vt:lpstr>
      <vt:lpstr>Prvky bibliografické citace</vt:lpstr>
      <vt:lpstr>Prvky bibliografické citace</vt:lpstr>
      <vt:lpstr>Prvky bibliografické citace</vt:lpstr>
      <vt:lpstr>Prvky bibliografické citace</vt:lpstr>
      <vt:lpstr>Prvky bibliografické citace</vt:lpstr>
      <vt:lpstr>Prvky bibliografické citace</vt:lpstr>
      <vt:lpstr>Získávání údajů pro citace</vt:lpstr>
      <vt:lpstr>Získávání údajů pro citace</vt:lpstr>
      <vt:lpstr>Prezentace aplikace PowerPoint</vt:lpstr>
      <vt:lpstr>Knihy</vt:lpstr>
      <vt:lpstr>E-knihy</vt:lpstr>
      <vt:lpstr>Editovaná kniha</vt:lpstr>
      <vt:lpstr>Editovaná kniha online</vt:lpstr>
      <vt:lpstr>Kapitola z editované knihy / příspěvek ze sborníku </vt:lpstr>
      <vt:lpstr>E-příspěvek ze sborníku /  e-kapitola z editované knihy</vt:lpstr>
      <vt:lpstr>Tištěný článek</vt:lpstr>
      <vt:lpstr>E-článek</vt:lpstr>
      <vt:lpstr>Novinový článek / e-článek</vt:lpstr>
      <vt:lpstr>Časopis</vt:lpstr>
      <vt:lpstr>E-časopis</vt:lpstr>
      <vt:lpstr>Závěrečná práce- tištěné</vt:lpstr>
      <vt:lpstr>Online závěrečné práce</vt:lpstr>
      <vt:lpstr>Legislativa (Není přímo definováno v normě) </vt:lpstr>
      <vt:lpstr>Normy</vt:lpstr>
      <vt:lpstr>E-normy</vt:lpstr>
      <vt:lpstr>Statistická data, datasety</vt:lpstr>
      <vt:lpstr>Mapy</vt:lpstr>
      <vt:lpstr>E-mapy</vt:lpstr>
      <vt:lpstr>Samostatné dokumenty online</vt:lpstr>
      <vt:lpstr>Webová sídla</vt:lpstr>
      <vt:lpstr>Webové stránky</vt:lpstr>
      <vt:lpstr>Příspěvky/zprávy na webu</vt:lpstr>
      <vt:lpstr>Sociální média a služby</vt:lpstr>
      <vt:lpstr>Sociální média, služby - příspěvky</vt:lpstr>
      <vt:lpstr>Audiovizuální dokumenty – filmy, vysílání</vt:lpstr>
      <vt:lpstr>Film</vt:lpstr>
      <vt:lpstr>Seriál</vt:lpstr>
      <vt:lpstr>Prezentace aplikace PowerPoint</vt:lpstr>
      <vt:lpstr>Seznam použité literatury</vt:lpstr>
      <vt:lpstr>Seznam použité literatury</vt:lpstr>
      <vt:lpstr>Prezentace aplikace PowerPoint</vt:lpstr>
      <vt:lpstr>Citační software/manažer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Citace v Theses.cz </vt:lpstr>
      <vt:lpstr>Kontrola importovaných citací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plagiátorství, citování a citační software</dc:title>
  <dc:creator>Aneta Pilátová</dc:creator>
  <cp:lastModifiedBy>Blanka Farkašová</cp:lastModifiedBy>
  <cp:revision>364</cp:revision>
  <dcterms:created xsi:type="dcterms:W3CDTF">2019-07-22T10:37:01Z</dcterms:created>
  <dcterms:modified xsi:type="dcterms:W3CDTF">2024-11-12T21:45:09Z</dcterms:modified>
</cp:coreProperties>
</file>