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59"/>
  </p:notesMasterIdLst>
  <p:sldIdLst>
    <p:sldId id="256" r:id="rId5"/>
    <p:sldId id="257" r:id="rId6"/>
    <p:sldId id="330" r:id="rId7"/>
    <p:sldId id="317" r:id="rId8"/>
    <p:sldId id="260" r:id="rId9"/>
    <p:sldId id="259" r:id="rId10"/>
    <p:sldId id="261" r:id="rId11"/>
    <p:sldId id="262" r:id="rId12"/>
    <p:sldId id="319" r:id="rId13"/>
    <p:sldId id="268" r:id="rId14"/>
    <p:sldId id="320" r:id="rId15"/>
    <p:sldId id="269" r:id="rId16"/>
    <p:sldId id="348" r:id="rId17"/>
    <p:sldId id="351" r:id="rId18"/>
    <p:sldId id="344" r:id="rId19"/>
    <p:sldId id="352" r:id="rId20"/>
    <p:sldId id="345" r:id="rId21"/>
    <p:sldId id="349" r:id="rId22"/>
    <p:sldId id="346" r:id="rId23"/>
    <p:sldId id="347" r:id="rId24"/>
    <p:sldId id="277" r:id="rId25"/>
    <p:sldId id="278" r:id="rId26"/>
    <p:sldId id="279" r:id="rId27"/>
    <p:sldId id="315" r:id="rId28"/>
    <p:sldId id="281" r:id="rId29"/>
    <p:sldId id="325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327" r:id="rId39"/>
    <p:sldId id="331" r:id="rId40"/>
    <p:sldId id="333" r:id="rId41"/>
    <p:sldId id="334" r:id="rId42"/>
    <p:sldId id="332" r:id="rId43"/>
    <p:sldId id="291" r:id="rId44"/>
    <p:sldId id="292" r:id="rId45"/>
    <p:sldId id="329" r:id="rId46"/>
    <p:sldId id="293" r:id="rId47"/>
    <p:sldId id="294" r:id="rId48"/>
    <p:sldId id="295" r:id="rId49"/>
    <p:sldId id="322" r:id="rId50"/>
    <p:sldId id="296" r:id="rId51"/>
    <p:sldId id="297" r:id="rId52"/>
    <p:sldId id="298" r:id="rId53"/>
    <p:sldId id="306" r:id="rId54"/>
    <p:sldId id="313" r:id="rId55"/>
    <p:sldId id="335" r:id="rId56"/>
    <p:sldId id="309" r:id="rId57"/>
    <p:sldId id="326" r:id="rId5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2" roundtripDataSignature="AMtx7mjMjSj3cJF46uAC5cuhhQFEwXN5O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Humpolík" initials="" lastIdx="2" clrIdx="0"/>
  <p:cmAuthor id="1" name="Martina Nedomová" initials="MN" lastIdx="1" clrIdx="1">
    <p:extLst>
      <p:ext uri="{19B8F6BF-5375-455C-9EA6-DF929625EA0E}">
        <p15:presenceInfo xmlns:p15="http://schemas.microsoft.com/office/powerpoint/2012/main" userId="S-1-5-21-271893136-264475109-1824216404-36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9" autoAdjust="0"/>
  </p:normalViewPr>
  <p:slideViewPr>
    <p:cSldViewPr snapToGrid="0">
      <p:cViewPr varScale="1">
        <p:scale>
          <a:sx n="107" d="100"/>
          <a:sy n="107" d="100"/>
        </p:scale>
        <p:origin x="17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commentAuthors" Target="commentAuthors.xml"/><Relationship Id="rId68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Nedomová" userId="6c3f62ea-cb8a-418e-9aed-243875b9760d" providerId="ADAL" clId="{8EC33318-3C65-4654-9340-3B05AB3C10BA}"/>
    <pc:docChg chg="modSld">
      <pc:chgData name="Martina Nedomová" userId="6c3f62ea-cb8a-418e-9aed-243875b9760d" providerId="ADAL" clId="{8EC33318-3C65-4654-9340-3B05AB3C10BA}" dt="2024-10-14T11:41:38.957" v="3" actId="13926"/>
      <pc:docMkLst>
        <pc:docMk/>
      </pc:docMkLst>
      <pc:sldChg chg="modSp mod">
        <pc:chgData name="Martina Nedomová" userId="6c3f62ea-cb8a-418e-9aed-243875b9760d" providerId="ADAL" clId="{8EC33318-3C65-4654-9340-3B05AB3C10BA}" dt="2024-10-14T11:41:38.957" v="3" actId="13926"/>
        <pc:sldMkLst>
          <pc:docMk/>
          <pc:sldMk cId="0" sldId="330"/>
        </pc:sldMkLst>
        <pc:spChg chg="mod">
          <ac:chgData name="Martina Nedomová" userId="6c3f62ea-cb8a-418e-9aed-243875b9760d" providerId="ADAL" clId="{8EC33318-3C65-4654-9340-3B05AB3C10BA}" dt="2024-10-14T11:41:38.957" v="3" actId="13926"/>
          <ac:spMkLst>
            <pc:docMk/>
            <pc:sldMk cId="0" sldId="330"/>
            <ac:spMk id="10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ffc877e4a_0_3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5ffc877e4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ffc877e4a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5ffc877e4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ffc877e4a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5ffc877e4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0651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ffc877e4a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5ffc877e4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0a5cf5ec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g60a5cf5e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0a5cf5ecd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60a5cf5ec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13ab93460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613ab9346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0a5cf5ecd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60a5cf5ec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3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4988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0a5cf5ecd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60a5cf5e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60a5cf5ecd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g60a5cf5ec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60a5cf5ecd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60a5cf5ec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0a5cf5ecd_0_2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g60a5cf5ec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0a5cf5ecd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0a5cf5ecd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g60a5cf5ec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0a5cf5ecd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g60a5cf5ec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0a5cf5ecd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g60a5cf5ec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0a5cf5ecd_0_6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5405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3527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0a5cf5ecd_0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g60a5cf5ec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ffc877e4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5ffc877e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60a5cf5ecd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g60a5cf5ec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60a5cf5ecd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g60a5cf5ec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0a5cf5ecd_0_2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4" name="Google Shape;364;g60a5cf5ecd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0a5cf5ecd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g60a5cf5ec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fc877e4a_0_4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07001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0a5cf5ecd_0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g60a5cf5ecd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0a5cf5ecd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g60a5cf5ecd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0a5cf5ecd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g60a5cf5ecd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60a5cf5ecd_0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5" name="Google Shape;455;g60a5cf5ecd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41b513c6b4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8" name="Google Shape;408;g41b513c6b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ffc877e4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g5ffc877e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60a5cf5ecd_0_2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6" name="Google Shape;476;g60a5cf5ecd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13c9f9505_0_1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3" name="Google Shape;523;g613c9f950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13ab9346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613ab934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13ab93460_0_3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ffc877e4a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6-OXKKngN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zur.fss.muni.cz/pro-studenty/bakalarske-studium/bakalarske-prace/pravidla-pro-psani-bakalarskych-prac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pro.com/cs/" TargetMode="External"/><Relationship Id="rId7" Type="http://schemas.openxmlformats.org/officeDocument/2006/relationships/hyperlink" Target="https://www.canva.com/cs_cz/" TargetMode="External"/><Relationship Id="rId2" Type="http://schemas.openxmlformats.org/officeDocument/2006/relationships/hyperlink" Target="https://knihovna.fss.muni.cz/sluzby/grammar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pilot.microsoft.com/" TargetMode="External"/><Relationship Id="rId5" Type="http://schemas.openxmlformats.org/officeDocument/2006/relationships/hyperlink" Target="https://elicit.com/" TargetMode="External"/><Relationship Id="rId4" Type="http://schemas.openxmlformats.org/officeDocument/2006/relationships/hyperlink" Target="https://www.zotero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prehled/zdroj.php?lang=cs&amp;id=61" TargetMode="External"/><Relationship Id="rId2" Type="http://schemas.openxmlformats.org/officeDocument/2006/relationships/hyperlink" Target="htttp://www.scopu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YIuS3JbBGto?feature=shar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valita.muni.cz/kvalita-vyuky/doporuceni-k-vyuzivani-umele-inteligence-ve-vyuce" TargetMode="External"/><Relationship Id="rId2" Type="http://schemas.openxmlformats.org/officeDocument/2006/relationships/hyperlink" Target="https://www.muni.cz/o-univerzite/uredni-deska/stanovisko-k-vyuzivani-a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devzdej.cz/" TargetMode="External"/><Relationship Id="rId2" Type="http://schemas.openxmlformats.org/officeDocument/2006/relationships/hyperlink" Target="https://is.muni.cz/napoveda/elearning/plagia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kademickaetika.cz/prirucka-pro-studenty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ucp.cz/napoveda/elearning/plagiat?gclid=Cj0KCQiA54KfBhCKARIsAJzSrdqvjpdAA3UlqRVAHXMT78taV0cRAOhbAWI2tkL8tKXVwdEQpuZRkysaAsKbEALw_wcB#inter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sluzby/jak-si-pujci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ihovna.fss.muni.cz/e-zdroje/jak-na-e-zdroje#tab-2" TargetMode="External"/><Relationship Id="rId5" Type="http://schemas.openxmlformats.org/officeDocument/2006/relationships/hyperlink" Target="https://knihovna.fss.muni.cz/e-zdroje/e-prezencka" TargetMode="External"/><Relationship Id="rId4" Type="http://schemas.openxmlformats.org/officeDocument/2006/relationships/hyperlink" Target="https://knihovna.fss.muni.cz/sluzby/mv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-zdroj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zdroje.muni.cz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zdroje.muni.cz/vzdaleny_pristup/?lang=cs" TargetMode="External"/><Relationship Id="rId4" Type="http://schemas.openxmlformats.org/officeDocument/2006/relationships/hyperlink" Target="https://ezdroje.muni.cz/vzdaleny_pristup/?lang=cs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://discovery.muni.cz" TargetMode="External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www.scienceopen.com/" TargetMode="External"/><Relationship Id="rId4" Type="http://schemas.openxmlformats.org/officeDocument/2006/relationships/hyperlink" Target="http://scholar.google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very.muni.cz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jsh.icm.edu.pl/cejsh/about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edomova@fss.muni.cz" TargetMode="External"/><Relationship Id="rId2" Type="http://schemas.openxmlformats.org/officeDocument/2006/relationships/hyperlink" Target="mailto:mazancov@fss.muni.cz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psr.umich.edu/files/instructors/How_to_Read_a_Journal_Article.pdf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ezdroje.muni.cz/prehled/zdroj.php?lang=cs&amp;id=416" TargetMode="External"/><Relationship Id="rId3" Type="http://schemas.openxmlformats.org/officeDocument/2006/relationships/hyperlink" Target="https://katalog.muni.cz/" TargetMode="External"/><Relationship Id="rId7" Type="http://schemas.openxmlformats.org/officeDocument/2006/relationships/hyperlink" Target="http://discovery.muni.cz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eph.nkp.cz/F/?func=file&amp;file_name=find-b&amp;local_base=skcm" TargetMode="External"/><Relationship Id="rId11" Type="http://schemas.openxmlformats.org/officeDocument/2006/relationships/hyperlink" Target="https://ezdroje.muni.cz/prehled/zdroj.php?lang=cs&amp;id=688" TargetMode="External"/><Relationship Id="rId5" Type="http://schemas.openxmlformats.org/officeDocument/2006/relationships/hyperlink" Target="http://www.jib.cz/" TargetMode="External"/><Relationship Id="rId10" Type="http://schemas.openxmlformats.org/officeDocument/2006/relationships/hyperlink" Target="https://ezdroje.muni.cz/prehled/zdroj.php?lang=cs&amp;id=430" TargetMode="External"/><Relationship Id="rId4" Type="http://schemas.openxmlformats.org/officeDocument/2006/relationships/hyperlink" Target="https://www.knihovny.cz/" TargetMode="External"/><Relationship Id="rId9" Type="http://schemas.openxmlformats.org/officeDocument/2006/relationships/hyperlink" Target="https://ezdroje.muni.cz/prehled/zdroj.php?lang=cs&amp;id=429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katalog.muni.cz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pen.org/home?brand=oapen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ihovna.fss.muni.cz/e-zdroje/e-kniha-na-pockani" TargetMode="External"/><Relationship Id="rId5" Type="http://schemas.openxmlformats.org/officeDocument/2006/relationships/hyperlink" Target="http://books.google.com/" TargetMode="External"/><Relationship Id="rId4" Type="http://schemas.openxmlformats.org/officeDocument/2006/relationships/hyperlink" Target="https://www.doabooks.org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prehled/zdroj.php?lang=cs&amp;id=508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prehled/zdroj.php?lang=cs&amp;id=478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zdroje.muni.cz/prehled/zdroj.php?lang=cs&amp;id=229" TargetMode="External"/><Relationship Id="rId5" Type="http://schemas.openxmlformats.org/officeDocument/2006/relationships/hyperlink" Target="https://www.dart-europe.org/basic-search.php" TargetMode="External"/><Relationship Id="rId4" Type="http://schemas.openxmlformats.org/officeDocument/2006/relationships/hyperlink" Target="http://theses.cz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thesis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a.gov/the-world-factbook/" TargetMode="External"/><Relationship Id="rId5" Type="http://schemas.openxmlformats.org/officeDocument/2006/relationships/hyperlink" Target="http://infotrac.galegroup.com/itweb/masaryk?db=GVRL" TargetMode="External"/><Relationship Id="rId4" Type="http://schemas.openxmlformats.org/officeDocument/2006/relationships/hyperlink" Target="https://ezdroje.muni.cz/prehled/zdroj.php?lang=cs&amp;id=26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urostat/statistics-explained/index.php/Main_Page" TargetMode="External"/><Relationship Id="rId4" Type="http://schemas.openxmlformats.org/officeDocument/2006/relationships/hyperlink" Target="https://www.czso.cz/csu/czso/statistiky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lar.google.com/" TargetMode="External"/><Relationship Id="rId5" Type="http://schemas.openxmlformats.org/officeDocument/2006/relationships/hyperlink" Target="https://www.icpsr.umich.edu/web/pages/" TargetMode="External"/><Relationship Id="rId4" Type="http://schemas.openxmlformats.org/officeDocument/2006/relationships/hyperlink" Target="http://www.ssrn.com/en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vzdaleny_pristup/?lang=cs" TargetMode="External"/><Relationship Id="rId2" Type="http://schemas.openxmlformats.org/officeDocument/2006/relationships/hyperlink" Target="https://ezdroje.mun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nihovna.fss.muni.cz/e-zdroje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edomova@fss.muni.cz" TargetMode="External"/><Relationship Id="rId4" Type="http://schemas.openxmlformats.org/officeDocument/2006/relationships/hyperlink" Target="mailto:vlachova@fss.muni.c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4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36500" y="2317072"/>
            <a:ext cx="8396400" cy="175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Základy práce s informačními zdroji pro bakalářské  studenty ZUR</a:t>
            </a:r>
            <a:endParaRPr sz="44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5151549" y="5306096"/>
            <a:ext cx="3581351" cy="107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70000" lnSpcReduction="20000"/>
          </a:bodyPr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</a:pPr>
            <a:r>
              <a:rPr lang="cs-CZ" sz="2900" b="1" dirty="0">
                <a:solidFill>
                  <a:srgbClr val="0000DC"/>
                </a:solidFill>
                <a:latin typeface="Arial"/>
                <a:cs typeface="Arial"/>
                <a:sym typeface="Arial"/>
              </a:rPr>
              <a:t>Mgr. Dana Vlachová, DiS.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cs-CZ" sz="2900" b="1" dirty="0">
                <a:solidFill>
                  <a:srgbClr val="0000DC"/>
                </a:solidFill>
                <a:latin typeface="Arial"/>
                <a:cs typeface="Arial"/>
                <a:sym typeface="Arial"/>
              </a:rPr>
              <a:t>Ing. Martina Nedomová, </a:t>
            </a:r>
            <a:r>
              <a:rPr lang="cs-CZ" sz="2900" b="1" dirty="0" err="1">
                <a:solidFill>
                  <a:srgbClr val="0000DC"/>
                </a:solidFill>
                <a:latin typeface="Arial"/>
                <a:cs typeface="Arial"/>
                <a:sym typeface="Arial"/>
              </a:rPr>
              <a:t>DiS</a:t>
            </a:r>
            <a:r>
              <a:rPr lang="cs-CZ" sz="2900" b="1" dirty="0">
                <a:solidFill>
                  <a:srgbClr val="0000DC"/>
                </a:solidFill>
                <a:latin typeface="Arial"/>
                <a:cs typeface="Arial"/>
                <a:sym typeface="Arial"/>
              </a:rPr>
              <a:t>.</a:t>
            </a:r>
            <a:endParaRPr sz="2900" b="1" dirty="0">
              <a:solidFill>
                <a:srgbClr val="0000DC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762628" y="5448414"/>
            <a:ext cx="6858000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cs-CZ" sz="2500" b="1" dirty="0">
                <a:solidFill>
                  <a:srgbClr val="0000DC"/>
                </a:solidFill>
              </a:rPr>
              <a:t>Brno, </a:t>
            </a:r>
            <a:r>
              <a:rPr lang="cs-CZ" sz="2500" b="1" dirty="0">
                <a:solidFill>
                  <a:srgbClr val="0000DC"/>
                </a:solidFill>
                <a:sym typeface="Calibri"/>
              </a:rPr>
              <a:t>14. - 20. října 2024</a:t>
            </a:r>
            <a:endParaRPr sz="2500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5ffc877e4a_0_30"/>
          <p:cNvSpPr txBox="1"/>
          <p:nvPr/>
        </p:nvSpPr>
        <p:spPr>
          <a:xfrm>
            <a:off x="908025" y="1929000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>
                <a:solidFill>
                  <a:srgbClr val="FFFFFF"/>
                </a:solidFill>
              </a:rPr>
              <a:t>Psaní závěrečných (odborných) prací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ffc877e4a_0_35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5ffc877e4a_0_35"/>
          <p:cNvSpPr txBox="1"/>
          <p:nvPr/>
        </p:nvSpPr>
        <p:spPr>
          <a:xfrm>
            <a:off x="697950" y="1929100"/>
            <a:ext cx="7859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chemeClr val="dk1"/>
                </a:solidFill>
              </a:rPr>
              <a:t>Propagační </a:t>
            </a:r>
            <a:r>
              <a:rPr lang="cs-CZ" sz="3600" b="1" u="sng" dirty="0">
                <a:solidFill>
                  <a:srgbClr val="0000FF"/>
                </a:solidFill>
                <a:hlinkClick r:id="rId3"/>
              </a:rPr>
              <a:t>video</a:t>
            </a:r>
            <a:r>
              <a:rPr lang="cs-CZ" sz="3600" b="1" dirty="0">
                <a:solidFill>
                  <a:schemeClr val="dk1"/>
                </a:solidFill>
              </a:rPr>
              <a:t> Západočeské univerzity v Plzni</a:t>
            </a:r>
            <a:endParaRPr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ffc877e4a_0_35"/>
          <p:cNvSpPr txBox="1">
            <a:spLocks noGrp="1"/>
          </p:cNvSpPr>
          <p:nvPr>
            <p:ph type="title"/>
          </p:nvPr>
        </p:nvSpPr>
        <p:spPr>
          <a:xfrm>
            <a:off x="628650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Metodika psaní odborných prací</a:t>
            </a:r>
            <a:endParaRPr sz="4000"/>
          </a:p>
        </p:txBody>
      </p:sp>
      <p:sp>
        <p:nvSpPr>
          <p:cNvPr id="189" name="Google Shape;189;g5ffc877e4a_0_35"/>
          <p:cNvSpPr txBox="1"/>
          <p:nvPr/>
        </p:nvSpPr>
        <p:spPr>
          <a:xfrm>
            <a:off x="628650" y="2236925"/>
            <a:ext cx="8135206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Dostatek času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vyhledání a nastudovaní      příslušné literatury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4065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Vypracování námětu závěrečné práce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4065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Vymezení času potřebného k sepsání textu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4065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Dodržení všech předepsaných formálních a odborných náležitostí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3049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3200" u="sng" dirty="0">
                <a:solidFill>
                  <a:srgbClr val="0000FF"/>
                </a:solidFill>
                <a:hlinkClick r:id="rId3"/>
              </a:rPr>
              <a:t>Pravidla pro psaní závěrečné práce</a:t>
            </a:r>
            <a:endParaRPr sz="3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75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18DBD-F92B-4C64-9A25-6FFB748C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55754" cy="1325563"/>
          </a:xfrm>
        </p:spPr>
        <p:txBody>
          <a:bodyPr>
            <a:normAutofit/>
          </a:bodyPr>
          <a:lstStyle/>
          <a:p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Základní etapy přípravy písemné práce</a:t>
            </a:r>
            <a:endParaRPr lang="cs-CZ" sz="34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F6BAF12-1AC8-46AE-B34A-63AE99E81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209" y="1825624"/>
            <a:ext cx="8320141" cy="4667249"/>
          </a:xfrm>
        </p:spPr>
        <p:txBody>
          <a:bodyPr>
            <a:normAutofit/>
          </a:bodyPr>
          <a:lstStyle/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Volba tématu a strategie přípravy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Informační průzkum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b="1" dirty="0">
                <a:solidFill>
                  <a:schemeClr val="tx1"/>
                </a:solidFill>
              </a:rPr>
              <a:t>Tvorba práce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konečné verze práce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- prezentace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29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0365A-3C3B-49DB-A3FD-DF42E40D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1165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Tvorba práce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6034653-994C-4559-9690-25AEA372C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37352"/>
            <a:ext cx="8027078" cy="5155521"/>
          </a:xfrm>
        </p:spPr>
        <p:txBody>
          <a:bodyPr>
            <a:normAutofit fontScale="92500" lnSpcReduction="10000"/>
          </a:bodyPr>
          <a:lstStyle/>
          <a:p>
            <a:pPr algn="l" rtl="0" fontAlgn="base"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Tvorba vlastního textu, použití vyhledaných informací z informačních zdrojů, data z provedeného výzkumu, texty s vlastním přínosem, obrázky, grafy, tabulky atd.</a:t>
            </a:r>
          </a:p>
          <a:p>
            <a:pPr algn="l" rtl="0" fontAlgn="base"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Práci si můžeme usnadnit pomocí různých nástrojů:</a:t>
            </a:r>
          </a:p>
          <a:p>
            <a:pPr algn="l" rtl="0" fontAlgn="base">
              <a:buFontTx/>
              <a:buChar char="-"/>
            </a:pP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textové editory – formátování, vkládání odkazů</a:t>
            </a:r>
          </a:p>
          <a:p>
            <a:pPr algn="l" rtl="0" fontAlgn="base">
              <a:buFontTx/>
              <a:buChar char="-"/>
            </a:pP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formální – slovníky, příručky, kontrola pravopisu, pro kontrolu cizojazyčných textů lze využít nástroj </a:t>
            </a:r>
            <a:r>
              <a:rPr lang="cs-CZ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Grammarly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Premium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 licenci lze požádat na stránkách knihovny)</a:t>
            </a:r>
          </a:p>
          <a:p>
            <a:pPr algn="l" rtl="0" fontAlgn="base">
              <a:buFontTx/>
              <a:buChar char="-"/>
            </a:pP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Nástroje pro ukládání a sdílení dokumentů –  Google disk, </a:t>
            </a:r>
            <a:r>
              <a:rPr lang="cs-CZ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OneDrive</a:t>
            </a:r>
            <a:endParaRPr lang="cs-CZ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Seznam bibliografických citací, odkazy v textu – možno využít různé nástroje jako např. 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CitacePRO.com, </a:t>
            </a:r>
            <a:r>
              <a:rPr lang="cs-CZ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Zotero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další. </a:t>
            </a:r>
            <a:r>
              <a:rPr lang="cs-CZ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Použití konkrétního citačního stylu bude probíráno na semináři 10. 10.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Též si může vyzkoušet nějaký nástroj AI – např. </a:t>
            </a:r>
            <a:r>
              <a:rPr lang="cs-CZ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Elicit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Microsoft </a:t>
            </a:r>
            <a:r>
              <a:rPr lang="cs-CZ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Copilot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, </a:t>
            </a:r>
            <a:r>
              <a:rPr lang="cs-CZ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Canva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Nebo náš tip </a:t>
            </a:r>
            <a:r>
              <a:rPr lang="cs-CZ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Scopus AI 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 další slide.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práci s nástroji AI je potřeba se řídit </a:t>
            </a:r>
            <a:r>
              <a:rPr lang="cs-CZ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doporučeními MU 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 další slidy.</a:t>
            </a:r>
            <a:endParaRPr lang="cs-CZ" sz="2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fontAlgn="base">
              <a:buNone/>
            </a:pPr>
            <a:endParaRPr lang="en-US" sz="18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l" rtl="0" fontAlgn="base">
              <a:buNone/>
            </a:pPr>
            <a:endParaRPr lang="en-US" sz="180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Wingdings" panose="05000000000000000000" pitchFamily="2" charset="2"/>
              <a:buChar char="q"/>
            </a:pP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cs-CZ" sz="180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652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0365A-3C3B-49DB-A3FD-DF42E40D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1165"/>
          </a:xfrm>
        </p:spPr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Artificial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Intelligence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 (AI) – </a:t>
            </a:r>
            <a:b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</a:b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Scopus AI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6034653-994C-4559-9690-25AEA372C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pPr algn="l" rtl="0" fontAlgn="base">
              <a:buFont typeface="Wingdings" panose="05000000000000000000" pitchFamily="2" charset="2"/>
              <a:buChar char="q"/>
            </a:pP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Společnost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Elsevier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producent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databáze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Scopus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spustila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nový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nástroj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AI – </a:t>
            </a:r>
            <a:r>
              <a:rPr lang="cs-CZ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Scopus AI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algn="l" rtl="0" fontAlgn="base">
              <a:buFont typeface="Wingdings" panose="05000000000000000000" pitchFamily="2" charset="2"/>
              <a:buChar char="q"/>
            </a:pP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Aktuálně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probíhá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na MU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zkušební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přístup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cs-CZ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do 3</a:t>
            </a:r>
            <a:r>
              <a:rPr lang="cs-CZ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2024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algn="l" rtl="0" fontAlgn="base">
              <a:buFont typeface="Wingdings" panose="05000000000000000000" pitchFamily="2" charset="2"/>
              <a:buChar char="q"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Scopus AI využívá důvěryhodný a řízený obsah databáze Scopus, vícejazyčná podpora, koncepční mapy pro vizualizaci témat a jejich vztahů a identifikace zásadních dokumentů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114300" indent="0">
              <a:buNone/>
            </a:pPr>
            <a:endParaRPr lang="cs-CZ" sz="180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přechod</a:t>
            </a:r>
            <a:r>
              <a:rPr lang="en-US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nástroj AI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klikněte</a:t>
            </a:r>
            <a:r>
              <a:rPr lang="en-US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tlačítko</a:t>
            </a:r>
            <a:r>
              <a:rPr lang="en-US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cs-CZ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Scopus AI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cs-CZ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nad vyhledávací maskou </a:t>
            </a:r>
            <a:r>
              <a:rPr lang="en-US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databázi</a:t>
            </a:r>
            <a:r>
              <a:rPr lang="en-US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Scopus</a:t>
            </a:r>
            <a:r>
              <a:rPr lang="cs-CZ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14300" indent="0">
              <a:buNone/>
            </a:pPr>
            <a:br>
              <a:rPr lang="cs-CZ" sz="2000" b="1" dirty="0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Koukněte na záznam webináře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 funkci AI Scopus ze dne 1. 10. 2024.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1750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0365A-3C3B-49DB-A3FD-DF42E40D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1165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Nástroje 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Artificial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Intelligence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 (AI) a postoj MU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6034653-994C-4559-9690-25AEA372C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sz="2000" dirty="0"/>
              <a:t>Nástroje využívající AI se stávají běžně dostupnými a jsou stále více využívány i v akademické sféře. Na tuto skutečnost reaguje i MU :</a:t>
            </a:r>
          </a:p>
          <a:p>
            <a:pPr marL="114300" indent="0">
              <a:buNone/>
            </a:pPr>
            <a:endParaRPr lang="cs-CZ" sz="2000" dirty="0">
              <a:hlinkClick r:id="rId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hlinkClick r:id="rId2"/>
              </a:rPr>
              <a:t>Stanovisko k využívání umělé inteligence ve výuce na Masarykově univerzitě </a:t>
            </a:r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hlinkClick r:id="rId3"/>
              </a:rPr>
              <a:t>Doporučení k využití nástrojů umělé inteligence při plnění studijních povinností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056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18DBD-F92B-4C64-9A25-6FFB748C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55754" cy="1325563"/>
          </a:xfrm>
        </p:spPr>
        <p:txBody>
          <a:bodyPr>
            <a:normAutofit/>
          </a:bodyPr>
          <a:lstStyle/>
          <a:p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Základní etapy přípravy písemné práce</a:t>
            </a:r>
            <a:endParaRPr lang="cs-CZ" sz="34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F6BAF12-1AC8-46AE-B34A-63AE99E81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209" y="1825624"/>
            <a:ext cx="8320141" cy="4667249"/>
          </a:xfrm>
        </p:spPr>
        <p:txBody>
          <a:bodyPr>
            <a:normAutofit/>
          </a:bodyPr>
          <a:lstStyle/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Volba tématu a strategie přípravy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Informační průzkum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Tvorba práce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b="1" dirty="0">
                <a:solidFill>
                  <a:schemeClr val="tx1"/>
                </a:solidFill>
              </a:rPr>
              <a:t>Příprava konečné verze práce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- prezentace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37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0365A-3C3B-49DB-A3FD-DF42E40D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1165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Příprava konečné verze práce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6034653-994C-4559-9690-25AEA372C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77050"/>
            <a:ext cx="7886700" cy="4351338"/>
          </a:xfrm>
        </p:spPr>
        <p:txBody>
          <a:bodyPr>
            <a:normAutofit/>
          </a:bodyPr>
          <a:lstStyle/>
          <a:p>
            <a:pPr algn="l" rtl="0" fontAlgn="base"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 odevzdáním je nutná kontrola práce jak po formální, tak po obsahové stránce.</a:t>
            </a:r>
          </a:p>
          <a:p>
            <a:pPr algn="l" rtl="0" fontAlgn="base">
              <a:buFont typeface="Wingdings" panose="05000000000000000000" pitchFamily="2" charset="2"/>
              <a:buChar char="q"/>
            </a:pPr>
            <a:r>
              <a:rPr lang="cs-CZ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 kontrole obsahové stránky můžete použít </a:t>
            </a:r>
            <a:r>
              <a:rPr lang="cs-CZ" sz="20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antiplagiátorský</a:t>
            </a:r>
            <a:r>
              <a:rPr lang="cs-CZ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systém v </a:t>
            </a:r>
            <a:r>
              <a:rPr lang="cs-CZ" sz="20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ISu</a:t>
            </a:r>
            <a:r>
              <a:rPr lang="cs-CZ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cs-CZ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nebo </a:t>
            </a:r>
            <a:r>
              <a:rPr lang="cs-CZ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Odevzdej.cz.</a:t>
            </a:r>
            <a:endParaRPr lang="cs-CZ" sz="200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Wingdings" panose="05000000000000000000" pitchFamily="2" charset="2"/>
              <a:buChar char="q"/>
            </a:pPr>
            <a:r>
              <a:rPr lang="cs-CZ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Více o plagiátorství</a:t>
            </a:r>
            <a:r>
              <a:rPr lang="cs-CZ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l" rtl="0" fontAlgn="base"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cs-CZ" sz="180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128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CAD48-B252-48C6-8093-1464B1BB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099713" cy="1325563"/>
          </a:xfrm>
        </p:spPr>
        <p:txBody>
          <a:bodyPr>
            <a:normAutofit/>
          </a:bodyPr>
          <a:lstStyle/>
          <a:p>
            <a:pPr>
              <a:buClr>
                <a:srgbClr val="0000DC"/>
              </a:buClr>
              <a:buSzPts val="4000"/>
            </a:pPr>
            <a:r>
              <a:rPr lang="cs-CZ" sz="3000" b="1" dirty="0">
                <a:solidFill>
                  <a:srgbClr val="0000DC"/>
                </a:solidFill>
                <a:latin typeface="Arial"/>
                <a:cs typeface="Arial"/>
              </a:rPr>
              <a:t>Kontrola podobnosti souborů v </a:t>
            </a:r>
            <a:r>
              <a:rPr lang="cs-CZ" sz="3000" b="1" dirty="0" err="1">
                <a:solidFill>
                  <a:srgbClr val="0000DC"/>
                </a:solidFill>
                <a:latin typeface="Arial"/>
                <a:cs typeface="Arial"/>
              </a:rPr>
              <a:t>ISu</a:t>
            </a:r>
            <a:r>
              <a:rPr lang="cs-CZ" sz="3000" b="1" dirty="0">
                <a:solidFill>
                  <a:srgbClr val="0000DC"/>
                </a:solidFill>
                <a:latin typeface="Arial"/>
                <a:cs typeface="Arial"/>
              </a:rPr>
              <a:t> pomocí </a:t>
            </a:r>
            <a:r>
              <a:rPr lang="cs-CZ" sz="3000" b="1" dirty="0" err="1">
                <a:solidFill>
                  <a:srgbClr val="0000DC"/>
                </a:solidFill>
                <a:latin typeface="Arial"/>
                <a:cs typeface="Arial"/>
              </a:rPr>
              <a:t>antiplagiátorského</a:t>
            </a:r>
            <a:r>
              <a:rPr lang="cs-CZ" sz="3000" b="1" dirty="0">
                <a:solidFill>
                  <a:srgbClr val="0000DC"/>
                </a:solidFill>
                <a:latin typeface="Arial"/>
                <a:cs typeface="Arial"/>
              </a:rPr>
              <a:t> systému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06B5CD-BB5B-4337-BD10-7460DEA99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41" t="16205" r="21561" b="12072"/>
          <a:stretch/>
        </p:blipFill>
        <p:spPr>
          <a:xfrm>
            <a:off x="415638" y="1575936"/>
            <a:ext cx="4886036" cy="31642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C82C552-356B-4E87-B2C5-DC5322CF7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21" t="23152" r="20303" b="15264"/>
          <a:stretch/>
        </p:blipFill>
        <p:spPr>
          <a:xfrm>
            <a:off x="4040093" y="3622043"/>
            <a:ext cx="5103907" cy="3164265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66201FD4-9353-491C-BE5C-E68CE3F88C5B}"/>
              </a:ext>
            </a:extLst>
          </p:cNvPr>
          <p:cNvSpPr/>
          <p:nvPr/>
        </p:nvSpPr>
        <p:spPr>
          <a:xfrm>
            <a:off x="3022716" y="2974821"/>
            <a:ext cx="840509" cy="4812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1FBEC372-9645-41C6-B983-9AEEF1FE019F}"/>
              </a:ext>
            </a:extLst>
          </p:cNvPr>
          <p:cNvSpPr/>
          <p:nvPr/>
        </p:nvSpPr>
        <p:spPr>
          <a:xfrm>
            <a:off x="7511875" y="6179127"/>
            <a:ext cx="1040997" cy="2309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F250C5B-62BF-48CA-B3D5-DF073B066A74}"/>
              </a:ext>
            </a:extLst>
          </p:cNvPr>
          <p:cNvSpPr txBox="1"/>
          <p:nvPr/>
        </p:nvSpPr>
        <p:spPr>
          <a:xfrm>
            <a:off x="672063" y="5668151"/>
            <a:ext cx="303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4"/>
              </a:rPr>
              <a:t>Nápověda pro práci se systémem</a:t>
            </a:r>
            <a:endParaRPr kumimoji="0" lang="cs-CZ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251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Osnova kurzu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04482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Práce s informacemi, základy EIZ, psaní odborných (závěrečných) prací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(samostudium)</a:t>
            </a:r>
            <a:endParaRPr sz="2000" dirty="0">
              <a:solidFill>
                <a:srgbClr val="FF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SzPts val="1800"/>
              <a:buChar char="▪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Práce s elektronickými informačními zdroji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základy vyhledávacích technik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tvorba rešeršního dotazu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praktické vyhledávání v oborových databázích</a:t>
            </a:r>
          </a:p>
          <a:p>
            <a:pPr marL="800100" lvl="1" indent="-327977">
              <a:lnSpc>
                <a:spcPct val="70000"/>
              </a:lnSpc>
              <a:spcBef>
                <a:spcPts val="407"/>
              </a:spcBef>
              <a:buFont typeface="Arial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databáze elektronických časopisů/článků a elektronických knih</a:t>
            </a:r>
            <a:endParaRPr lang="cs-CZ" sz="2000" dirty="0">
              <a:solidFill>
                <a:srgbClr val="0000DC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>
              <a:lnSpc>
                <a:spcPct val="70000"/>
              </a:lnSpc>
              <a:spcBef>
                <a:spcPts val="407"/>
              </a:spcBef>
              <a:buFont typeface="Arial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EBSCO </a:t>
            </a:r>
            <a:r>
              <a:rPr lang="cs-CZ" sz="20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Discovery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Service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a nadstavbové nástroje</a:t>
            </a: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SzPts val="1800"/>
              <a:buChar char="▪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Citace, citování, plagiátorství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základní terminologie, citační styly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základy citování jednotlivých druhů dokumentů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citační software, zvláštnosti citování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8418" lvl="0" indent="0" algn="l" rtl="0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SzPts val="1800"/>
              <a:buNone/>
            </a:pP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5ffc877e4a_0_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981075"/>
            <a:ext cx="8839200" cy="48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BACB50B-7B3F-4C22-9165-F47A0492BE13}"/>
              </a:ext>
            </a:extLst>
          </p:cNvPr>
          <p:cNvSpPr txBox="1"/>
          <p:nvPr/>
        </p:nvSpPr>
        <p:spPr>
          <a:xfrm>
            <a:off x="152400" y="6143348"/>
            <a:ext cx="8627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Pokud si chcete zkontrolovat svou seminární práci, zda neobsahuje větší celky textu, které nejsou odcitovány, můžete využít nástroj Odevzdej.cz</a:t>
            </a:r>
          </a:p>
        </p:txBody>
      </p:sp>
    </p:spTree>
    <p:extLst>
      <p:ext uri="{BB962C8B-B14F-4D97-AF65-F5344CB8AC3E}">
        <p14:creationId xmlns:p14="http://schemas.microsoft.com/office/powerpoint/2010/main" val="1997266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ffc877e4a_0_84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Základní etapy přípravy písemné práce</a:t>
            </a:r>
            <a:endParaRPr sz="4000"/>
          </a:p>
        </p:txBody>
      </p:sp>
      <p:sp>
        <p:nvSpPr>
          <p:cNvPr id="240" name="Google Shape;240;g5ffc877e4a_0_84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66812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Volba tématu a strategie přípravy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AutoNum type="arabicPeriod"/>
            </a:pPr>
            <a:r>
              <a:rPr lang="cs-CZ" sz="2775" b="1" dirty="0">
                <a:solidFill>
                  <a:schemeClr val="dk1"/>
                </a:solidFill>
              </a:rPr>
              <a:t>Informační průzkum</a:t>
            </a:r>
            <a:endParaRPr sz="2800" b="1" dirty="0">
              <a:solidFill>
                <a:schemeClr val="dk1"/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Zpracování výsledků průzkumu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Výzkum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Tvorba práce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Příprava dokumentace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Příprava konečné verze práce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Odevzdání práce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Obhajoba - prezentace práce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75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0a5cf5ecd_0_0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 Informační průzkum</a:t>
            </a:r>
            <a:endParaRPr sz="4000" dirty="0"/>
          </a:p>
        </p:txBody>
      </p:sp>
      <p:sp>
        <p:nvSpPr>
          <p:cNvPr id="247" name="Google Shape;247;g60a5cf5ecd_0_0"/>
          <p:cNvSpPr txBox="1"/>
          <p:nvPr/>
        </p:nvSpPr>
        <p:spPr>
          <a:xfrm>
            <a:off x="177650" y="1841679"/>
            <a:ext cx="8791689" cy="464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❑"/>
            </a:pPr>
            <a:r>
              <a:rPr lang="cs-CZ" sz="2200" dirty="0">
                <a:solidFill>
                  <a:schemeClr val="dk1"/>
                </a:solidFill>
              </a:rPr>
              <a:t> 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Práce s informačními zdroji 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Hledání dokumentů, které souvisí se zvoleným tématem.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47650" algn="l" rtl="0">
              <a:lnSpc>
                <a:spcPct val="1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Char char="❑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Získání dokumentů pomocí následujících služeb*: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Výpůjčka z knihovny (absenční a prezenční)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Výpůjčka/dodání dokumentu z jiné knihovny v  ČR/zahraničí -   MVS/MMVS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E-</a:t>
            </a:r>
            <a:r>
              <a:rPr lang="cs-CZ" sz="2200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prezenčka</a:t>
            </a:r>
            <a:endParaRPr lang="cs-CZ" sz="2200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Licencované databáze (EIZ)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Internet</a:t>
            </a:r>
          </a:p>
          <a:p>
            <a:pPr marL="46990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9612" lvl="1" indent="-20955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cs-CZ" dirty="0">
                <a:solidFill>
                  <a:schemeClr val="dk1"/>
                </a:solidFill>
              </a:rPr>
              <a:t>*</a:t>
            </a:r>
            <a:r>
              <a:rPr lang="cs-CZ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jako dokument budeme pro potřeby naší výuky označovat texty, obrázky, fotky, videa tj. jakoukoli formu grafického znázornění informací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75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0a5cf5ecd_0_19"/>
          <p:cNvSpPr txBox="1">
            <a:spLocks noGrp="1"/>
          </p:cNvSpPr>
          <p:nvPr>
            <p:ph type="title"/>
          </p:nvPr>
        </p:nvSpPr>
        <p:spPr>
          <a:xfrm>
            <a:off x="648069" y="640908"/>
            <a:ext cx="7534705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zdroje</a:t>
            </a:r>
            <a:endParaRPr sz="4000" dirty="0"/>
          </a:p>
        </p:txBody>
      </p:sp>
      <p:sp>
        <p:nvSpPr>
          <p:cNvPr id="254" name="Google Shape;254;g60a5cf5ecd_0_19"/>
          <p:cNvSpPr txBox="1"/>
          <p:nvPr/>
        </p:nvSpPr>
        <p:spPr>
          <a:xfrm>
            <a:off x="399494" y="1675550"/>
            <a:ext cx="8333539" cy="486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Knihy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Periodika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odborné časopisy, magazíny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Referenční díla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encyklopedie, slovníky, tezaury, mapy, atlasy, bibliografie, adresáře, ročenky      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zdroje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závěrečné práce, materiály z konferencí, vládní publikace, šedá literatura, noviny,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newslettery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13ab93460_0_66"/>
          <p:cNvSpPr txBox="1">
            <a:spLocks noGrp="1"/>
          </p:cNvSpPr>
          <p:nvPr>
            <p:ph type="body" idx="1"/>
          </p:nvPr>
        </p:nvSpPr>
        <p:spPr>
          <a:xfrm>
            <a:off x="462337" y="1648496"/>
            <a:ext cx="7720438" cy="468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Jaký je rozdíl mezi těmito pojmy?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cs-CZ" sz="36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Surface</a:t>
            </a: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Web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cs-CZ" sz="36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Deep</a:t>
            </a: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Web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cs-CZ" sz="36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Dark</a:t>
            </a: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Web</a:t>
            </a: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endParaRPr lang="cs-CZ"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SzPts val="4000"/>
              <a:buNone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Řešení naleznete na dalším </a:t>
            </a:r>
            <a:r>
              <a:rPr lang="cs-CZ" sz="20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slidu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613ab93460_0_66"/>
          <p:cNvSpPr txBox="1">
            <a:spLocks noGrp="1"/>
          </p:cNvSpPr>
          <p:nvPr>
            <p:ph type="title"/>
          </p:nvPr>
        </p:nvSpPr>
        <p:spPr>
          <a:xfrm>
            <a:off x="388050" y="65113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Cvičení</a:t>
            </a:r>
            <a:endParaRPr sz="4000" dirty="0">
              <a:solidFill>
                <a:srgbClr val="0000FF"/>
              </a:solidFill>
              <a:highlight>
                <a:srgbClr val="FFFFFF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g60a5cf5ecd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60a5cf5ecd_0_31"/>
          <p:cNvSpPr txBox="1"/>
          <p:nvPr/>
        </p:nvSpPr>
        <p:spPr>
          <a:xfrm>
            <a:off x="0" y="12314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1"/>
                </a:solidFill>
              </a:rPr>
              <a:t>Surface Web</a:t>
            </a:r>
            <a:br>
              <a:rPr lang="cs-CZ" sz="3200" b="1">
                <a:solidFill>
                  <a:schemeClr val="dk1"/>
                </a:solidFill>
              </a:rPr>
            </a:br>
            <a:r>
              <a:rPr lang="cs-CZ" sz="3200" b="1">
                <a:solidFill>
                  <a:schemeClr val="dk1"/>
                </a:solidFill>
              </a:rPr>
              <a:t>x</a:t>
            </a:r>
            <a:br>
              <a:rPr lang="cs-CZ" sz="3200" b="1">
                <a:solidFill>
                  <a:schemeClr val="dk1"/>
                </a:solidFill>
              </a:rPr>
            </a:br>
            <a:r>
              <a:rPr lang="cs-CZ" sz="3200" b="1">
                <a:solidFill>
                  <a:schemeClr val="dk1"/>
                </a:solidFill>
              </a:rPr>
              <a:t>Deep Web</a:t>
            </a:r>
            <a:br>
              <a:rPr lang="cs-CZ" sz="3200" b="1">
                <a:solidFill>
                  <a:schemeClr val="dk1"/>
                </a:solidFill>
              </a:rPr>
            </a:br>
            <a:r>
              <a:rPr lang="cs-CZ" sz="3200" b="1">
                <a:solidFill>
                  <a:schemeClr val="dk1"/>
                </a:solidFill>
              </a:rPr>
              <a:t>x</a:t>
            </a:r>
            <a:br>
              <a:rPr lang="cs-CZ" sz="3200" b="1">
                <a:solidFill>
                  <a:schemeClr val="dk1"/>
                </a:solidFill>
              </a:rPr>
            </a:br>
            <a:r>
              <a:rPr lang="cs-CZ" sz="3200" b="1">
                <a:solidFill>
                  <a:schemeClr val="dk1"/>
                </a:solidFill>
              </a:rPr>
              <a:t>Dark Web</a:t>
            </a:r>
            <a:br>
              <a:rPr lang="cs-CZ" sz="3200">
                <a:solidFill>
                  <a:schemeClr val="dk1"/>
                </a:solidFill>
              </a:rPr>
            </a:br>
            <a:endParaRPr sz="3200">
              <a:solidFill>
                <a:schemeClr val="dk1"/>
              </a:solidFill>
            </a:endParaRPr>
          </a:p>
        </p:txBody>
      </p:sp>
      <p:pic>
        <p:nvPicPr>
          <p:cNvPr id="268" name="Google Shape;268;g60a5cf5ecd_0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2570" y="0"/>
            <a:ext cx="573054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60a5cf5ecd_0_31"/>
          <p:cNvSpPr txBox="1"/>
          <p:nvPr/>
        </p:nvSpPr>
        <p:spPr>
          <a:xfrm>
            <a:off x="122775" y="6428510"/>
            <a:ext cx="3000000" cy="341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https://www.airsassociation.org/airs-articles/item/16220-how-to-access-the-dark-web </a:t>
            </a:r>
            <a:r>
              <a:rPr lang="en-US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[cit. 2020</a:t>
            </a:r>
            <a:r>
              <a:rPr lang="sk-SK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-12-01</a:t>
            </a:r>
            <a:r>
              <a:rPr lang="en-US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5ffc877e4a_0_30"/>
          <p:cNvSpPr txBox="1"/>
          <p:nvPr/>
        </p:nvSpPr>
        <p:spPr>
          <a:xfrm>
            <a:off x="816585" y="1441320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Informační zdroje aneb částečná ochutnávka z dalšíc</a:t>
            </a:r>
            <a:r>
              <a:rPr lang="cs-CZ" sz="6000" b="1" dirty="0">
                <a:solidFill>
                  <a:srgbClr val="FFFFFF"/>
                </a:solidFill>
              </a:rPr>
              <a:t>h lekcí</a:t>
            </a: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040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60a5cf5ecd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60a5cf5ecd_0_44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Licencované zdroje I.</a:t>
            </a:r>
            <a:endParaRPr sz="4000"/>
          </a:p>
        </p:txBody>
      </p:sp>
      <p:sp>
        <p:nvSpPr>
          <p:cNvPr id="276" name="Google Shape;276;g60a5cf5ecd_0_44"/>
          <p:cNvSpPr txBox="1"/>
          <p:nvPr/>
        </p:nvSpPr>
        <p:spPr>
          <a:xfrm>
            <a:off x="177650" y="1329108"/>
            <a:ext cx="8627303" cy="493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výrazy - komerční zdroje/databáze, elektronické informační zdroje, 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e-zdroje, EIZ,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databáze, dokumenty v elektronické podobě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cs-CZ"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Najdete zde různé druhy dokumentů (např. odborné články z časopisů, e-knihy atd).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databáze jsou: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volně dostupné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komerční (licencované)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0a5cf5ecd_0_51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Druhy databází</a:t>
            </a:r>
            <a:endParaRPr sz="4000" dirty="0"/>
          </a:p>
        </p:txBody>
      </p:sp>
      <p:sp>
        <p:nvSpPr>
          <p:cNvPr id="283" name="Google Shape;283;g60a5cf5ecd_0_51"/>
          <p:cNvSpPr txBox="1"/>
          <p:nvPr/>
        </p:nvSpPr>
        <p:spPr>
          <a:xfrm>
            <a:off x="177650" y="1751749"/>
            <a:ext cx="8493739" cy="47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083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Bibliografické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pouze základní  "identifikační" údaje o dokumentech (název, autor, rok vydání atd.) + abstrakt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784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308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Fulltextové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plné texty dokumentů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784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308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Multioborové 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dokumenty z různých oborů 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44343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rozsáhlé databáze – např. </a:t>
            </a:r>
            <a:r>
              <a:rPr lang="cs-CZ" sz="26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ProQuest</a:t>
            </a: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6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Wiley</a:t>
            </a: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EBSCO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44343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není možné mít zaplacený přístup ke všem kolekcím, tj. ke všem fulltextům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60a5cf5ecd_0_57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Licencované zdroje II.</a:t>
            </a:r>
            <a:endParaRPr sz="4000" dirty="0"/>
          </a:p>
        </p:txBody>
      </p:sp>
      <p:sp>
        <p:nvSpPr>
          <p:cNvPr id="290" name="Google Shape;290;g60a5cf5ecd_0_57"/>
          <p:cNvSpPr txBox="1"/>
          <p:nvPr/>
        </p:nvSpPr>
        <p:spPr>
          <a:xfrm>
            <a:off x="177650" y="175175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úplatu -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studenty MU zdarma ☺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informace jsou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prověřené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(prochází recenzním řízením)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články většinou dostupné dříve než v tištěné podobě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doporučený zdroj pro psaní seminárních a závěrečných prací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ffc877e4a_0_0"/>
          <p:cNvSpPr txBox="1">
            <a:spLocks noGrp="1"/>
          </p:cNvSpPr>
          <p:nvPr>
            <p:ph type="title"/>
          </p:nvPr>
        </p:nvSpPr>
        <p:spPr>
          <a:xfrm>
            <a:off x="710213" y="511309"/>
            <a:ext cx="8142488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Podmínky absolvování předmětu</a:t>
            </a:r>
            <a:endParaRPr sz="3600" dirty="0"/>
          </a:p>
        </p:txBody>
      </p:sp>
      <p:sp>
        <p:nvSpPr>
          <p:cNvPr id="105" name="Google Shape;105;g5ffc877e4a_0_0"/>
          <p:cNvSpPr txBox="1">
            <a:spLocks noGrp="1"/>
          </p:cNvSpPr>
          <p:nvPr>
            <p:ph type="body" idx="1"/>
          </p:nvPr>
        </p:nvSpPr>
        <p:spPr>
          <a:xfrm>
            <a:off x="628649" y="1639798"/>
            <a:ext cx="8000445" cy="503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Zápočet</a:t>
            </a: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cs-CZ" sz="1800" b="1" dirty="0"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účast</a:t>
            </a:r>
            <a:r>
              <a:rPr lang="cs-CZ" sz="1800" dirty="0"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na seminářích a přednášce</a:t>
            </a:r>
          </a:p>
          <a:p>
            <a:pPr marL="800100" lvl="1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cs-CZ" sz="1800" b="1" dirty="0"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vypracování praktického úkolu (</a:t>
            </a:r>
            <a:r>
              <a:rPr lang="cs-CZ" sz="18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rešerše) a online cvičení na citace a online cvičení na e-zdroje</a:t>
            </a:r>
          </a:p>
          <a:p>
            <a:pPr marL="52070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18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cs-CZ" sz="18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Další termíny kurzu</a:t>
            </a: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1800"/>
              <a:buChar char="❖"/>
            </a:pPr>
            <a:r>
              <a:rPr lang="cs-CZ" sz="18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ČT 14. 11.,  21. 11., 28. 11.    16:00 - 17:40    sem. skupina 1 (PC25)</a:t>
            </a:r>
          </a:p>
          <a:p>
            <a:pPr marL="800100" lvl="1" indent="-304800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Font typeface="Arial"/>
              <a:buChar char="❖"/>
            </a:pPr>
            <a:r>
              <a:rPr lang="cs-CZ" sz="18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ČT 24. 10.,  31. 10. a 7. 11.      8:00 -  9:40</a:t>
            </a:r>
            <a:r>
              <a:rPr lang="cs-CZ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sem. skupina 2 (PC25)</a:t>
            </a:r>
          </a:p>
          <a:p>
            <a:pPr marL="800100" lvl="1" indent="-304800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Font typeface="Arial"/>
              <a:buChar char="❖"/>
            </a:pPr>
            <a:r>
              <a:rPr lang="cs-CZ" sz="18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ČT 14. 11.,  21. 11., 28. 11.      8:00 - 9:40</a:t>
            </a:r>
            <a:r>
              <a:rPr lang="cs-CZ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sem. skupina 3 (PC25)</a:t>
            </a:r>
          </a:p>
          <a:p>
            <a:pPr marL="800100" lvl="1" indent="-304800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Font typeface="Arial"/>
              <a:buChar char="❖"/>
            </a:pPr>
            <a:r>
              <a:rPr lang="cs-CZ" sz="18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ČT 24. 10.,  31. 10. a 7. 11.    </a:t>
            </a:r>
            <a:r>
              <a:rPr lang="cs-CZ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16:00 - 17:40     sem. skupina 4 (PC25)</a:t>
            </a:r>
          </a:p>
          <a:p>
            <a:pPr marL="495300" lvl="1" indent="0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None/>
            </a:pPr>
            <a:endParaRPr lang="cs-CZ" sz="1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00100" lvl="1" indent="-304800">
              <a:lnSpc>
                <a:spcPct val="100000"/>
              </a:lnSpc>
              <a:spcBef>
                <a:spcPts val="480"/>
              </a:spcBef>
              <a:buClr>
                <a:srgbClr val="FF66CC"/>
              </a:buClr>
              <a:buFont typeface="Arial"/>
              <a:buChar char="❖"/>
            </a:pPr>
            <a:r>
              <a:rPr lang="cs-CZ" sz="1800" dirty="0">
                <a:solidFill>
                  <a:srgbClr val="FF33C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 13. 11. 2024	18:00 - 19:40	všichni (přednáška citace) P51</a:t>
            </a:r>
            <a:endParaRPr sz="1800" dirty="0">
              <a:solidFill>
                <a:srgbClr val="FF33CC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0a5cf5ecd_0_221"/>
          <p:cNvSpPr txBox="1">
            <a:spLocks noGrp="1"/>
          </p:cNvSpPr>
          <p:nvPr>
            <p:ph type="title"/>
          </p:nvPr>
        </p:nvSpPr>
        <p:spPr>
          <a:xfrm>
            <a:off x="296074" y="640908"/>
            <a:ext cx="8688438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Jak se dostanu k licencovaným zdrojům?</a:t>
            </a:r>
            <a:endParaRPr sz="3400" dirty="0"/>
          </a:p>
        </p:txBody>
      </p:sp>
      <p:sp>
        <p:nvSpPr>
          <p:cNvPr id="297" name="Google Shape;297;g60a5cf5ecd_0_221"/>
          <p:cNvSpPr txBox="1"/>
          <p:nvPr/>
        </p:nvSpPr>
        <p:spPr>
          <a:xfrm>
            <a:off x="296074" y="1725826"/>
            <a:ext cx="8584826" cy="466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stránky knihovny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30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http://knihovna.fss.muni.cz/e-zdroje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92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databáze k oborům vyučovaným na FSS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endParaRPr sz="3000" i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Portál elektronických informačních zdrojů MU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30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http://ezdroje.muni.cz/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databáze i z dalších oborů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g60a5cf5ecd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60a5cf5ecd_0_65"/>
          <p:cNvSpPr txBox="1">
            <a:spLocks noGrp="1"/>
          </p:cNvSpPr>
          <p:nvPr>
            <p:ph type="title"/>
          </p:nvPr>
        </p:nvSpPr>
        <p:spPr>
          <a:xfrm>
            <a:off x="296074" y="640907"/>
            <a:ext cx="8582111" cy="97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Jak se dostanu k licencovaným zdrojům mimo počítačovou síť univerzity?</a:t>
            </a:r>
            <a:endParaRPr sz="3400" dirty="0"/>
          </a:p>
        </p:txBody>
      </p:sp>
      <p:sp>
        <p:nvSpPr>
          <p:cNvPr id="304" name="Google Shape;304;g60a5cf5ecd_0_65"/>
          <p:cNvSpPr txBox="1"/>
          <p:nvPr/>
        </p:nvSpPr>
        <p:spPr>
          <a:xfrm>
            <a:off x="131550" y="2690037"/>
            <a:ext cx="8880900" cy="377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Nastavte si na počítači </a:t>
            </a:r>
            <a:r>
              <a:rPr lang="cs-CZ" sz="30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vzdálený přístup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OpenVPN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Ezproxy</a:t>
            </a:r>
            <a:endParaRPr lang="cs-CZ"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endParaRPr lang="cs-CZ"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00" lvl="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Podrobnější návody a informace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zde.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60a5cf5ecd_0_72"/>
          <p:cNvSpPr txBox="1">
            <a:spLocks noGrp="1"/>
          </p:cNvSpPr>
          <p:nvPr>
            <p:ph type="title"/>
          </p:nvPr>
        </p:nvSpPr>
        <p:spPr>
          <a:xfrm>
            <a:off x="296075" y="380144"/>
            <a:ext cx="8716500" cy="948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začít: vyhledávače, </a:t>
            </a:r>
            <a:r>
              <a:rPr lang="cs-CZ" sz="30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systémy a vědecké sítě</a:t>
            </a:r>
            <a:endParaRPr sz="3000" dirty="0"/>
          </a:p>
        </p:txBody>
      </p:sp>
      <p:sp>
        <p:nvSpPr>
          <p:cNvPr id="311" name="Google Shape;311;g60a5cf5ecd_0_72"/>
          <p:cNvSpPr txBox="1"/>
          <p:nvPr/>
        </p:nvSpPr>
        <p:spPr>
          <a:xfrm>
            <a:off x="131550" y="2431343"/>
            <a:ext cx="8880900" cy="4204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dirty="0">
                <a:solidFill>
                  <a:schemeClr val="dk1"/>
                </a:solidFill>
              </a:rPr>
              <a:t> </a:t>
            </a:r>
            <a:r>
              <a:rPr lang="cs-CZ" sz="2800" b="1" u="sng" dirty="0">
                <a:solidFill>
                  <a:srgbClr val="0000FF"/>
                </a:solidFill>
                <a:hlinkClick r:id="rId3"/>
              </a:rPr>
              <a:t>EBSCO </a:t>
            </a:r>
            <a:r>
              <a:rPr lang="cs-CZ" sz="2800" b="1" u="sng" dirty="0" err="1">
                <a:solidFill>
                  <a:srgbClr val="0000FF"/>
                </a:solidFill>
                <a:hlinkClick r:id="rId3"/>
              </a:rPr>
              <a:t>Discovery</a:t>
            </a:r>
            <a:r>
              <a:rPr lang="cs-CZ" sz="2800" b="1" u="sng" dirty="0">
                <a:solidFill>
                  <a:srgbClr val="0000FF"/>
                </a:solidFill>
                <a:hlinkClick r:id="rId3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hlinkClick r:id="rId3"/>
              </a:rPr>
              <a:t>Service</a:t>
            </a:r>
            <a:r>
              <a:rPr lang="cs-CZ" sz="2800" b="1" u="sng" dirty="0">
                <a:solidFill>
                  <a:srgbClr val="0000FF"/>
                </a:solidFill>
                <a:hlinkClick r:id="rId3"/>
              </a:rPr>
              <a:t> </a:t>
            </a:r>
            <a:r>
              <a:rPr lang="cs-CZ" sz="2800" b="1" dirty="0">
                <a:solidFill>
                  <a:schemeClr val="dk1"/>
                </a:solidFill>
              </a:rPr>
              <a:t>- </a:t>
            </a:r>
            <a:r>
              <a:rPr lang="cs-CZ" sz="2800" dirty="0">
                <a:solidFill>
                  <a:schemeClr val="dk1"/>
                </a:solidFill>
              </a:rPr>
              <a:t>„akademický Google" pro licencované i volně dostupné zdroje</a:t>
            </a:r>
            <a:endParaRPr sz="2800" dirty="0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80010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dirty="0">
                <a:solidFill>
                  <a:schemeClr val="dk1"/>
                </a:solidFill>
              </a:rPr>
              <a:t> </a:t>
            </a:r>
            <a:r>
              <a:rPr lang="cs-CZ" sz="2800" b="1" u="sng" dirty="0">
                <a:solidFill>
                  <a:srgbClr val="0000FF"/>
                </a:solidFill>
                <a:hlinkClick r:id="rId4"/>
              </a:rPr>
              <a:t>Google </a:t>
            </a:r>
            <a:r>
              <a:rPr lang="cs-CZ" sz="2800" b="1" u="sng" dirty="0" err="1">
                <a:solidFill>
                  <a:srgbClr val="0000FF"/>
                </a:solidFill>
                <a:hlinkClick r:id="rId4"/>
              </a:rPr>
              <a:t>Scholar</a:t>
            </a:r>
            <a:r>
              <a:rPr lang="cs-CZ" sz="2800" b="1" u="sng" dirty="0">
                <a:solidFill>
                  <a:srgbClr val="0000FF"/>
                </a:solidFill>
                <a:hlinkClick r:id="rId4"/>
              </a:rPr>
              <a:t> </a:t>
            </a:r>
            <a:r>
              <a:rPr lang="cs-CZ" sz="2800" b="1" dirty="0">
                <a:solidFill>
                  <a:schemeClr val="dk1"/>
                </a:solidFill>
              </a:rPr>
              <a:t>- </a:t>
            </a:r>
            <a:r>
              <a:rPr lang="cs-CZ" sz="2800" dirty="0">
                <a:solidFill>
                  <a:schemeClr val="dk1"/>
                </a:solidFill>
              </a:rPr>
              <a:t>vyhledávač </a:t>
            </a:r>
            <a:r>
              <a:rPr lang="cs-CZ" sz="2800" u="sng" dirty="0">
                <a:solidFill>
                  <a:schemeClr val="dk1"/>
                </a:solidFill>
              </a:rPr>
              <a:t>odborné</a:t>
            </a:r>
            <a:r>
              <a:rPr lang="cs-CZ" sz="2800" dirty="0">
                <a:solidFill>
                  <a:schemeClr val="dk1"/>
                </a:solidFill>
              </a:rPr>
              <a:t> literatury</a:t>
            </a:r>
            <a:endParaRPr sz="2800" dirty="0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80010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dirty="0">
                <a:solidFill>
                  <a:schemeClr val="dk1"/>
                </a:solidFill>
              </a:rPr>
              <a:t> </a:t>
            </a:r>
            <a:r>
              <a:rPr lang="cs-CZ" sz="2800" b="1" u="sng" dirty="0">
                <a:solidFill>
                  <a:srgbClr val="0000FF"/>
                </a:solidFill>
                <a:hlinkClick r:id="rId5"/>
              </a:rPr>
              <a:t>Science Open </a:t>
            </a:r>
            <a:r>
              <a:rPr lang="cs-CZ" sz="2800" dirty="0">
                <a:solidFill>
                  <a:schemeClr val="dk1"/>
                </a:solidFill>
              </a:rPr>
              <a:t>- vědecká a publikační síť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312" name="Google Shape;312;g60a5cf5ecd_0_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9770" y="1823954"/>
            <a:ext cx="30099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60a5cf5ecd_0_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86475" y="1814429"/>
            <a:ext cx="2600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60a5cf5ecd_0_7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5192" y="1650294"/>
            <a:ext cx="1466850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0a5cf5ecd_0_81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odborné časopisy I.</a:t>
            </a:r>
            <a:endParaRPr sz="3600" dirty="0"/>
          </a:p>
        </p:txBody>
      </p:sp>
      <p:sp>
        <p:nvSpPr>
          <p:cNvPr id="321" name="Google Shape;321;g60a5cf5ecd_0_81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EBSCO 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JSTOR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ProQuest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Online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ScienceDirect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SpringerLink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Wiley</a:t>
            </a: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Online </a:t>
            </a: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322" name="Google Shape;322;g60a5cf5ecd_0_81"/>
          <p:cNvSpPr/>
          <p:nvPr/>
        </p:nvSpPr>
        <p:spPr>
          <a:xfrm>
            <a:off x="5416346" y="1756830"/>
            <a:ext cx="3394800" cy="36003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highlight>
                <a:srgbClr val="6FA8DC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60a5cf5ecd_0_81"/>
          <p:cNvSpPr txBox="1"/>
          <p:nvPr/>
        </p:nvSpPr>
        <p:spPr>
          <a:xfrm>
            <a:off x="5560362" y="1794711"/>
            <a:ext cx="3312300" cy="3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i="1" u="none" strike="noStrike" cap="none" dirty="0">
                <a:solidFill>
                  <a:srgbClr val="000000"/>
                </a:solidFill>
              </a:rPr>
              <a:t>Multioborové databáze jsou dobrým                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i="1" u="none" strike="noStrike" cap="none" dirty="0">
                <a:solidFill>
                  <a:srgbClr val="000000"/>
                </a:solidFill>
              </a:rPr>
              <a:t>startovním místem pro vyhledávání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1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i="1" u="none" strike="noStrike" cap="none" dirty="0">
                <a:solidFill>
                  <a:srgbClr val="000000"/>
                </a:solidFill>
              </a:rPr>
              <a:t>Můžete je prohledávat hromadně prostřednictvím </a:t>
            </a:r>
            <a:r>
              <a:rPr lang="cs-CZ" sz="2400" i="1" u="sng" strike="noStrike" cap="none" dirty="0" err="1">
                <a:solidFill>
                  <a:srgbClr val="0000FF"/>
                </a:solidFill>
                <a:hlinkClick r:id="rId3"/>
              </a:rPr>
              <a:t>discovery</a:t>
            </a:r>
            <a:r>
              <a:rPr lang="cs-CZ" sz="2400" i="1" u="sng" dirty="0">
                <a:solidFill>
                  <a:srgbClr val="0000FF"/>
                </a:solidFill>
                <a:hlinkClick r:id="rId3"/>
              </a:rPr>
              <a:t>.</a:t>
            </a:r>
            <a:endParaRPr sz="2400" i="1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60a5cf5ecd_0_8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odborné časopisy II.</a:t>
            </a:r>
            <a:endParaRPr sz="3600" dirty="0"/>
          </a:p>
        </p:txBody>
      </p:sp>
      <p:sp>
        <p:nvSpPr>
          <p:cNvPr id="331" name="Google Shape;331;g60a5cf5ecd_0_89"/>
          <p:cNvSpPr txBox="1"/>
          <p:nvPr/>
        </p:nvSpPr>
        <p:spPr>
          <a:xfrm>
            <a:off x="210275" y="1880315"/>
            <a:ext cx="8545798" cy="478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Volně dostupné zdroje: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1" indent="-444500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Directory of Open Access Journals (DOAJ)</a:t>
            </a:r>
            <a:r>
              <a:rPr lang="cs-CZ" sz="2400" b="1" dirty="0">
                <a:solidFill>
                  <a:srgbClr val="000000"/>
                </a:solidFill>
                <a:latin typeface="Calibri"/>
                <a:cs typeface="Calibri"/>
              </a:rPr>
              <a:t> - </a:t>
            </a:r>
            <a:r>
              <a:rPr lang="cs-CZ" sz="2400" dirty="0">
                <a:solidFill>
                  <a:srgbClr val="000000"/>
                </a:solidFill>
                <a:latin typeface="Calibri"/>
                <a:cs typeface="Calibri"/>
              </a:rPr>
              <a:t>adresář vědeckých a akademických časopisů s otevřeným přístupem, přes </a:t>
            </a:r>
            <a:r>
              <a:rPr lang="cs-CZ" sz="2400" dirty="0">
                <a:latin typeface="Calibri"/>
                <a:cs typeface="Calibri"/>
              </a:rPr>
              <a:t>20</a:t>
            </a:r>
            <a:r>
              <a:rPr lang="cs-CZ" sz="2400" dirty="0">
                <a:solidFill>
                  <a:srgbClr val="000000"/>
                </a:solidFill>
                <a:latin typeface="Calibri"/>
                <a:cs typeface="Calibri"/>
              </a:rPr>
              <a:t> 000 časopisů</a:t>
            </a:r>
          </a:p>
          <a:p>
            <a:pPr marL="412750" lvl="1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419100" algn="just">
              <a:spcBef>
                <a:spcPts val="560"/>
              </a:spcBef>
              <a:buSzPts val="2400"/>
              <a:buFont typeface="Noto Sans Symbols"/>
              <a:buChar char="❖"/>
            </a:pP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Central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European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Journal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of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Social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Sciences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and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Humanities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(CEJSH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r>
              <a:rPr lang="cs-CZ" sz="2400" b="1" dirty="0">
                <a:solidFill>
                  <a:srgbClr val="0000FF"/>
                </a:solidFill>
                <a:latin typeface="Calibri"/>
                <a:cs typeface="Calibri"/>
              </a:rPr>
              <a:t> -</a:t>
            </a:r>
            <a:r>
              <a:rPr lang="cs-CZ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alibri"/>
                <a:cs typeface="Calibri"/>
              </a:rPr>
              <a:t>abstraktová a fulltextová databáze článků uveřejněných ve vědeckých časopisech z oblasti humanitních a společenských věd vycházejících v ČR, SR, v Maďarsku, Polsku, atd.</a:t>
            </a:r>
            <a:r>
              <a:rPr lang="cs-CZ" sz="2400" dirty="0">
                <a:latin typeface="Calibri"/>
                <a:cs typeface="Calibri"/>
              </a:rPr>
              <a:t> 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2794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0a5cf5ecd_0_65"/>
          <p:cNvSpPr txBox="1">
            <a:spLocks noGrp="1"/>
          </p:cNvSpPr>
          <p:nvPr>
            <p:ph type="title"/>
          </p:nvPr>
        </p:nvSpPr>
        <p:spPr>
          <a:xfrm>
            <a:off x="391886" y="37761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5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endParaRPr sz="3500" dirty="0"/>
          </a:p>
        </p:txBody>
      </p:sp>
      <p:sp>
        <p:nvSpPr>
          <p:cNvPr id="332" name="Google Shape;332;g60a5cf5ecd_0_65"/>
          <p:cNvSpPr txBox="1"/>
          <p:nvPr/>
        </p:nvSpPr>
        <p:spPr>
          <a:xfrm>
            <a:off x="296125" y="900333"/>
            <a:ext cx="8573555" cy="57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Prosím, prostudujte si, jak funguje tzv.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vzdálený přístup k e-zdrojům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(tj. mimo počítačovou síť MU) -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https://ezdroje.muni.cz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- sekce vzdálený přístup 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jeden z přístupů si zvolte pro další práci. </a:t>
            </a:r>
          </a:p>
          <a:p>
            <a:pPr algn="just"/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Poté se zkuste připojit do databáze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Na stránce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ezdroje.muni.cz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si zvolte „zdroje abecedně“ 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Dohledejte si databázi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u ní si klikněte na „více informací“ a poté zvolte dole na stránce přihlášení „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“ 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Následně se zobrazí tabulka, do které zadáte UČO a primární heslo. Případně českou federaci a následně MU. Alternativou samozřejmě zůstává přihlášení přes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Ezproxy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Jak by měla stránka databáze vypadat, si můžete zkontrolovat na dalším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slidu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84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9617418-75AB-47FD-B608-5E2AA5FDCA7C}"/>
              </a:ext>
            </a:extLst>
          </p:cNvPr>
          <p:cNvSpPr txBox="1"/>
          <p:nvPr/>
        </p:nvSpPr>
        <p:spPr>
          <a:xfrm>
            <a:off x="5717220" y="337351"/>
            <a:ext cx="3213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Přihlášení do databáze </a:t>
            </a:r>
            <a:r>
              <a:rPr lang="cs-CZ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přes </a:t>
            </a:r>
            <a:r>
              <a:rPr lang="cs-CZ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4E732D7-132E-4713-8F1B-3F771D71F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853"/>
            <a:ext cx="9144000" cy="527179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61E32BD-8F86-40FD-AAF0-12249B5730C8}"/>
              </a:ext>
            </a:extLst>
          </p:cNvPr>
          <p:cNvSpPr/>
          <p:nvPr/>
        </p:nvSpPr>
        <p:spPr>
          <a:xfrm>
            <a:off x="3258105" y="6125592"/>
            <a:ext cx="701336" cy="3950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981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86D16B2-B701-45CE-B8DE-123E744C8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8" y="892059"/>
            <a:ext cx="7345961" cy="46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94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E0C2DCE-E7D7-4DE3-870A-6D6AD6B08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26" y="1252374"/>
            <a:ext cx="7556774" cy="4353252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F97CAFF6-87D2-4FB4-A809-3D98E70C6DEA}"/>
              </a:ext>
            </a:extLst>
          </p:cNvPr>
          <p:cNvSpPr/>
          <p:nvPr/>
        </p:nvSpPr>
        <p:spPr>
          <a:xfrm>
            <a:off x="669326" y="5072966"/>
            <a:ext cx="3870664" cy="541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122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1E3D2DB2-14AE-42DF-A387-56429E9DBA87}"/>
              </a:ext>
            </a:extLst>
          </p:cNvPr>
          <p:cNvSpPr txBox="1"/>
          <p:nvPr/>
        </p:nvSpPr>
        <p:spPr>
          <a:xfrm>
            <a:off x="135228" y="6086206"/>
            <a:ext cx="887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verze cvičení pro zvídavé – i když vyhledávání v databázích bude součástí až další lekce, tak si můžete v této databázi najít zdroje (např. články) týkající se  „</a:t>
            </a:r>
            <a:r>
              <a:rPr lang="cs-CZ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</a:t>
            </a:r>
            <a:r>
              <a:rPr lang="cs-CZ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media </a:t>
            </a:r>
            <a:r>
              <a:rPr lang="cs-CZ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cs-CZ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“. Vyhledávejte v angličtině, téma si můžete zkusit více upřesnit. Pokud si chcete následně přečíst celý text, tak by u záznamu mělo být uvedeno „Full Access“.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8639297-E9EA-4028-91A9-6D4B0C6A01F8}"/>
              </a:ext>
            </a:extLst>
          </p:cNvPr>
          <p:cNvSpPr txBox="1"/>
          <p:nvPr/>
        </p:nvSpPr>
        <p:spPr>
          <a:xfrm>
            <a:off x="135228" y="5674180"/>
            <a:ext cx="6052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Náhled databáze </a:t>
            </a:r>
            <a:r>
              <a:rPr lang="cs-CZ" sz="1200" b="1" dirty="0" err="1"/>
              <a:t>Sage</a:t>
            </a:r>
            <a:r>
              <a:rPr lang="cs-CZ" sz="1200" b="1" dirty="0"/>
              <a:t> </a:t>
            </a:r>
            <a:r>
              <a:rPr lang="cs-CZ" sz="1200" b="1" dirty="0" err="1"/>
              <a:t>Journals</a:t>
            </a:r>
            <a:r>
              <a:rPr lang="cs-CZ" sz="1200" b="1" dirty="0"/>
              <a:t> po přihlášení přes </a:t>
            </a:r>
            <a:r>
              <a:rPr lang="cs-CZ" sz="1200" b="1" dirty="0" err="1"/>
              <a:t>přes</a:t>
            </a:r>
            <a:r>
              <a:rPr lang="cs-CZ" sz="1200" b="1" dirty="0"/>
              <a:t> </a:t>
            </a:r>
            <a:r>
              <a:rPr lang="cs-CZ" sz="1200" b="1" dirty="0" err="1"/>
              <a:t>Shibboleth</a:t>
            </a:r>
            <a:r>
              <a:rPr lang="cs-CZ" sz="1200" b="1" dirty="0"/>
              <a:t>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CDD4F7C-6B5D-46D2-B233-8CA7206FF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758"/>
            <a:ext cx="9144000" cy="493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6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4885670-B2C5-4731-994E-D56EC76F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873" y="708338"/>
            <a:ext cx="8266545" cy="5468625"/>
          </a:xfrm>
        </p:spPr>
        <p:txBody>
          <a:bodyPr/>
          <a:lstStyle/>
          <a:p>
            <a:pPr marL="114300" indent="0" algn="just">
              <a:buNone/>
            </a:pPr>
            <a:r>
              <a:rPr lang="cs-CZ" dirty="0"/>
              <a:t>Prezentaci, prosím, berte jako přehledovou. Možností a zdrojů je opravdu obrovské množství. Vyzkoušejte si uvedená praktická cvičení, podrobnější práce s databázemi bude obsahem následující lekce.</a:t>
            </a:r>
          </a:p>
          <a:p>
            <a:pPr marL="114300" indent="0" algn="just">
              <a:buNone/>
            </a:pPr>
            <a:endParaRPr lang="cs-CZ" dirty="0"/>
          </a:p>
          <a:p>
            <a:pPr marL="114300" indent="0" algn="ctr">
              <a:buNone/>
            </a:pPr>
            <a:r>
              <a:rPr lang="cs-CZ" dirty="0"/>
              <a:t>Přejeme vám hodně štěstí při studiu. V případě jakýchkoli dotazů či problémů se prosím ozvěte na email </a:t>
            </a:r>
            <a:r>
              <a:rPr lang="cs-CZ" dirty="0">
                <a:hlinkClick r:id="rId2"/>
              </a:rPr>
              <a:t>vlachova@fss.muni.cz</a:t>
            </a:r>
            <a:r>
              <a:rPr lang="cs-CZ" dirty="0"/>
              <a:t> nebo </a:t>
            </a:r>
            <a:r>
              <a:rPr lang="cs-CZ" dirty="0">
                <a:hlinkClick r:id="rId3"/>
              </a:rPr>
              <a:t>nedomova@fss.muni.cz</a:t>
            </a:r>
            <a:r>
              <a:rPr lang="cs-CZ" dirty="0"/>
              <a:t>  Pokusíme se vám poradit co nejdříve to bude možné. Děkujeme.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711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g60a5cf5ecd_0_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60a5cf5ecd_0_107"/>
          <p:cNvSpPr txBox="1"/>
          <p:nvPr/>
        </p:nvSpPr>
        <p:spPr>
          <a:xfrm>
            <a:off x="522975" y="1929000"/>
            <a:ext cx="8022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to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(and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</a:t>
            </a:r>
            <a:endParaRPr sz="3600" dirty="0">
              <a:solidFill>
                <a:srgbClr val="FFFFCC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Science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</a:t>
            </a:r>
            <a:endParaRPr sz="3600" b="1" dirty="0">
              <a:solidFill>
                <a:srgbClr val="FFFFCC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3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0a5cf5ecd_0_112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knihy I.</a:t>
            </a:r>
            <a:endParaRPr sz="3600" dirty="0"/>
          </a:p>
        </p:txBody>
      </p:sp>
      <p:sp>
        <p:nvSpPr>
          <p:cNvPr id="352" name="Google Shape;352;g60a5cf5ecd_0_112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53" name="Google Shape;353;g60a5cf5ecd_0_112"/>
          <p:cNvSpPr txBox="1"/>
          <p:nvPr/>
        </p:nvSpPr>
        <p:spPr>
          <a:xfrm>
            <a:off x="210275" y="1736333"/>
            <a:ext cx="8640900" cy="4930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Katalogy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Katalog MU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Aleph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Souborné katalogy – 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knihovny.cz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,</a:t>
            </a: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CASLIN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Ebsco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Discovery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Service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9612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Licencované databáze 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Ebsco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eBooks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Academic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Collection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Sage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Knowledge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Taylor&amp;Francis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eBooks</a:t>
            </a:r>
            <a:endParaRPr lang="cs-CZ" sz="26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Cambridge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Textbooks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AA955-67AA-439F-AEAC-CDC891A26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28" y="0"/>
            <a:ext cx="7886700" cy="1325563"/>
          </a:xfrm>
        </p:spPr>
        <p:txBody>
          <a:bodyPr/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endParaRPr lang="cs-CZ" dirty="0">
              <a:solidFill>
                <a:srgbClr val="3403BD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30D9D3D-E55E-4C0D-B33B-CD6B9C408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628" y="1210154"/>
            <a:ext cx="7886700" cy="492850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dirty="0"/>
              <a:t>Otevřete si stránku </a:t>
            </a:r>
            <a:r>
              <a:rPr lang="cs-CZ" dirty="0">
                <a:hlinkClick r:id="rId2"/>
              </a:rPr>
              <a:t>https://katalog.muni.cz</a:t>
            </a:r>
            <a:endParaRPr lang="cs-CZ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dirty="0"/>
              <a:t>Dohledejte si knihu „</a:t>
            </a:r>
            <a:r>
              <a:rPr lang="en-US" b="1" dirty="0"/>
              <a:t>Political communication and COVID-19 : governance and rhetoric in times of crisis</a:t>
            </a:r>
            <a:r>
              <a:rPr lang="cs-CZ" b="1" dirty="0"/>
              <a:t>“</a:t>
            </a:r>
            <a:endParaRPr lang="en-US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dirty="0"/>
              <a:t>Které knihovny MU ji mají ve fondu? Je dostupná i na FSS? A pokud ano, je právě vypůjčená?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dirty="0"/>
              <a:t>V dolní části stránky si zvolte „Abecední procházení“. Zde můžete vyhledávat podle tématu dokumentu. Zadejte si výraz, který Vás aktuálně zajímá a projděte si zobrazené výsledky.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dirty="0"/>
              <a:t>Zkuste si též zobrazit „Nové tituly v katalogu“ za posledních 5 dnů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9064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0a5cf5ecd_0_11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knihy II.</a:t>
            </a:r>
            <a:endParaRPr sz="3600" dirty="0"/>
          </a:p>
        </p:txBody>
      </p:sp>
      <p:sp>
        <p:nvSpPr>
          <p:cNvPr id="360" name="Google Shape;360;g60a5cf5ecd_0_11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61" name="Google Shape;361;g60a5cf5ecd_0_119"/>
          <p:cNvSpPr txBox="1"/>
          <p:nvPr/>
        </p:nvSpPr>
        <p:spPr>
          <a:xfrm>
            <a:off x="210275" y="1496291"/>
            <a:ext cx="8640900" cy="517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30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zdroje</a:t>
            </a:r>
            <a:endParaRPr lang="cs-CZ"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4513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OAPEN Library</a:t>
            </a:r>
            <a:r>
              <a:rPr lang="cs-CZ" sz="2800" b="1" dirty="0">
                <a:solidFill>
                  <a:schemeClr val="dk1"/>
                </a:solidFill>
                <a:latin typeface="Calibri"/>
                <a:cs typeface="Calibri"/>
              </a:rPr>
              <a:t> - 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volně přístupné akademické knihy, zejména z oblasti humanitních a společenských věd</a:t>
            </a:r>
            <a:endParaRPr sz="28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914400" lvl="1" indent="-44513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Directory of Open Access Books (DOAB)</a:t>
            </a:r>
            <a:r>
              <a:rPr lang="cs-CZ" sz="2800" b="1" dirty="0">
                <a:solidFill>
                  <a:schemeClr val="dk1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800" b="1" dirty="0">
                <a:solidFill>
                  <a:schemeClr val="dk1"/>
                </a:solidFill>
                <a:latin typeface="Calibri"/>
                <a:cs typeface="Calibri"/>
              </a:rPr>
              <a:t>- 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seznam recenzovaných knih (OA), přes 77 000 knih</a:t>
            </a:r>
            <a:endParaRPr sz="28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914400" lvl="1" indent="-44513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Google Books</a:t>
            </a:r>
            <a:endParaRPr sz="2800" b="1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421640">
              <a:spcBef>
                <a:spcPts val="1000"/>
              </a:spcBef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E-kniha na počkání</a:t>
            </a: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- způsob nákupu e-knih dle požadavku uživatelů, platforma </a:t>
            </a:r>
            <a:r>
              <a:rPr lang="cs-CZ" sz="2800" dirty="0" err="1">
                <a:solidFill>
                  <a:schemeClr val="dk1"/>
                </a:solidFill>
                <a:latin typeface="Calibri"/>
                <a:cs typeface="Calibri"/>
              </a:rPr>
              <a:t>ProQuest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cs-CZ" sz="2800" dirty="0" err="1">
                <a:solidFill>
                  <a:schemeClr val="dk1"/>
                </a:solidFill>
                <a:latin typeface="Calibri"/>
                <a:cs typeface="Calibri"/>
              </a:rPr>
              <a:t>Ebook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cs-CZ" sz="2800" dirty="0" err="1">
                <a:solidFill>
                  <a:schemeClr val="dk1"/>
                </a:solidFill>
                <a:latin typeface="Calibri"/>
                <a:cs typeface="Calibri"/>
              </a:rPr>
              <a:t>Central</a:t>
            </a:r>
            <a:endParaRPr sz="2800" dirty="0" err="1">
              <a:solidFill>
                <a:schemeClr val="dk1"/>
              </a:solidFill>
              <a:latin typeface="Calibri"/>
              <a:cs typeface="Calibri"/>
            </a:endParaRPr>
          </a:p>
          <a:p>
            <a:pPr marL="914400" lvl="1" indent="-30416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Noto Sans Symbols"/>
              <a:buNone/>
            </a:pPr>
            <a:endParaRPr sz="2405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742950" lvl="1" indent="-132715" algn="l" rtl="0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endParaRPr sz="2405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0a5cf5ecd_0_227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informace z médií?</a:t>
            </a:r>
            <a:endParaRPr sz="3600"/>
          </a:p>
        </p:txBody>
      </p:sp>
      <p:sp>
        <p:nvSpPr>
          <p:cNvPr id="368" name="Google Shape;368;g60a5cf5ecd_0_227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69" name="Google Shape;369;g60a5cf5ecd_0_227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Denní tisk, TV a rozhlasové vysílání: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spcBef>
                <a:spcPts val="1000"/>
              </a:spcBef>
              <a:buClr>
                <a:schemeClr val="dk1"/>
              </a:buClr>
              <a:buSzPts val="2800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NewtonOne</a:t>
            </a: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800" b="1" u="sng" dirty="0">
                <a:solidFill>
                  <a:schemeClr val="tx1"/>
                </a:solidFill>
                <a:latin typeface="Calibri"/>
                <a:cs typeface="Calibri"/>
              </a:rPr>
              <a:t>-</a:t>
            </a:r>
            <a:r>
              <a:rPr lang="cs-CZ" sz="2800" dirty="0">
                <a:solidFill>
                  <a:schemeClr val="tx1"/>
                </a:solidFill>
                <a:latin typeface="Calibri"/>
                <a:cs typeface="Calibri"/>
              </a:rPr>
              <a:t> databáze českých a slovenských mediálních zdrojů, u většiny zdrojů je archiv cca do roku 1996</a:t>
            </a:r>
          </a:p>
          <a:p>
            <a:pPr marL="914400" lvl="1" indent="-457200">
              <a:spcBef>
                <a:spcPts val="1000"/>
              </a:spcBef>
              <a:buClr>
                <a:schemeClr val="dk1"/>
              </a:buClr>
              <a:buSzPts val="2800"/>
              <a:buChar char="❖"/>
            </a:pP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PressReader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zahraniční deníky a populárně naučné časopisy ze 100 zemí světa, archiv je u většiny titulů 3 měsíce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279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dirty="0">
              <a:solidFill>
                <a:schemeClr val="dk1"/>
              </a:solidFill>
            </a:endParaRPr>
          </a:p>
          <a:p>
            <a:pPr marL="914400" indent="-457200">
              <a:spcBef>
                <a:spcPts val="1000"/>
              </a:spcBef>
              <a:buClr>
                <a:schemeClr val="dk1"/>
              </a:buClr>
              <a:buSzPts val="2800"/>
              <a:buChar char="❖"/>
            </a:pPr>
            <a:r>
              <a:rPr lang="cs-CZ" sz="2600" b="1" dirty="0">
                <a:solidFill>
                  <a:schemeClr val="dk1"/>
                </a:solidFill>
              </a:rPr>
              <a:t>ČTK (pouze knihovna FSS, PC54)</a:t>
            </a:r>
            <a:endParaRPr sz="2600" dirty="0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0a5cf5ecd_0_126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závěrečné práce?</a:t>
            </a:r>
            <a:endParaRPr sz="3600" dirty="0"/>
          </a:p>
        </p:txBody>
      </p:sp>
      <p:sp>
        <p:nvSpPr>
          <p:cNvPr id="376" name="Google Shape;376;g60a5cf5ecd_0_126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77" name="Google Shape;377;g60a5cf5ecd_0_126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Archiv závěrečných prací MU - Thesis</a:t>
            </a: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Vysokoškolské kvalifikační práce -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Theses</a:t>
            </a: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DART 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Europe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E-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theses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Portal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závěrečné práce z evropských univerzit</a:t>
            </a:r>
          </a:p>
          <a:p>
            <a:pPr marL="50800" lvl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cs-CZ"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8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ProQuest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8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Central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dílčí databáze „Dizertace a diplomové práce“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ffc877e4a_0_47"/>
          <p:cNvSpPr txBox="1">
            <a:spLocks noGrp="1"/>
          </p:cNvSpPr>
          <p:nvPr>
            <p:ph type="title"/>
          </p:nvPr>
        </p:nvSpPr>
        <p:spPr>
          <a:xfrm>
            <a:off x="628650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endParaRPr sz="4000" dirty="0"/>
          </a:p>
        </p:txBody>
      </p:sp>
      <p:sp>
        <p:nvSpPr>
          <p:cNvPr id="231" name="Google Shape;231;g5ffc877e4a_0_47"/>
          <p:cNvSpPr txBox="1"/>
          <p:nvPr/>
        </p:nvSpPr>
        <p:spPr>
          <a:xfrm>
            <a:off x="512930" y="1468829"/>
            <a:ext cx="7886700" cy="500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just"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 </a:t>
            </a:r>
            <a:r>
              <a:rPr lang="cs-CZ" sz="24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Archivu závěrečných prací IS MU 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si v části „Vyhledávání absolventů a závěrečných prací“ dohledejte </a:t>
            </a:r>
            <a:r>
              <a:rPr lang="cs-CZ" sz="24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práce absolventů vaší katedry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kteří již mají v archivu vloženou závěrečnou práci. Vyzkoušejte si různé typy </a:t>
            </a:r>
            <a:r>
              <a:rPr lang="cs-CZ" sz="24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filtrů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(více položek lze vybrat přes 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trl). Zvolte si některý ze záznamů a prohlédněte si, 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zde můžete 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najít (abstrakt, klíčová slova, posudky, plný text práce, návrh hodnocení).</a:t>
            </a:r>
          </a:p>
          <a:p>
            <a:pPr lvl="0" algn="just">
              <a:spcAft>
                <a:spcPts val="600"/>
              </a:spcAft>
              <a:buClr>
                <a:schemeClr val="dk1"/>
              </a:buClr>
              <a:buSzPts val="3200"/>
            </a:pPr>
            <a:endParaRPr lang="cs-CZ" sz="2400" b="0" i="0" strike="noStrike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457200" algn="just"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Zkuste si též vyhledávání v zahraniční databázi vysokoškolských prací. Zvolte si jeden ze záznamů a porovnejte s Archivem v </a:t>
            </a:r>
            <a:r>
              <a:rPr 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ISu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 zde můžete najít (FT, abstrakt, …).</a:t>
            </a:r>
            <a:endParaRPr sz="2400" b="0" i="0" strike="noStrike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660400" marR="0" lvl="0" indent="-457200" algn="just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49679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60a5cf5ecd_0_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60a5cf5ecd_0_133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referenční díla?</a:t>
            </a:r>
            <a:endParaRPr sz="3600"/>
          </a:p>
        </p:txBody>
      </p:sp>
      <p:sp>
        <p:nvSpPr>
          <p:cNvPr id="384" name="Google Shape;384;g60a5cf5ecd_0_133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85" name="Google Shape;385;g60a5cf5ecd_0_133"/>
          <p:cNvSpPr txBox="1"/>
          <p:nvPr/>
        </p:nvSpPr>
        <p:spPr>
          <a:xfrm>
            <a:off x="251550" y="1859198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Gale e-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books</a:t>
            </a: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cs-CZ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(encyklopedie)</a:t>
            </a:r>
            <a:endParaRPr sz="3200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The</a:t>
            </a: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World</a:t>
            </a: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Factbook</a:t>
            </a:r>
            <a:endParaRPr sz="32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g60a5cf5ecd_0_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60a5cf5ecd_0_234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statistické údaje?</a:t>
            </a:r>
            <a:endParaRPr sz="3600"/>
          </a:p>
        </p:txBody>
      </p:sp>
      <p:sp>
        <p:nvSpPr>
          <p:cNvPr id="392" name="Google Shape;392;g60a5cf5ecd_0_23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93" name="Google Shape;393;g60a5cf5ecd_0_234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sz="3200" b="1" u="sng" dirty="0">
                <a:solidFill>
                  <a:srgbClr val="0000FF"/>
                </a:solidFill>
                <a:hlinkClick r:id="rId4"/>
              </a:rPr>
              <a:t>Český statistický úřad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dirty="0">
              <a:solidFill>
                <a:schemeClr val="dk1"/>
              </a:solidFill>
            </a:endParaRPr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sz="3200" b="1" u="sng" dirty="0" err="1">
                <a:solidFill>
                  <a:srgbClr val="0000FF"/>
                </a:solidFill>
                <a:hlinkClick r:id="rId5"/>
              </a:rPr>
              <a:t>Eurostat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g60a5cf5ecd_0_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60a5cf5ecd_0_241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další zdroje?</a:t>
            </a:r>
            <a:endParaRPr sz="3600"/>
          </a:p>
        </p:txBody>
      </p:sp>
      <p:sp>
        <p:nvSpPr>
          <p:cNvPr id="400" name="Google Shape;400;g60a5cf5ecd_0_241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401" name="Google Shape;401;g60a5cf5ecd_0_241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999" lvl="0" indent="-4065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Social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Science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Research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Network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brána k informačním zdrojům pro oblast humanitních věd a výzkumu </a:t>
            </a:r>
          </a:p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cs-CZ"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4065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ICPSR (Inter-university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Consortium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for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Political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and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Social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Research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)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sociálněvědný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datový archiv</a:t>
            </a:r>
          </a:p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406599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Google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Scholar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;)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ffc877e4a_0_6"/>
          <p:cNvSpPr txBox="1">
            <a:spLocks noGrp="1"/>
          </p:cNvSpPr>
          <p:nvPr>
            <p:ph type="title"/>
          </p:nvPr>
        </p:nvSpPr>
        <p:spPr>
          <a:xfrm>
            <a:off x="628650" y="442022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Osnova</a:t>
            </a:r>
            <a:endParaRPr sz="4000" dirty="0"/>
          </a:p>
        </p:txBody>
      </p:sp>
      <p:sp>
        <p:nvSpPr>
          <p:cNvPr id="118" name="Google Shape;118;g5ffc877e4a_0_6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cs-CZ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Práce s informacemi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just" rtl="0"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 společnost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just" rtl="0"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 gramotnost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81000" algn="just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2400"/>
              <a:buChar char="▪"/>
            </a:pPr>
            <a:r>
              <a:rPr lang="cs-CZ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Psaní odborných (závěrečných) prací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81000" algn="just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2400"/>
              <a:buChar char="▪"/>
            </a:pPr>
            <a:r>
              <a:rPr lang="cs-CZ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 zdroje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just" rtl="0"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typy informačních zdrojů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just" rtl="0"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licencované zdroje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just" rtl="0"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kde hledat knihy, odborné časopisy, informace z médií, závěrečné práce, referenční díla, statistické údaje, oborové brány</a:t>
            </a:r>
            <a:endParaRPr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g60a5cf5ecd_0_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g60a5cf5ecd_0_188"/>
          <p:cNvSpPr txBox="1"/>
          <p:nvPr/>
        </p:nvSpPr>
        <p:spPr>
          <a:xfrm>
            <a:off x="522975" y="1929000"/>
            <a:ext cx="7617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 b="1">
                <a:solidFill>
                  <a:srgbClr val="FFFFFF"/>
                </a:solidFill>
              </a:rPr>
              <a:t>Shrnutí</a:t>
            </a:r>
            <a:endParaRPr sz="6000" b="1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41b513c6b4_0_145"/>
          <p:cNvSpPr txBox="1"/>
          <p:nvPr/>
        </p:nvSpPr>
        <p:spPr>
          <a:xfrm>
            <a:off x="204399" y="452761"/>
            <a:ext cx="8493033" cy="626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Psaní závěrečných prací</a:t>
            </a:r>
          </a:p>
          <a:p>
            <a:pPr marL="741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Wingdings" panose="05000000000000000000" pitchFamily="2" charset="2"/>
              <a:buChar char="v"/>
            </a:pPr>
            <a:r>
              <a:rPr lang="cs-CZ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Volba tématu → </a:t>
            </a: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Kontrola v Archivu závěrečných prací IS MU</a:t>
            </a:r>
          </a:p>
          <a:p>
            <a:pPr marL="742950" lvl="0" indent="-285750" algn="l" rtl="0">
              <a:spcBef>
                <a:spcPts val="56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Informační průzkum – kde hledat …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9000"/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Katalogy knihoven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Licencované zdroje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Veřejné dostupné zdroje</a:t>
            </a:r>
          </a:p>
          <a:p>
            <a:pPr marL="742950" lvl="1" indent="-3238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endParaRPr lang="cs-CZ"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19100">
              <a:buSzPts val="2400"/>
              <a:buFont typeface="Noto Sans Symbols"/>
              <a:buChar char="❑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 vyhledávání odborných informací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používejte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licencované informační zdroje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31800">
              <a:spcBef>
                <a:spcPts val="560"/>
              </a:spcBef>
              <a:buSzPct val="100000"/>
              <a:buChar char="❖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Ověřené, kvalitní, jedinečné informace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Mimo počítačovou síť MU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si nastavte</a:t>
            </a: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vzdálený přístup 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OpenVPN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Ezproxy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/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8950" lvl="1"/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alt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/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910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67A53-2C10-4A66-B00E-BAF3F20C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09" y="239697"/>
            <a:ext cx="7886700" cy="1317827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00DC"/>
                </a:solidFill>
                <a:latin typeface="Arial"/>
                <a:cs typeface="Arial"/>
              </a:rPr>
              <a:t>3 nejdůležitější odkazy z této prezentace </a:t>
            </a:r>
            <a:r>
              <a:rPr lang="cs-CZ" sz="4000" b="1" dirty="0">
                <a:solidFill>
                  <a:srgbClr val="0000DC"/>
                </a:solidFill>
                <a:latin typeface="Arial"/>
                <a:cs typeface="Arial"/>
                <a:sym typeface="Wingdings" panose="05000000000000000000" pitchFamily="2" charset="2"/>
              </a:rPr>
              <a:t></a:t>
            </a:r>
            <a:endParaRPr lang="cs-CZ" sz="40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38DC39E-07AD-4FDC-AAF8-E9DDEBDAC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219418"/>
            <a:ext cx="7886700" cy="3407130"/>
          </a:xfrm>
        </p:spPr>
        <p:txBody>
          <a:bodyPr>
            <a:normAutofit lnSpcReduction="10000"/>
          </a:bodyPr>
          <a:lstStyle/>
          <a:p>
            <a:pPr marL="114300" indent="0">
              <a:buSzPct val="100000"/>
              <a:buNone/>
            </a:pPr>
            <a:r>
              <a:rPr lang="cs-CZ" sz="4000" dirty="0">
                <a:hlinkClick r:id="rId2"/>
              </a:rPr>
              <a:t>Elektronické zdroje na MU</a:t>
            </a:r>
            <a:endParaRPr lang="cs-CZ" sz="4000" dirty="0"/>
          </a:p>
          <a:p>
            <a:pPr marL="114300" indent="0">
              <a:buSzPct val="100000"/>
              <a:buNone/>
            </a:pPr>
            <a:endParaRPr lang="cs-CZ" sz="4000" dirty="0"/>
          </a:p>
          <a:p>
            <a:pPr marL="114300" indent="0">
              <a:buSzPct val="100000"/>
              <a:buNone/>
            </a:pPr>
            <a:r>
              <a:rPr lang="cs-CZ" sz="4000" dirty="0">
                <a:hlinkClick r:id="rId3"/>
              </a:rPr>
              <a:t>Vzdálený přístup</a:t>
            </a:r>
            <a:endParaRPr lang="cs-CZ" sz="4000" dirty="0"/>
          </a:p>
          <a:p>
            <a:pPr marL="114300" indent="0">
              <a:buSzPct val="100000"/>
              <a:buNone/>
            </a:pPr>
            <a:endParaRPr lang="cs-CZ" sz="4000" dirty="0"/>
          </a:p>
          <a:p>
            <a:pPr marL="114300" indent="0">
              <a:buSzPct val="100000"/>
              <a:buNone/>
            </a:pPr>
            <a:r>
              <a:rPr lang="cs-CZ" sz="4000" dirty="0">
                <a:hlinkClick r:id="rId4"/>
              </a:rPr>
              <a:t>Knihovna FSS MU - </a:t>
            </a:r>
            <a:r>
              <a:rPr lang="cs-CZ" sz="4000" dirty="0" err="1">
                <a:hlinkClick r:id="rId4"/>
              </a:rPr>
              <a:t>ezdroje</a:t>
            </a:r>
            <a:endParaRPr lang="cs-CZ" sz="4000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6184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g60a5cf5ecd_0_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g60a5cf5ecd_0_207"/>
          <p:cNvSpPr txBox="1">
            <a:spLocks noGrp="1"/>
          </p:cNvSpPr>
          <p:nvPr>
            <p:ph type="title"/>
          </p:nvPr>
        </p:nvSpPr>
        <p:spPr>
          <a:xfrm>
            <a:off x="536828" y="242063"/>
            <a:ext cx="82626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Použitá literatura</a:t>
            </a:r>
            <a:endParaRPr sz="3600" dirty="0"/>
          </a:p>
        </p:txBody>
      </p:sp>
      <p:sp>
        <p:nvSpPr>
          <p:cNvPr id="480" name="Google Shape;480;g60a5cf5ecd_0_207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481" name="Google Shape;481;g60a5cf5ecd_0_207"/>
          <p:cNvSpPr txBox="1"/>
          <p:nvPr/>
        </p:nvSpPr>
        <p:spPr>
          <a:xfrm>
            <a:off x="499043" y="1266789"/>
            <a:ext cx="8146193" cy="439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KATUŠČÁK, Dušan; DROBÍKOVÁ, Barbora a PAPÍK, Richard. </a:t>
            </a:r>
            <a:r>
              <a:rPr lang="cs-CZ" sz="2200" i="1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Jak psát závěrečné a kvalifikační práce</a:t>
            </a:r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Nitra: Enigma, 2008. ISBN 978-8089-132706.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BOTHMA, </a:t>
            </a:r>
            <a:r>
              <a:rPr lang="cs-CZ" sz="22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cs-CZ" sz="2200" i="1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Navigating</a:t>
            </a:r>
            <a:r>
              <a:rPr lang="cs-CZ" sz="2200" i="1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2200" i="1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information</a:t>
            </a:r>
            <a:r>
              <a:rPr lang="cs-CZ" sz="2200" i="1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2200" i="1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literacy</a:t>
            </a:r>
            <a:r>
              <a:rPr lang="cs-CZ" sz="2200" i="1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cs-CZ" sz="2200" i="1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your</a:t>
            </a:r>
            <a:r>
              <a:rPr lang="cs-CZ" sz="2200" i="1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2200" i="1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information</a:t>
            </a:r>
            <a:r>
              <a:rPr lang="cs-CZ" sz="2200" i="1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society </a:t>
            </a:r>
            <a:r>
              <a:rPr lang="cs-CZ" sz="2200" i="1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survival</a:t>
            </a:r>
            <a:r>
              <a:rPr lang="cs-CZ" sz="2200" i="1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2200" i="1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toolkit</a:t>
            </a:r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3rd </a:t>
            </a:r>
            <a:r>
              <a:rPr lang="cs-CZ" sz="22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ed</a:t>
            </a:r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Cape </a:t>
            </a:r>
            <a:r>
              <a:rPr lang="cs-CZ" sz="22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Town</a:t>
            </a:r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cs-CZ" sz="22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Pearson</a:t>
            </a:r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22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Education</a:t>
            </a:r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2011. ISBN 978-1-77578-227-8.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GRÖPPEL-WEGENER, </a:t>
            </a:r>
            <a:r>
              <a:rPr lang="cs-CZ" sz="22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Alke</a:t>
            </a:r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PENKETH, Claire. </a:t>
            </a:r>
            <a:r>
              <a:rPr lang="cs-CZ" sz="2200" i="1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cs-CZ" sz="2200" i="1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2200" i="1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fishscale</a:t>
            </a:r>
            <a:r>
              <a:rPr lang="cs-CZ" sz="2200" i="1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2200" i="1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cs-CZ" sz="2200" i="1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2200" i="1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academicness</a:t>
            </a:r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A </a:t>
            </a:r>
            <a:r>
              <a:rPr lang="cs-CZ" sz="22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Tactile</a:t>
            </a:r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Academia </a:t>
            </a:r>
            <a:r>
              <a:rPr lang="cs-CZ" sz="22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book</a:t>
            </a:r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cs-CZ" sz="22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Staffordshire</a:t>
            </a:r>
            <a:r>
              <a:rPr lang="cs-CZ" sz="2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university, [2013]. ISBN 978-0-9927884-0-7.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cs-CZ" sz="30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g613c9f9505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613c9f9505_0_120"/>
          <p:cNvSpPr txBox="1">
            <a:spLocks noGrp="1"/>
          </p:cNvSpPr>
          <p:nvPr>
            <p:ph type="title"/>
          </p:nvPr>
        </p:nvSpPr>
        <p:spPr>
          <a:xfrm>
            <a:off x="19825" y="129217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Děkujeme vám za pozornost</a:t>
            </a:r>
            <a:endParaRPr sz="4000" dirty="0"/>
          </a:p>
        </p:txBody>
      </p:sp>
      <p:sp>
        <p:nvSpPr>
          <p:cNvPr id="527" name="Google Shape;527;g613c9f9505_0_120"/>
          <p:cNvSpPr txBox="1"/>
          <p:nvPr/>
        </p:nvSpPr>
        <p:spPr>
          <a:xfrm>
            <a:off x="-106077" y="212677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Mgr. Dana Vlachová, DiS.</a:t>
            </a: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vlachova</a:t>
            </a:r>
            <a:r>
              <a:rPr lang="cs-CZ" sz="3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@</a:t>
            </a: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fss.muni.cz</a:t>
            </a:r>
            <a:endParaRPr lang="cs-CZ"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lang="cs-CZ"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Ing. Martina Nedomová</a:t>
            </a:r>
            <a:r>
              <a:rPr lang="cs-CZ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5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</a:t>
            </a: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cs-CZ"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nedomova@fss.muni.cz</a:t>
            </a:r>
            <a:endParaRPr lang="cs-CZ"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/>
          <p:nvPr/>
        </p:nvSpPr>
        <p:spPr>
          <a:xfrm>
            <a:off x="1286100" y="1929000"/>
            <a:ext cx="6571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>
                <a:solidFill>
                  <a:srgbClr val="FFFFFF"/>
                </a:solidFill>
              </a:rPr>
              <a:t>Práce s informacemi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13ab93460_0_0"/>
          <p:cNvSpPr txBox="1">
            <a:spLocks noGrp="1"/>
          </p:cNvSpPr>
          <p:nvPr>
            <p:ph type="body" idx="1"/>
          </p:nvPr>
        </p:nvSpPr>
        <p:spPr>
          <a:xfrm>
            <a:off x="628650" y="1334208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Arial"/>
              <a:buNone/>
            </a:pP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these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days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seems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be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everywhere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. But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rather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than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making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easier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has made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harder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because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when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doing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don´t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just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find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i="1" dirty="0" err="1"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find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i="1" dirty="0" err="1"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."</a:t>
            </a:r>
            <a:endParaRPr sz="2600" i="1" dirty="0">
              <a:latin typeface="Arial"/>
              <a:ea typeface="Arial"/>
              <a:cs typeface="Arial"/>
              <a:sym typeface="Arial"/>
            </a:endParaRPr>
          </a:p>
          <a:p>
            <a:pPr marL="3657600" lvl="8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2600" dirty="0"/>
              <a:t>                                                                   </a:t>
            </a:r>
            <a:endParaRPr sz="2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25;g613ab93460_0_0">
            <a:extLst>
              <a:ext uri="{FF2B5EF4-FFF2-40B4-BE49-F238E27FC236}">
                <a16:creationId xmlns:a16="http://schemas.microsoft.com/office/drawing/2014/main" id="{A5E0C9D1-449E-4B11-985D-9C0ACB4FFD27}"/>
              </a:ext>
            </a:extLst>
          </p:cNvPr>
          <p:cNvSpPr txBox="1"/>
          <p:nvPr/>
        </p:nvSpPr>
        <p:spPr>
          <a:xfrm>
            <a:off x="628650" y="6315860"/>
            <a:ext cx="8352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Zdroj: </a:t>
            </a:r>
            <a:r>
              <a:rPr lang="cs-CZ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cs-CZ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Fishscale</a:t>
            </a:r>
            <a:r>
              <a:rPr lang="cs-CZ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Academicness</a:t>
            </a:r>
            <a:endParaRPr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společnost</a:t>
            </a:r>
            <a:endParaRPr sz="4000" dirty="0"/>
          </a:p>
        </p:txBody>
      </p:sp>
      <p:sp>
        <p:nvSpPr>
          <p:cNvPr id="131" name="Google Shape;131;p3"/>
          <p:cNvSpPr txBox="1"/>
          <p:nvPr/>
        </p:nvSpPr>
        <p:spPr>
          <a:xfrm>
            <a:off x="-93619" y="1756500"/>
            <a:ext cx="78867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Založená na informacích a znalostech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52400" algn="l" rtl="0">
              <a:spcBef>
                <a:spcPts val="60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00" lvl="1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Problémy při práci s informacemi: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9700" lvl="2" indent="-4572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velké množství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9700" lvl="2" indent="-4572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snadná dostupnost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9700" lvl="2" indent="-4572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kvalita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13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13ab93460_0_33"/>
          <p:cNvSpPr txBox="1">
            <a:spLocks noGrp="1"/>
          </p:cNvSpPr>
          <p:nvPr>
            <p:ph type="title"/>
          </p:nvPr>
        </p:nvSpPr>
        <p:spPr>
          <a:xfrm>
            <a:off x="3722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gramotnost</a:t>
            </a:r>
            <a:endParaRPr sz="4000"/>
          </a:p>
        </p:txBody>
      </p:sp>
      <p:sp>
        <p:nvSpPr>
          <p:cNvPr id="190" name="Google Shape;190;g613ab93460_0_33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 Rozpoznání informační potřeby</a:t>
            </a: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66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0" indent="-457200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Wingdings" panose="05000000000000000000" pitchFamily="2" charset="2"/>
              <a:buChar char="q"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Schopnost </a:t>
            </a: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informaci: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nalézt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znalost informačních zdrojů a   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vyhledávacích strategií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vyhodnotit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užitečnost/relevance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použít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pro daný účel, znalost autorského </a:t>
            </a: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zákona, problematiky citování a plagiátorství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cbe863f-a8b4-4616-855d-8d3fff3c62b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96D02917F9394CB82D798B4AB954B1" ma:contentTypeVersion="18" ma:contentTypeDescription="Vytvoří nový dokument" ma:contentTypeScope="" ma:versionID="f8dd2bac387de453144fb060ddff55ac">
  <xsd:schema xmlns:xsd="http://www.w3.org/2001/XMLSchema" xmlns:xs="http://www.w3.org/2001/XMLSchema" xmlns:p="http://schemas.microsoft.com/office/2006/metadata/properties" xmlns:ns3="9760918a-8e2c-472e-aaca-b785e18a223b" xmlns:ns4="dcbe863f-a8b4-4616-855d-8d3fff3c62bf" targetNamespace="http://schemas.microsoft.com/office/2006/metadata/properties" ma:root="true" ma:fieldsID="1636de496fcc85b02679ad2e1cb6f66a" ns3:_="" ns4:_="">
    <xsd:import namespace="9760918a-8e2c-472e-aaca-b785e18a223b"/>
    <xsd:import namespace="dcbe863f-a8b4-4616-855d-8d3fff3c62b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0918a-8e2c-472e-aaca-b785e18a22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e863f-a8b4-4616-855d-8d3fff3c6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BD814C-3E5B-4610-A664-9B03B4DDD995}">
  <ds:schemaRefs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cbe863f-a8b4-4616-855d-8d3fff3c62bf"/>
    <ds:schemaRef ds:uri="9760918a-8e2c-472e-aaca-b785e18a223b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BA876E0-9AA2-439A-AF3D-4263E825AA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1FBB72-6699-4FA6-B2B6-C7D8AC6A12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60918a-8e2c-472e-aaca-b785e18a223b"/>
    <ds:schemaRef ds:uri="dcbe863f-a8b4-4616-855d-8d3fff3c62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2437</Words>
  <Application>Microsoft Office PowerPoint</Application>
  <PresentationFormat>Předvádění na obrazovce (4:3)</PresentationFormat>
  <Paragraphs>350</Paragraphs>
  <Slides>54</Slides>
  <Notes>41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0" baseType="lpstr">
      <vt:lpstr>Arial</vt:lpstr>
      <vt:lpstr>Calibri</vt:lpstr>
      <vt:lpstr>Noto Sans Symbols</vt:lpstr>
      <vt:lpstr>Tahoma</vt:lpstr>
      <vt:lpstr>Wingdings</vt:lpstr>
      <vt:lpstr>Motiv Office</vt:lpstr>
      <vt:lpstr>Základy práce s informačními zdroji pro bakalářské  studenty ZUR</vt:lpstr>
      <vt:lpstr>Osnova kurzu</vt:lpstr>
      <vt:lpstr>Podmínky absolvování předmětu</vt:lpstr>
      <vt:lpstr>Prezentace aplikace PowerPoint</vt:lpstr>
      <vt:lpstr>Osnova</vt:lpstr>
      <vt:lpstr>Prezentace aplikace PowerPoint</vt:lpstr>
      <vt:lpstr>Prezentace aplikace PowerPoint</vt:lpstr>
      <vt:lpstr>Informační společnost</vt:lpstr>
      <vt:lpstr>Informační gramotnost</vt:lpstr>
      <vt:lpstr>Prezentace aplikace PowerPoint</vt:lpstr>
      <vt:lpstr>Prezentace aplikace PowerPoint</vt:lpstr>
      <vt:lpstr>Metodika psaní odborných prací</vt:lpstr>
      <vt:lpstr>Základní etapy přípravy písemné práce</vt:lpstr>
      <vt:lpstr>Tvorba práce</vt:lpstr>
      <vt:lpstr>Artificial Intelligence (AI) –  Scopus AI</vt:lpstr>
      <vt:lpstr>Nástroje Artificial Intelligence (AI) a postoj MU</vt:lpstr>
      <vt:lpstr>Základní etapy přípravy písemné práce</vt:lpstr>
      <vt:lpstr>Příprava konečné verze práce</vt:lpstr>
      <vt:lpstr>Kontrola podobnosti souborů v ISu pomocí antiplagiátorského systému</vt:lpstr>
      <vt:lpstr>Prezentace aplikace PowerPoint</vt:lpstr>
      <vt:lpstr>Základní etapy přípravy písemné práce</vt:lpstr>
      <vt:lpstr>  Informační průzkum</vt:lpstr>
      <vt:lpstr>Informační zdroje</vt:lpstr>
      <vt:lpstr>Cvičení</vt:lpstr>
      <vt:lpstr>Prezentace aplikace PowerPoint</vt:lpstr>
      <vt:lpstr>Prezentace aplikace PowerPoint</vt:lpstr>
      <vt:lpstr>Licencované zdroje I.</vt:lpstr>
      <vt:lpstr>Druhy databází</vt:lpstr>
      <vt:lpstr>Licencované zdroje II.</vt:lpstr>
      <vt:lpstr>Jak se dostanu k licencovaným zdrojům?</vt:lpstr>
      <vt:lpstr>Jak se dostanu k licencovaným zdrojům mimo počítačovou síť univerzity?</vt:lpstr>
      <vt:lpstr>Kde začít: vyhledávače, discovery systémy a vědecké sítě</vt:lpstr>
      <vt:lpstr>Kde hledat odborné časopisy I.</vt:lpstr>
      <vt:lpstr>Kde hledat odborné časopisy II.</vt:lpstr>
      <vt:lpstr>Cvičení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Kde hledat knihy I.</vt:lpstr>
      <vt:lpstr>Cvičení </vt:lpstr>
      <vt:lpstr>Kde hledat knihy II.</vt:lpstr>
      <vt:lpstr>Kde hledat informace z médií?</vt:lpstr>
      <vt:lpstr>Kde hledat závěrečné práce?</vt:lpstr>
      <vt:lpstr>Cvičení </vt:lpstr>
      <vt:lpstr>Kde hledat referenční díla?</vt:lpstr>
      <vt:lpstr>Kde hledat statistické údaje?</vt:lpstr>
      <vt:lpstr>Kde hledat další zdroje?</vt:lpstr>
      <vt:lpstr>Prezentace aplikace PowerPoint</vt:lpstr>
      <vt:lpstr>Prezentace aplikace PowerPoint</vt:lpstr>
      <vt:lpstr>3 nejdůležitější odkazy z této prezentace </vt:lpstr>
      <vt:lpstr>Použitá literatura</vt:lpstr>
      <vt:lpstr>Děkujeme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bakalářské  studenty ZUR</dc:title>
  <dc:creator>Aneta Pilátová</dc:creator>
  <cp:lastModifiedBy>Martina Nedomová</cp:lastModifiedBy>
  <cp:revision>115</cp:revision>
  <dcterms:created xsi:type="dcterms:W3CDTF">2019-07-22T10:37:01Z</dcterms:created>
  <dcterms:modified xsi:type="dcterms:W3CDTF">2024-10-14T11:41:52Z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0x010100C496D02917F9394CB82D798B4AB954B1</vt:lpwstr>
  </property>
</Properties>
</file>