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57" r:id="rId4"/>
    <p:sldId id="258" r:id="rId5"/>
    <p:sldId id="259" r:id="rId6"/>
    <p:sldId id="260" r:id="rId7"/>
    <p:sldId id="261" r:id="rId8"/>
    <p:sldId id="262" r:id="rId9"/>
    <p:sldId id="263"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cs-CZ"/>
              <a:t>Kliknutím lze upravit styl.</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3/20/2022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41D2AC3-6A0B-4169-B1EA-E3AE8B351BDD}" type="datetimeFigureOut">
              <a:rPr lang="en-US" dirty="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cs-CZ"/>
              <a:t>Kliknutím lze upravit styl.</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DD4B9363-8B87-41B7-9F8E-64519CBB8F34}" type="datetimeFigureOut">
              <a:rPr lang="en-US" dirty="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cs-CZ"/>
              <a:t>Kliknutím lze upravit styl.</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EAEF5746-5284-4951-9F37-7AE924EDBCB7}" type="datetimeFigureOut">
              <a:rPr lang="en-US" dirty="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cs-CZ"/>
              <a:t>Kliknutím lze upravit styl.</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02398B29-7265-4A65-A2A4-6703C057B7C1}" type="datetimeFigureOut">
              <a:rPr lang="en-US" dirty="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cs-CZ"/>
              <a:t>Kliknutím lze upravit styl.</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28FBA082-94DF-4C4B-A041-6624924AB0A8}" type="datetimeFigureOut">
              <a:rPr lang="en-US" dirty="0"/>
              <a:t>3/20/2022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cs-CZ"/>
              <a:t>Kliknutím lze upravit styl.</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B27686C4-3AB5-4E0C-86CA-FB108C350AA9}" type="datetimeFigureOut">
              <a:rPr lang="en-US" dirty="0"/>
              <a:t>3/20/2022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cs-CZ"/>
              <a:t>Kliknutím lze upravit styl.</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cs-CZ"/>
              <a:t>Kliknutím lze upravit styl.</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cs-CZ"/>
              <a:t>Kliknutím lze upravit styl.</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0F7F47CF-67C9-420C-80A5-E2069FF0C2DF}" type="datetimeFigureOut">
              <a:rPr lang="en-US" dirty="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cs-CZ"/>
              <a:t>Kliknutím lze upravit styl.</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cs-CZ"/>
              <a:t>Kliknutím lze upravit styl.</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Content Placeholder 3"/>
          <p:cNvSpPr>
            <a:spLocks noGrp="1"/>
          </p:cNvSpPr>
          <p:nvPr>
            <p:ph sz="quarter" idx="13"/>
          </p:nvPr>
        </p:nvSpPr>
        <p:spPr>
          <a:xfrm>
            <a:off x="685802" y="2861733"/>
            <a:ext cx="5088712" cy="2512852"/>
          </a:xfrm>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3" name="Content Placeholder 5"/>
          <p:cNvSpPr>
            <a:spLocks noGrp="1"/>
          </p:cNvSpPr>
          <p:nvPr>
            <p:ph sz="quarter" idx="14"/>
          </p:nvPr>
        </p:nvSpPr>
        <p:spPr>
          <a:xfrm>
            <a:off x="5993969" y="2861733"/>
            <a:ext cx="5088713" cy="2512852"/>
          </a:xfrm>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3/20/2022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3/20/2022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3/20/2022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cs-CZ"/>
              <a:t>Kliknutím lze upravit styl.</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50C3BFE2-83B7-4B0A-B9D3-AB28331082B3}" type="datetimeFigureOut">
              <a:rPr lang="en-US" dirty="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cs-CZ"/>
              <a:t>Kliknutím lze upravit styl.</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12EF78E3-FDA3-4D28-AAA2-0B81F349A39D}" type="datetimeFigureOut">
              <a:rPr lang="en-US" dirty="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3/20/2022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6AB116-D6A8-4E32-961C-811FF144A955}"/>
              </a:ext>
            </a:extLst>
          </p:cNvPr>
          <p:cNvSpPr>
            <a:spLocks noGrp="1"/>
          </p:cNvSpPr>
          <p:nvPr>
            <p:ph type="ctrTitle"/>
          </p:nvPr>
        </p:nvSpPr>
        <p:spPr/>
        <p:txBody>
          <a:bodyPr/>
          <a:lstStyle/>
          <a:p>
            <a:r>
              <a:rPr lang="cs-CZ" dirty="0"/>
              <a:t>Jak na úvod reportáže</a:t>
            </a:r>
          </a:p>
        </p:txBody>
      </p:sp>
      <p:sp>
        <p:nvSpPr>
          <p:cNvPr id="3" name="Podnadpis 2">
            <a:extLst>
              <a:ext uri="{FF2B5EF4-FFF2-40B4-BE49-F238E27FC236}">
                <a16:creationId xmlns:a16="http://schemas.microsoft.com/office/drawing/2014/main" id="{91E22677-A55E-4377-BA9B-2989B7318E6D}"/>
              </a:ext>
            </a:extLst>
          </p:cNvPr>
          <p:cNvSpPr>
            <a:spLocks noGrp="1"/>
          </p:cNvSpPr>
          <p:nvPr>
            <p:ph type="subTitle" idx="1"/>
          </p:nvPr>
        </p:nvSpPr>
        <p:spPr/>
        <p:txBody>
          <a:bodyPr/>
          <a:lstStyle/>
          <a:p>
            <a:r>
              <a:rPr lang="cs-CZ" dirty="0"/>
              <a:t>Seminář Reportáž</a:t>
            </a:r>
          </a:p>
        </p:txBody>
      </p:sp>
    </p:spTree>
    <p:extLst>
      <p:ext uri="{BB962C8B-B14F-4D97-AF65-F5344CB8AC3E}">
        <p14:creationId xmlns:p14="http://schemas.microsoft.com/office/powerpoint/2010/main" val="2402794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AD40B0-DCD4-40A7-9FC3-49260FDA8FFE}"/>
              </a:ext>
            </a:extLst>
          </p:cNvPr>
          <p:cNvSpPr>
            <a:spLocks noGrp="1"/>
          </p:cNvSpPr>
          <p:nvPr>
            <p:ph type="title"/>
          </p:nvPr>
        </p:nvSpPr>
        <p:spPr/>
        <p:txBody>
          <a:bodyPr/>
          <a:lstStyle/>
          <a:p>
            <a:r>
              <a:rPr lang="cs-CZ" dirty="0"/>
              <a:t>Různé druhy úvodů</a:t>
            </a:r>
          </a:p>
        </p:txBody>
      </p:sp>
      <p:sp>
        <p:nvSpPr>
          <p:cNvPr id="3" name="Zástupný obsah 2">
            <a:extLst>
              <a:ext uri="{FF2B5EF4-FFF2-40B4-BE49-F238E27FC236}">
                <a16:creationId xmlns:a16="http://schemas.microsoft.com/office/drawing/2014/main" id="{09CB9F69-559D-4B68-B932-1F0FDEAEC596}"/>
              </a:ext>
            </a:extLst>
          </p:cNvPr>
          <p:cNvSpPr>
            <a:spLocks noGrp="1"/>
          </p:cNvSpPr>
          <p:nvPr>
            <p:ph sz="quarter" idx="13"/>
          </p:nvPr>
        </p:nvSpPr>
        <p:spPr>
          <a:xfrm>
            <a:off x="685800" y="1648692"/>
            <a:ext cx="10394707" cy="3725894"/>
          </a:xfrm>
        </p:spPr>
        <p:txBody>
          <a:bodyPr>
            <a:normAutofit fontScale="92500" lnSpcReduction="10000"/>
          </a:bodyPr>
          <a:lstStyle/>
          <a:p>
            <a:r>
              <a:rPr lang="cs-CZ" b="0" i="0" dirty="0">
                <a:solidFill>
                  <a:srgbClr val="181818"/>
                </a:solidFill>
                <a:effectLst/>
                <a:latin typeface="Lumin Serif"/>
              </a:rPr>
              <a:t>Za našimi zády kovově zaklapne bílá mříž. Vkročíme do široké světlé chodby a procházíme kolem skupinky mužů v šedých tričkách a kalhotách. „Přejděte nalevo, běžte co nejdál od nich a pohybujte se co nejblíž u stěny,“ otáčí se na nás dozorce. Pronese to klidně, ale nenapadne vás protestovat. „Dobrý den,“ zdraví návštěvu muži. V té skupině není nikdo, kdo dostal od soudu trest nižší než patnáct let vězení.</a:t>
            </a:r>
          </a:p>
          <a:p>
            <a:r>
              <a:rPr lang="cs-CZ" dirty="0">
                <a:solidFill>
                  <a:srgbClr val="181818"/>
                </a:solidFill>
                <a:latin typeface="Lumin Serif"/>
              </a:rPr>
              <a:t>Jana Ustohalová, deník n, 3. 4. 2019, </a:t>
            </a:r>
            <a:r>
              <a:rPr lang="cs-CZ" b="1" i="0" dirty="0">
                <a:solidFill>
                  <a:srgbClr val="000000"/>
                </a:solidFill>
                <a:effectLst/>
                <a:latin typeface="Lumin Serif"/>
              </a:rPr>
              <a:t>Každý jsme pořád jednou nohou v kriminále. Exkluzivní reportáž z nejtěžších vězení v Česku. Z jednoho nikdo neutekl, v druhém sedí jen ženy</a:t>
            </a:r>
          </a:p>
          <a:p>
            <a:r>
              <a:rPr lang="cs-CZ" dirty="0"/>
              <a:t>https://denikn.cz/98913/mezi-polykaci-kotev-a-polozenymi-osmickami-reportaz-z-nejtezsich-vezeni-v-cesku/</a:t>
            </a:r>
          </a:p>
        </p:txBody>
      </p:sp>
    </p:spTree>
    <p:extLst>
      <p:ext uri="{BB962C8B-B14F-4D97-AF65-F5344CB8AC3E}">
        <p14:creationId xmlns:p14="http://schemas.microsoft.com/office/powerpoint/2010/main" val="3814205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DA2C95-D998-41B2-B212-9C1E506EBA9F}"/>
              </a:ext>
            </a:extLst>
          </p:cNvPr>
          <p:cNvSpPr>
            <a:spLocks noGrp="1"/>
          </p:cNvSpPr>
          <p:nvPr>
            <p:ph type="title"/>
          </p:nvPr>
        </p:nvSpPr>
        <p:spPr/>
        <p:txBody>
          <a:bodyPr/>
          <a:lstStyle/>
          <a:p>
            <a:r>
              <a:rPr lang="cs-CZ" dirty="0"/>
              <a:t>Různé druhy úvodů</a:t>
            </a:r>
          </a:p>
        </p:txBody>
      </p:sp>
      <p:sp>
        <p:nvSpPr>
          <p:cNvPr id="3" name="Zástupný obsah 2">
            <a:extLst>
              <a:ext uri="{FF2B5EF4-FFF2-40B4-BE49-F238E27FC236}">
                <a16:creationId xmlns:a16="http://schemas.microsoft.com/office/drawing/2014/main" id="{E5AC902D-DDB8-45B7-8571-94A616962130}"/>
              </a:ext>
            </a:extLst>
          </p:cNvPr>
          <p:cNvSpPr>
            <a:spLocks noGrp="1"/>
          </p:cNvSpPr>
          <p:nvPr>
            <p:ph sz="quarter" idx="13"/>
          </p:nvPr>
        </p:nvSpPr>
        <p:spPr/>
        <p:txBody>
          <a:bodyPr/>
          <a:lstStyle/>
          <a:p>
            <a:r>
              <a:rPr lang="cs-CZ" dirty="0"/>
              <a:t>Úvod reportáže plní </a:t>
            </a:r>
            <a:r>
              <a:rPr lang="cs-CZ"/>
              <a:t>roli leadu </a:t>
            </a:r>
            <a:r>
              <a:rPr lang="cs-CZ" dirty="0"/>
              <a:t>ve zprávě – musí čtenáře hned chytit, zaujmout ho a přilákat ke čtení reportáže samotné. Úvod reportáže je nejdůležitější.</a:t>
            </a:r>
          </a:p>
          <a:p>
            <a:r>
              <a:rPr lang="cs-CZ" dirty="0"/>
              <a:t>Můžeme začít např. nejsilnějším vjemem autora z místa, konkrétní postavou nebo situací, citací, popisem okolností, za jakých se autor na místě ocitnul, popisem prostředí. Můžeme přiblížit emoce lidí nebo autora. Ale také obecněji popsat souvislosti reportáže, proč jsme se vydali zrovna na toto místo – což by ve zpravodajství patřilo do backgroundu.</a:t>
            </a:r>
          </a:p>
          <a:p>
            <a:endParaRPr lang="cs-CZ" dirty="0"/>
          </a:p>
        </p:txBody>
      </p:sp>
    </p:spTree>
    <p:extLst>
      <p:ext uri="{BB962C8B-B14F-4D97-AF65-F5344CB8AC3E}">
        <p14:creationId xmlns:p14="http://schemas.microsoft.com/office/powerpoint/2010/main" val="270751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E8A028-B1CF-4F24-968A-64D48BDE3177}"/>
              </a:ext>
            </a:extLst>
          </p:cNvPr>
          <p:cNvSpPr>
            <a:spLocks noGrp="1"/>
          </p:cNvSpPr>
          <p:nvPr>
            <p:ph type="title"/>
          </p:nvPr>
        </p:nvSpPr>
        <p:spPr/>
        <p:txBody>
          <a:bodyPr/>
          <a:lstStyle/>
          <a:p>
            <a:r>
              <a:rPr lang="cs-CZ" dirty="0"/>
              <a:t>Různé druhy úvodů </a:t>
            </a:r>
          </a:p>
        </p:txBody>
      </p:sp>
      <p:sp>
        <p:nvSpPr>
          <p:cNvPr id="3" name="Zástupný obsah 2">
            <a:extLst>
              <a:ext uri="{FF2B5EF4-FFF2-40B4-BE49-F238E27FC236}">
                <a16:creationId xmlns:a16="http://schemas.microsoft.com/office/drawing/2014/main" id="{8916483D-33E3-4685-BDEB-2F774BCE0DBD}"/>
              </a:ext>
            </a:extLst>
          </p:cNvPr>
          <p:cNvSpPr>
            <a:spLocks noGrp="1"/>
          </p:cNvSpPr>
          <p:nvPr>
            <p:ph sz="quarter" idx="13"/>
          </p:nvPr>
        </p:nvSpPr>
        <p:spPr>
          <a:xfrm>
            <a:off x="685800" y="1704110"/>
            <a:ext cx="10394707" cy="3837708"/>
          </a:xfrm>
        </p:spPr>
        <p:txBody>
          <a:bodyPr>
            <a:normAutofit fontScale="85000" lnSpcReduction="10000"/>
          </a:bodyPr>
          <a:lstStyle/>
          <a:p>
            <a:r>
              <a:rPr lang="cs-CZ" b="0" i="0" dirty="0">
                <a:solidFill>
                  <a:srgbClr val="3E3E3E"/>
                </a:solidFill>
                <a:effectLst/>
                <a:latin typeface="RePublicStd"/>
              </a:rPr>
              <a:t>Teploty během tohoto lednového čtvrtka kroužily kolem nuly, a i když nesněžilo, na část Prahy padla mlha tak hustá, že málem zabránila týmu fotbalové Sparty v odletu do Jižní Ameriky. V kině Lucerna dávali </a:t>
            </a:r>
            <a:r>
              <a:rPr lang="cs-CZ" b="0" i="1" dirty="0">
                <a:solidFill>
                  <a:srgbClr val="3E3E3E"/>
                </a:solidFill>
                <a:effectLst/>
                <a:latin typeface="RePublicStd"/>
              </a:rPr>
              <a:t>Angeliku</a:t>
            </a:r>
            <a:r>
              <a:rPr lang="cs-CZ" b="0" i="0" dirty="0">
                <a:solidFill>
                  <a:srgbClr val="3E3E3E"/>
                </a:solidFill>
                <a:effectLst/>
                <a:latin typeface="RePublicStd"/>
              </a:rPr>
              <a:t>, ve vinohradském divadle hráli </a:t>
            </a:r>
            <a:r>
              <a:rPr lang="cs-CZ" b="0" i="1" dirty="0">
                <a:solidFill>
                  <a:srgbClr val="3E3E3E"/>
                </a:solidFill>
                <a:effectLst/>
                <a:latin typeface="RePublicStd"/>
              </a:rPr>
              <a:t>Pygmalion</a:t>
            </a:r>
            <a:r>
              <a:rPr lang="cs-CZ" b="0" i="0" dirty="0">
                <a:solidFill>
                  <a:srgbClr val="3E3E3E"/>
                </a:solidFill>
                <a:effectLst/>
                <a:latin typeface="RePublicStd"/>
              </a:rPr>
              <a:t> a televize večer vysílala filmovou povídku </a:t>
            </a:r>
            <a:r>
              <a:rPr lang="cs-CZ" b="0" i="1" dirty="0">
                <a:solidFill>
                  <a:srgbClr val="3E3E3E"/>
                </a:solidFill>
                <a:effectLst/>
                <a:latin typeface="RePublicStd"/>
              </a:rPr>
              <a:t>Bahno</a:t>
            </a:r>
            <a:r>
              <a:rPr lang="cs-CZ" b="0" i="0" dirty="0">
                <a:solidFill>
                  <a:srgbClr val="3E3E3E"/>
                </a:solidFill>
                <a:effectLst/>
                <a:latin typeface="RePublicStd"/>
              </a:rPr>
              <a:t>. Noviny řešily nedostatek jablek v obchodech, málo uhlí ve školách, „smělý manévr sovětských kosmonautů v kosmu“ i fakt, že v Ústí nad Labem otevřeli první finskou saunu. Ve Španělském sále Pražského hradu začala v devět ráno schůze vedení komunistické strany s běžným programem dalšího neohroženého zlepšování života socialistické vlasti a předseda československé vlády Oldřich Černík ujišťoval na titulní straně Rudého práva veřejnost, že mlčení sdělovacích prostředků o armádách zemí Varšavské smlouvy, které zemi obsadily před necelými pěti měsíci, odpovídá realitě. „Situace“ se přece již „uklidnila“.</a:t>
            </a:r>
          </a:p>
          <a:p>
            <a:r>
              <a:rPr lang="cs-CZ" dirty="0"/>
              <a:t>Silvie </a:t>
            </a:r>
            <a:r>
              <a:rPr lang="cs-CZ" dirty="0" err="1"/>
              <a:t>Lauder</a:t>
            </a:r>
            <a:r>
              <a:rPr lang="cs-CZ" dirty="0"/>
              <a:t>, Respekt, dva životy </a:t>
            </a:r>
            <a:r>
              <a:rPr lang="cs-CZ" dirty="0" err="1"/>
              <a:t>jana</a:t>
            </a:r>
            <a:r>
              <a:rPr lang="cs-CZ" dirty="0"/>
              <a:t> </a:t>
            </a:r>
            <a:r>
              <a:rPr lang="cs-CZ" dirty="0" err="1"/>
              <a:t>palacha</a:t>
            </a:r>
            <a:r>
              <a:rPr lang="cs-CZ" dirty="0"/>
              <a:t>, 12. 1. 2019</a:t>
            </a:r>
          </a:p>
          <a:p>
            <a:r>
              <a:rPr lang="cs-CZ" dirty="0"/>
              <a:t>https://www.respekt.cz/tydenik/2019/3/tema-dva-zivoty-jana-palacha</a:t>
            </a:r>
          </a:p>
        </p:txBody>
      </p:sp>
    </p:spTree>
    <p:extLst>
      <p:ext uri="{BB962C8B-B14F-4D97-AF65-F5344CB8AC3E}">
        <p14:creationId xmlns:p14="http://schemas.microsoft.com/office/powerpoint/2010/main" val="5216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FC7B3D-1BA3-4BE6-A886-2E6C2EE44343}"/>
              </a:ext>
            </a:extLst>
          </p:cNvPr>
          <p:cNvSpPr>
            <a:spLocks noGrp="1"/>
          </p:cNvSpPr>
          <p:nvPr>
            <p:ph type="title"/>
          </p:nvPr>
        </p:nvSpPr>
        <p:spPr>
          <a:xfrm>
            <a:off x="685801" y="685800"/>
            <a:ext cx="10396882" cy="797615"/>
          </a:xfrm>
        </p:spPr>
        <p:txBody>
          <a:bodyPr>
            <a:normAutofit fontScale="90000"/>
          </a:bodyPr>
          <a:lstStyle/>
          <a:p>
            <a:r>
              <a:rPr lang="cs-CZ" dirty="0"/>
              <a:t>Různé druhy úvodů</a:t>
            </a:r>
          </a:p>
        </p:txBody>
      </p:sp>
      <p:sp>
        <p:nvSpPr>
          <p:cNvPr id="3" name="Zástupný obsah 2">
            <a:extLst>
              <a:ext uri="{FF2B5EF4-FFF2-40B4-BE49-F238E27FC236}">
                <a16:creationId xmlns:a16="http://schemas.microsoft.com/office/drawing/2014/main" id="{50A939E6-BEDF-4684-8927-1EBD783A25AF}"/>
              </a:ext>
            </a:extLst>
          </p:cNvPr>
          <p:cNvSpPr>
            <a:spLocks noGrp="1"/>
          </p:cNvSpPr>
          <p:nvPr>
            <p:ph sz="quarter" idx="13"/>
          </p:nvPr>
        </p:nvSpPr>
        <p:spPr>
          <a:xfrm>
            <a:off x="685800" y="1607128"/>
            <a:ext cx="10394707" cy="3767458"/>
          </a:xfrm>
        </p:spPr>
        <p:txBody>
          <a:bodyPr>
            <a:normAutofit fontScale="77500" lnSpcReduction="20000"/>
          </a:bodyPr>
          <a:lstStyle/>
          <a:p>
            <a:r>
              <a:rPr lang="cs-CZ" sz="1800" dirty="0">
                <a:solidFill>
                  <a:srgbClr val="000000"/>
                </a:solidFill>
                <a:effectLst/>
                <a:latin typeface="Arial" panose="020B0604020202020204" pitchFamily="34" charset="0"/>
                <a:ea typeface="Times New Roman" panose="02020603050405020304" pitchFamily="18" charset="0"/>
              </a:rPr>
              <a:t>Starý muž položil něžně dlaň na ohořelý hřbet kobyly, dotkl se opatrně živého masa a řekl: "Tohle bych rád viděl na zadnici Putina a tohle na zadnici Jelcina". Potom koně pohladil po nose. </a:t>
            </a:r>
            <a:br>
              <a:rPr lang="cs-CZ" sz="1800" dirty="0">
                <a:solidFill>
                  <a:srgbClr val="000000"/>
                </a:solidFill>
                <a:effectLst/>
                <a:latin typeface="Arial" panose="020B0604020202020204" pitchFamily="34" charset="0"/>
                <a:ea typeface="Times New Roman" panose="02020603050405020304" pitchFamily="18" charset="0"/>
              </a:rPr>
            </a:br>
            <a:br>
              <a:rPr lang="cs-CZ" sz="1800" dirty="0">
                <a:solidFill>
                  <a:srgbClr val="000000"/>
                </a:solidFill>
                <a:effectLst/>
                <a:latin typeface="Arial" panose="020B0604020202020204" pitchFamily="34" charset="0"/>
                <a:ea typeface="Times New Roman" panose="02020603050405020304" pitchFamily="18" charset="0"/>
              </a:rPr>
            </a:br>
            <a:r>
              <a:rPr lang="cs-CZ" sz="1800" dirty="0" err="1">
                <a:solidFill>
                  <a:srgbClr val="000000"/>
                </a:solidFill>
                <a:effectLst/>
                <a:latin typeface="Arial" panose="020B0604020202020204" pitchFamily="34" charset="0"/>
                <a:ea typeface="Times New Roman" panose="02020603050405020304" pitchFamily="18" charset="0"/>
              </a:rPr>
              <a:t>Daut</a:t>
            </a:r>
            <a:r>
              <a:rPr lang="cs-CZ" sz="1800" dirty="0">
                <a:solidFill>
                  <a:srgbClr val="000000"/>
                </a:solidFill>
                <a:effectLst/>
                <a:latin typeface="Arial" panose="020B0604020202020204" pitchFamily="34" charset="0"/>
                <a:ea typeface="Times New Roman" panose="02020603050405020304" pitchFamily="18" charset="0"/>
              </a:rPr>
              <a:t> </a:t>
            </a:r>
            <a:r>
              <a:rPr lang="cs-CZ" sz="1800" dirty="0" err="1">
                <a:solidFill>
                  <a:srgbClr val="000000"/>
                </a:solidFill>
                <a:effectLst/>
                <a:latin typeface="Arial" panose="020B0604020202020204" pitchFamily="34" charset="0"/>
                <a:ea typeface="Times New Roman" panose="02020603050405020304" pitchFamily="18" charset="0"/>
              </a:rPr>
              <a:t>Chadžijev</a:t>
            </a:r>
            <a:r>
              <a:rPr lang="cs-CZ" sz="1800" dirty="0">
                <a:solidFill>
                  <a:srgbClr val="000000"/>
                </a:solidFill>
                <a:effectLst/>
                <a:latin typeface="Arial" panose="020B0604020202020204" pitchFamily="34" charset="0"/>
                <a:ea typeface="Times New Roman" panose="02020603050405020304" pitchFamily="18" charset="0"/>
              </a:rPr>
              <a:t>, ulice </a:t>
            </a:r>
            <a:r>
              <a:rPr lang="cs-CZ" sz="1800" dirty="0" err="1">
                <a:solidFill>
                  <a:srgbClr val="000000"/>
                </a:solidFill>
                <a:effectLst/>
                <a:latin typeface="Arial" panose="020B0604020202020204" pitchFamily="34" charset="0"/>
                <a:ea typeface="Times New Roman" panose="02020603050405020304" pitchFamily="18" charset="0"/>
              </a:rPr>
              <a:t>Rabočaja</a:t>
            </a:r>
            <a:r>
              <a:rPr lang="cs-CZ" sz="1800" dirty="0">
                <a:solidFill>
                  <a:srgbClr val="000000"/>
                </a:solidFill>
                <a:effectLst/>
                <a:latin typeface="Arial" panose="020B0604020202020204" pitchFamily="34" charset="0"/>
                <a:ea typeface="Times New Roman" panose="02020603050405020304" pitchFamily="18" charset="0"/>
              </a:rPr>
              <a:t> 119 </a:t>
            </a:r>
            <a:br>
              <a:rPr lang="cs-CZ" sz="1800" dirty="0">
                <a:solidFill>
                  <a:srgbClr val="000000"/>
                </a:solidFill>
                <a:effectLst/>
                <a:latin typeface="Arial" panose="020B0604020202020204" pitchFamily="34" charset="0"/>
                <a:ea typeface="Times New Roman" panose="02020603050405020304" pitchFamily="18" charset="0"/>
              </a:rPr>
            </a:br>
            <a:br>
              <a:rPr lang="cs-CZ" sz="1800" dirty="0">
                <a:solidFill>
                  <a:srgbClr val="000000"/>
                </a:solidFill>
                <a:effectLst/>
                <a:latin typeface="Arial" panose="020B0604020202020204" pitchFamily="34" charset="0"/>
                <a:ea typeface="Times New Roman" panose="02020603050405020304" pitchFamily="18" charset="0"/>
              </a:rPr>
            </a:br>
            <a:r>
              <a:rPr lang="cs-CZ" sz="1800" dirty="0">
                <a:solidFill>
                  <a:srgbClr val="000000"/>
                </a:solidFill>
                <a:effectLst/>
                <a:latin typeface="Arial" panose="020B0604020202020204" pitchFamily="34" charset="0"/>
                <a:ea typeface="Times New Roman" panose="02020603050405020304" pitchFamily="18" charset="0"/>
              </a:rPr>
              <a:t>Ruští vojáci polili stáj </a:t>
            </a:r>
            <a:r>
              <a:rPr lang="cs-CZ" sz="1800" dirty="0" err="1">
                <a:solidFill>
                  <a:srgbClr val="000000"/>
                </a:solidFill>
                <a:effectLst/>
                <a:latin typeface="Arial" panose="020B0604020202020204" pitchFamily="34" charset="0"/>
                <a:ea typeface="Times New Roman" panose="02020603050405020304" pitchFamily="18" charset="0"/>
              </a:rPr>
              <a:t>Dauta</a:t>
            </a:r>
            <a:r>
              <a:rPr lang="cs-CZ" sz="1800" dirty="0">
                <a:solidFill>
                  <a:srgbClr val="000000"/>
                </a:solidFill>
                <a:effectLst/>
                <a:latin typeface="Arial" panose="020B0604020202020204" pitchFamily="34" charset="0"/>
                <a:ea typeface="Times New Roman" panose="02020603050405020304" pitchFamily="18" charset="0"/>
              </a:rPr>
              <a:t> </a:t>
            </a:r>
            <a:r>
              <a:rPr lang="cs-CZ" sz="1800" dirty="0" err="1">
                <a:solidFill>
                  <a:srgbClr val="000000"/>
                </a:solidFill>
                <a:effectLst/>
                <a:latin typeface="Arial" panose="020B0604020202020204" pitchFamily="34" charset="0"/>
                <a:ea typeface="Times New Roman" panose="02020603050405020304" pitchFamily="18" charset="0"/>
              </a:rPr>
              <a:t>Abdulajeviče</a:t>
            </a:r>
            <a:r>
              <a:rPr lang="cs-CZ" sz="1800" dirty="0">
                <a:solidFill>
                  <a:srgbClr val="000000"/>
                </a:solidFill>
                <a:effectLst/>
                <a:latin typeface="Arial" panose="020B0604020202020204" pitchFamily="34" charset="0"/>
                <a:ea typeface="Times New Roman" panose="02020603050405020304" pitchFamily="18" charset="0"/>
              </a:rPr>
              <a:t> </a:t>
            </a:r>
            <a:r>
              <a:rPr lang="cs-CZ" sz="1800" dirty="0" err="1">
                <a:solidFill>
                  <a:srgbClr val="000000"/>
                </a:solidFill>
                <a:effectLst/>
                <a:latin typeface="Arial" panose="020B0604020202020204" pitchFamily="34" charset="0"/>
                <a:ea typeface="Times New Roman" panose="02020603050405020304" pitchFamily="18" charset="0"/>
              </a:rPr>
              <a:t>Chadžijeva</a:t>
            </a:r>
            <a:r>
              <a:rPr lang="cs-CZ" sz="1800" dirty="0">
                <a:solidFill>
                  <a:srgbClr val="000000"/>
                </a:solidFill>
                <a:effectLst/>
                <a:latin typeface="Arial" panose="020B0604020202020204" pitchFamily="34" charset="0"/>
                <a:ea typeface="Times New Roman" panose="02020603050405020304" pitchFamily="18" charset="0"/>
              </a:rPr>
              <a:t> benzinem a zapálili. Předtím odvedli jeho dvě krávy a hříbě. Koně nechali přivázaného uvnitř. Dvaašedesátiletý Čečenec kobylu uhasil. Spolu se sousedem na ni hodil hadr, který se jí připekl na hřbet. </a:t>
            </a:r>
            <a:r>
              <a:rPr lang="cs-CZ" sz="1800" dirty="0" err="1">
                <a:solidFill>
                  <a:srgbClr val="000000"/>
                </a:solidFill>
                <a:effectLst/>
                <a:latin typeface="Arial" panose="020B0604020202020204" pitchFamily="34" charset="0"/>
                <a:ea typeface="Times New Roman" panose="02020603050405020304" pitchFamily="18" charset="0"/>
              </a:rPr>
              <a:t>Daut</a:t>
            </a:r>
            <a:r>
              <a:rPr lang="cs-CZ" sz="1800" dirty="0">
                <a:solidFill>
                  <a:srgbClr val="000000"/>
                </a:solidFill>
                <a:effectLst/>
                <a:latin typeface="Arial" panose="020B0604020202020204" pitchFamily="34" charset="0"/>
                <a:ea typeface="Times New Roman" panose="02020603050405020304" pitchFamily="18" charset="0"/>
              </a:rPr>
              <a:t> ho pomaličku, každý den kousek po kousku odlupuje. "Dávám pozor, aby ji to tak nebolelo," říká. Schoval kobylu za vesnicí do budky slepené z roští a slámy. "Kdyby ji našli, snědí ji stejně jako hříbě," usmívá se a oči se mu lesknou. "Rusové mi snědli hříbě," řekne znovu a popotáhne. "Ukradli mi všechno. Postel, 15 pytlů brambor, 3 pytle mouky, 60 lahví se zavařenými rajčaty, co žena připravila na horší časy. Odnesli talíře i hrnce. Asi nemají co jíst. Jinak by sem nepřijeli. Pro Rusy jsme všichni zločinci. I tenhle náš </a:t>
            </a:r>
            <a:r>
              <a:rPr lang="cs-CZ" sz="1800" dirty="0" err="1">
                <a:solidFill>
                  <a:srgbClr val="000000"/>
                </a:solidFill>
                <a:effectLst/>
                <a:latin typeface="Arial" panose="020B0604020202020204" pitchFamily="34" charset="0"/>
                <a:ea typeface="Times New Roman" panose="02020603050405020304" pitchFamily="18" charset="0"/>
              </a:rPr>
              <a:t>čečenký</a:t>
            </a:r>
            <a:r>
              <a:rPr lang="cs-CZ" sz="1800" dirty="0">
                <a:solidFill>
                  <a:srgbClr val="000000"/>
                </a:solidFill>
                <a:effectLst/>
                <a:latin typeface="Arial" panose="020B0604020202020204" pitchFamily="34" charset="0"/>
                <a:ea typeface="Times New Roman" panose="02020603050405020304" pitchFamily="18" charset="0"/>
              </a:rPr>
              <a:t> ořech, i tahle akácie. Všichni jsme banditi. Skoro neslyším. Při tom bombardování jsem málem ohluchl. Teď mi pořád teče krev z uší. </a:t>
            </a:r>
          </a:p>
          <a:p>
            <a:r>
              <a:rPr lang="cs-CZ" sz="1800" dirty="0">
                <a:solidFill>
                  <a:srgbClr val="000000"/>
                </a:solidFill>
                <a:effectLst/>
                <a:latin typeface="Arial" panose="020B0604020202020204" pitchFamily="34" charset="0"/>
                <a:ea typeface="Times New Roman" panose="02020603050405020304" pitchFamily="18" charset="0"/>
              </a:rPr>
              <a:t>Petra Procházková, LN, 6. 12. 1999, </a:t>
            </a:r>
            <a:r>
              <a:rPr lang="cs-CZ" sz="1800" dirty="0">
                <a:solidFill>
                  <a:srgbClr val="666666"/>
                </a:solidFill>
                <a:effectLst/>
                <a:latin typeface="Trebuchet MS" panose="020B0603020202020204" pitchFamily="34" charset="0"/>
                <a:ea typeface="Times New Roman" panose="02020603050405020304" pitchFamily="18" charset="0"/>
                <a:cs typeface="Times New Roman" panose="02020603050405020304" pitchFamily="18" charset="0"/>
              </a:rPr>
              <a:t>Rusové kradou Čečencům obilí, slepice i prádlo</a:t>
            </a:r>
            <a:endParaRPr lang="cs-CZ" dirty="0"/>
          </a:p>
        </p:txBody>
      </p:sp>
    </p:spTree>
    <p:extLst>
      <p:ext uri="{BB962C8B-B14F-4D97-AF65-F5344CB8AC3E}">
        <p14:creationId xmlns:p14="http://schemas.microsoft.com/office/powerpoint/2010/main" val="1015731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DB5B13-9245-4823-AB8E-20AF34DFEAB6}"/>
              </a:ext>
            </a:extLst>
          </p:cNvPr>
          <p:cNvSpPr>
            <a:spLocks noGrp="1"/>
          </p:cNvSpPr>
          <p:nvPr>
            <p:ph type="title"/>
          </p:nvPr>
        </p:nvSpPr>
        <p:spPr>
          <a:xfrm>
            <a:off x="683625" y="331451"/>
            <a:ext cx="10396882" cy="790768"/>
          </a:xfrm>
        </p:spPr>
        <p:txBody>
          <a:bodyPr>
            <a:normAutofit fontScale="90000"/>
          </a:bodyPr>
          <a:lstStyle/>
          <a:p>
            <a:r>
              <a:rPr lang="cs-CZ" dirty="0"/>
              <a:t>Různé druhy úvodů</a:t>
            </a:r>
          </a:p>
        </p:txBody>
      </p:sp>
      <p:sp>
        <p:nvSpPr>
          <p:cNvPr id="3" name="Zástupný obsah 2">
            <a:extLst>
              <a:ext uri="{FF2B5EF4-FFF2-40B4-BE49-F238E27FC236}">
                <a16:creationId xmlns:a16="http://schemas.microsoft.com/office/drawing/2014/main" id="{0F3978B6-C764-4FD4-B1D0-80B23C72322D}"/>
              </a:ext>
            </a:extLst>
          </p:cNvPr>
          <p:cNvSpPr>
            <a:spLocks noGrp="1"/>
          </p:cNvSpPr>
          <p:nvPr>
            <p:ph sz="quarter" idx="13"/>
          </p:nvPr>
        </p:nvSpPr>
        <p:spPr>
          <a:xfrm>
            <a:off x="685800" y="1122220"/>
            <a:ext cx="10394707" cy="4252366"/>
          </a:xfrm>
        </p:spPr>
        <p:txBody>
          <a:bodyPr/>
          <a:lstStyle/>
          <a:p>
            <a:r>
              <a:rPr lang="cs-CZ" sz="1800" dirty="0">
                <a:solidFill>
                  <a:srgbClr val="000000"/>
                </a:solidFill>
                <a:effectLst/>
                <a:latin typeface="Arial" panose="020B0604020202020204" pitchFamily="34" charset="0"/>
                <a:ea typeface="Times New Roman" panose="02020603050405020304" pitchFamily="18" charset="0"/>
              </a:rPr>
              <a:t>Známý filmový producent a režisér Ondřej Trojan se napije vychlazeného piva, přejede očima okolní scenerii a blaženě se usměje. „No není tady krásně?“ zeptá se řečnicky společníků rozsazených na kamenném zápraží chalupy. Do obrazu dokonalého prázdninového venkovského odpoledne skutečně nic nechybí. Rybník, který líně křižuje jediná labuť, kolem poklidně šumící lesy a na břehu skupina starých přátel osvěžujících se melounem a skleničkou </a:t>
            </a:r>
            <a:r>
              <a:rPr lang="cs-CZ" sz="1800" dirty="0" err="1">
                <a:solidFill>
                  <a:srgbClr val="000000"/>
                </a:solidFill>
                <a:effectLst/>
                <a:latin typeface="Arial" panose="020B0604020202020204" pitchFamily="34" charset="0"/>
                <a:ea typeface="Times New Roman" panose="02020603050405020304" pitchFamily="18" charset="0"/>
              </a:rPr>
              <a:t>cideru</a:t>
            </a:r>
            <a:r>
              <a:rPr lang="cs-CZ" sz="1800" dirty="0">
                <a:solidFill>
                  <a:srgbClr val="000000"/>
                </a:solidFill>
                <a:effectLst/>
                <a:latin typeface="Arial" panose="020B0604020202020204" pitchFamily="34" charset="0"/>
                <a:ea typeface="Times New Roman" panose="02020603050405020304" pitchFamily="18" charset="0"/>
              </a:rPr>
              <a:t>. </a:t>
            </a:r>
          </a:p>
          <a:p>
            <a:r>
              <a:rPr lang="cs-CZ" sz="1800" dirty="0">
                <a:solidFill>
                  <a:srgbClr val="000000"/>
                </a:solidFill>
                <a:latin typeface="Arial" panose="020B0604020202020204" pitchFamily="34" charset="0"/>
              </a:rPr>
              <a:t>Silvie </a:t>
            </a:r>
            <a:r>
              <a:rPr lang="cs-CZ" sz="1800" dirty="0" err="1">
                <a:solidFill>
                  <a:srgbClr val="000000"/>
                </a:solidFill>
                <a:latin typeface="Arial" panose="020B0604020202020204" pitchFamily="34" charset="0"/>
              </a:rPr>
              <a:t>Lauder</a:t>
            </a:r>
            <a:r>
              <a:rPr lang="cs-CZ" sz="1800" dirty="0">
                <a:solidFill>
                  <a:srgbClr val="000000"/>
                </a:solidFill>
                <a:latin typeface="Arial" panose="020B0604020202020204" pitchFamily="34" charset="0"/>
              </a:rPr>
              <a:t>, Respekt, 4. 8. 2014, Každý z nás je </a:t>
            </a:r>
            <a:r>
              <a:rPr lang="cs-CZ" sz="1800" dirty="0" err="1">
                <a:solidFill>
                  <a:srgbClr val="000000"/>
                </a:solidFill>
                <a:latin typeface="Arial" panose="020B0604020202020204" pitchFamily="34" charset="0"/>
              </a:rPr>
              <a:t>mařížan</a:t>
            </a:r>
            <a:endParaRPr lang="cs-CZ" dirty="0"/>
          </a:p>
        </p:txBody>
      </p:sp>
    </p:spTree>
    <p:extLst>
      <p:ext uri="{BB962C8B-B14F-4D97-AF65-F5344CB8AC3E}">
        <p14:creationId xmlns:p14="http://schemas.microsoft.com/office/powerpoint/2010/main" val="3574452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FED8C8-AA61-465A-A234-2A4BB435EBB4}"/>
              </a:ext>
            </a:extLst>
          </p:cNvPr>
          <p:cNvSpPr>
            <a:spLocks noGrp="1"/>
          </p:cNvSpPr>
          <p:nvPr>
            <p:ph type="title"/>
          </p:nvPr>
        </p:nvSpPr>
        <p:spPr>
          <a:xfrm>
            <a:off x="685801" y="166256"/>
            <a:ext cx="10396882" cy="928253"/>
          </a:xfrm>
        </p:spPr>
        <p:txBody>
          <a:bodyPr/>
          <a:lstStyle/>
          <a:p>
            <a:r>
              <a:rPr lang="cs-CZ" dirty="0"/>
              <a:t>Různé druhy úvodů</a:t>
            </a:r>
          </a:p>
        </p:txBody>
      </p:sp>
      <p:sp>
        <p:nvSpPr>
          <p:cNvPr id="3" name="Zástupný obsah 2">
            <a:extLst>
              <a:ext uri="{FF2B5EF4-FFF2-40B4-BE49-F238E27FC236}">
                <a16:creationId xmlns:a16="http://schemas.microsoft.com/office/drawing/2014/main" id="{93A85729-569D-4AED-8AA4-2E2A394BF661}"/>
              </a:ext>
            </a:extLst>
          </p:cNvPr>
          <p:cNvSpPr>
            <a:spLocks noGrp="1"/>
          </p:cNvSpPr>
          <p:nvPr>
            <p:ph sz="quarter" idx="13"/>
          </p:nvPr>
        </p:nvSpPr>
        <p:spPr>
          <a:xfrm>
            <a:off x="685800" y="1094510"/>
            <a:ext cx="10394707" cy="4280076"/>
          </a:xfrm>
        </p:spPr>
        <p:txBody>
          <a:bodyPr/>
          <a:lstStyle/>
          <a:p>
            <a:pPr>
              <a:lnSpc>
                <a:spcPts val="1800"/>
              </a:lnSpc>
              <a:spcAft>
                <a:spcPts val="800"/>
              </a:spcAft>
            </a:pPr>
            <a:r>
              <a:rPr lang="cs-CZ"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 vzdálenosti dvou set metrů od vepřína na vyvýšenině nedaleko </a:t>
            </a:r>
            <a:r>
              <a:rPr lang="cs-CZ"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Nazraně</a:t>
            </a:r>
            <a:r>
              <a:rPr lang="cs-CZ"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je cítit typický zápach prasat. Před budovou je však živo - na trávníku si hrají děti, dospělí stojí ve frontě na chleba.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800"/>
              </a:spcAft>
            </a:pPr>
            <a:r>
              <a:rPr lang="cs-CZ"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cs-CZ"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Kompaktnik</a:t>
            </a:r>
            <a:r>
              <a:rPr lang="cs-CZ"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 označením MTF-2 je jedním z desítek divokých uprchlických táborů, které se před měsíci začaly v Ingušsku objevovat spolu s přílivem čečenských běženců.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r>
              <a:rPr lang="cs-CZ" sz="1800" dirty="0">
                <a:solidFill>
                  <a:srgbClr val="000000"/>
                </a:solidFill>
                <a:effectLst/>
                <a:latin typeface="Arial" panose="020B0604020202020204" pitchFamily="34" charset="0"/>
                <a:ea typeface="Times New Roman" panose="02020603050405020304" pitchFamily="18" charset="0"/>
              </a:rPr>
              <a:t>"My, muslimové, musíme žít v prasečáku," rozčiluje se tělnatá žena v červenobílých šatech. "A to po nás ještě správce chce, abychom platili nájem jeden rubl za metr čtvereční. Vždyť nemáme peníze ani na pleny pro děti!" </a:t>
            </a:r>
          </a:p>
          <a:p>
            <a:r>
              <a:rPr lang="cs-CZ" dirty="0"/>
              <a:t>Jana Ustohalová, </a:t>
            </a:r>
            <a:r>
              <a:rPr lang="cs-CZ" dirty="0" err="1"/>
              <a:t>mfdnes</a:t>
            </a:r>
            <a:r>
              <a:rPr lang="cs-CZ" dirty="0"/>
              <a:t>, 19. 4. 2000, </a:t>
            </a:r>
            <a:r>
              <a:rPr lang="cs-CZ" sz="1800" dirty="0">
                <a:solidFill>
                  <a:srgbClr val="666666"/>
                </a:solidFill>
                <a:effectLst/>
                <a:latin typeface="Trebuchet MS" panose="020B0603020202020204" pitchFamily="34" charset="0"/>
                <a:ea typeface="Times New Roman" panose="02020603050405020304" pitchFamily="18" charset="0"/>
                <a:cs typeface="Times New Roman" panose="02020603050405020304" pitchFamily="18" charset="0"/>
              </a:rPr>
              <a:t>Válka nekončí, čečenští běženci dále živoří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60117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A4CA60-6368-4B62-9F77-B169555BF704}"/>
              </a:ext>
            </a:extLst>
          </p:cNvPr>
          <p:cNvSpPr>
            <a:spLocks noGrp="1"/>
          </p:cNvSpPr>
          <p:nvPr>
            <p:ph type="title"/>
          </p:nvPr>
        </p:nvSpPr>
        <p:spPr>
          <a:xfrm>
            <a:off x="683625" y="214745"/>
            <a:ext cx="10396882" cy="1059873"/>
          </a:xfrm>
        </p:spPr>
        <p:txBody>
          <a:bodyPr/>
          <a:lstStyle/>
          <a:p>
            <a:r>
              <a:rPr lang="cs-CZ" dirty="0"/>
              <a:t>Různé druhy úvodů</a:t>
            </a:r>
          </a:p>
        </p:txBody>
      </p:sp>
      <p:sp>
        <p:nvSpPr>
          <p:cNvPr id="3" name="Zástupný obsah 2">
            <a:extLst>
              <a:ext uri="{FF2B5EF4-FFF2-40B4-BE49-F238E27FC236}">
                <a16:creationId xmlns:a16="http://schemas.microsoft.com/office/drawing/2014/main" id="{76A5AA7E-CB2A-4367-8055-3FCB69C71306}"/>
              </a:ext>
            </a:extLst>
          </p:cNvPr>
          <p:cNvSpPr>
            <a:spLocks noGrp="1"/>
          </p:cNvSpPr>
          <p:nvPr>
            <p:ph sz="quarter" idx="13"/>
          </p:nvPr>
        </p:nvSpPr>
        <p:spPr>
          <a:xfrm>
            <a:off x="685800" y="1274618"/>
            <a:ext cx="10394707" cy="4099967"/>
          </a:xfrm>
        </p:spPr>
        <p:txBody>
          <a:bodyPr/>
          <a:lstStyle/>
          <a:p>
            <a:r>
              <a:rPr lang="cs-CZ" sz="1800" dirty="0">
                <a:solidFill>
                  <a:srgbClr val="000000"/>
                </a:solidFill>
                <a:effectLst/>
                <a:latin typeface="Arial" panose="020B0604020202020204" pitchFamily="34" charset="0"/>
                <a:ea typeface="Times New Roman" panose="02020603050405020304" pitchFamily="18" charset="0"/>
              </a:rPr>
              <a:t>Na obzoru se donekonečna táhne dvoumetrový ocelový plot. V jediném místě jej přerušuje železniční trať. Právě tudy po skupinkách proudí přes srbskou hranici do jižního Maďarska uprchlíci. </a:t>
            </a:r>
            <a:br>
              <a:rPr lang="cs-CZ" sz="1800" dirty="0">
                <a:solidFill>
                  <a:srgbClr val="000000"/>
                </a:solidFill>
                <a:effectLst/>
                <a:latin typeface="Arial" panose="020B0604020202020204" pitchFamily="34" charset="0"/>
                <a:ea typeface="Times New Roman" panose="02020603050405020304" pitchFamily="18" charset="0"/>
              </a:rPr>
            </a:br>
            <a:r>
              <a:rPr lang="cs-CZ" sz="1800" dirty="0">
                <a:solidFill>
                  <a:srgbClr val="000000"/>
                </a:solidFill>
                <a:effectLst/>
                <a:latin typeface="Arial" panose="020B0604020202020204" pitchFamily="34" charset="0"/>
                <a:ea typeface="Times New Roman" panose="02020603050405020304" pitchFamily="18" charset="0"/>
              </a:rPr>
              <a:t>Na rukou nesou malé děti, na zádech staré lidi. Mají jenom oblečení a jednu tašku nebo batoh. </a:t>
            </a:r>
            <a:br>
              <a:rPr lang="cs-CZ" sz="1800" dirty="0">
                <a:solidFill>
                  <a:srgbClr val="000000"/>
                </a:solidFill>
                <a:effectLst/>
                <a:latin typeface="Arial" panose="020B0604020202020204" pitchFamily="34" charset="0"/>
                <a:ea typeface="Times New Roman" panose="02020603050405020304" pitchFamily="18" charset="0"/>
              </a:rPr>
            </a:br>
            <a:r>
              <a:rPr lang="cs-CZ" sz="1800" dirty="0">
                <a:solidFill>
                  <a:srgbClr val="000000"/>
                </a:solidFill>
                <a:effectLst/>
                <a:latin typeface="Arial" panose="020B0604020202020204" pitchFamily="34" charset="0"/>
                <a:ea typeface="Times New Roman" panose="02020603050405020304" pitchFamily="18" charset="0"/>
              </a:rPr>
              <a:t>Po pěti stech metrech je u železničního přejezdu zastavuje kordon několika desítek maďarských policistů. Přes ústa mají roušky, na rukou sterilní rukavice. A jediný úkol: udržet tisíce lidí na poli za vesnicí a nepustit je dál do vnitrozemí. </a:t>
            </a:r>
          </a:p>
          <a:p>
            <a:r>
              <a:rPr lang="cs-CZ" sz="1800" dirty="0">
                <a:solidFill>
                  <a:srgbClr val="000000"/>
                </a:solidFill>
                <a:latin typeface="Arial" panose="020B0604020202020204" pitchFamily="34" charset="0"/>
              </a:rPr>
              <a:t>Jana Ustohalová, MFDNES, 11. 9. 2015, </a:t>
            </a:r>
            <a:r>
              <a:rPr lang="cs-CZ" sz="1800" dirty="0">
                <a:solidFill>
                  <a:srgbClr val="666666"/>
                </a:solidFill>
                <a:effectLst/>
                <a:latin typeface="Trebuchet MS" panose="020B0603020202020204" pitchFamily="34" charset="0"/>
                <a:ea typeface="Times New Roman" panose="02020603050405020304" pitchFamily="18" charset="0"/>
                <a:cs typeface="Times New Roman" panose="02020603050405020304" pitchFamily="18" charset="0"/>
              </a:rPr>
              <a:t>Půlka rodiny v Sýrii je mrtvá, říká muž, který míří do Belgie</a:t>
            </a:r>
            <a:endParaRPr lang="cs-CZ" dirty="0"/>
          </a:p>
        </p:txBody>
      </p:sp>
    </p:spTree>
    <p:extLst>
      <p:ext uri="{BB962C8B-B14F-4D97-AF65-F5344CB8AC3E}">
        <p14:creationId xmlns:p14="http://schemas.microsoft.com/office/powerpoint/2010/main" val="4282008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C61217-EFEE-4D8F-A76C-15589691EC36}"/>
              </a:ext>
            </a:extLst>
          </p:cNvPr>
          <p:cNvSpPr>
            <a:spLocks noGrp="1"/>
          </p:cNvSpPr>
          <p:nvPr>
            <p:ph type="title"/>
          </p:nvPr>
        </p:nvSpPr>
        <p:spPr/>
        <p:txBody>
          <a:bodyPr/>
          <a:lstStyle/>
          <a:p>
            <a:r>
              <a:rPr lang="cs-CZ" dirty="0"/>
              <a:t>Různé </a:t>
            </a:r>
          </a:p>
        </p:txBody>
      </p:sp>
      <p:sp>
        <p:nvSpPr>
          <p:cNvPr id="3" name="Zástupný obsah 2">
            <a:extLst>
              <a:ext uri="{FF2B5EF4-FFF2-40B4-BE49-F238E27FC236}">
                <a16:creationId xmlns:a16="http://schemas.microsoft.com/office/drawing/2014/main" id="{DC73CBEC-B44E-414B-9929-C5F8630A3ACC}"/>
              </a:ext>
            </a:extLst>
          </p:cNvPr>
          <p:cNvSpPr>
            <a:spLocks noGrp="1"/>
          </p:cNvSpPr>
          <p:nvPr>
            <p:ph sz="quarter" idx="13"/>
          </p:nvPr>
        </p:nvSpPr>
        <p:spPr/>
        <p:txBody>
          <a:bodyPr>
            <a:normAutofit fontScale="92500"/>
          </a:bodyPr>
          <a:lstStyle/>
          <a:p>
            <a:r>
              <a:rPr lang="cs-CZ" sz="1800" dirty="0">
                <a:solidFill>
                  <a:srgbClr val="000000"/>
                </a:solidFill>
                <a:effectLst/>
                <a:latin typeface="Arial" panose="020B0604020202020204" pitchFamily="34" charset="0"/>
                <a:ea typeface="Times New Roman" panose="02020603050405020304" pitchFamily="18" charset="0"/>
              </a:rPr>
              <a:t>Po celém obzoru se táhnou vysoké ocelové věže. Občas z některé z nich vyšlehne plamen jako v Tolkienově </a:t>
            </a:r>
            <a:r>
              <a:rPr lang="cs-CZ" sz="1800" dirty="0" err="1">
                <a:solidFill>
                  <a:srgbClr val="000000"/>
                </a:solidFill>
                <a:effectLst/>
                <a:latin typeface="Arial" panose="020B0604020202020204" pitchFamily="34" charset="0"/>
                <a:ea typeface="Times New Roman" panose="02020603050405020304" pitchFamily="18" charset="0"/>
              </a:rPr>
              <a:t>Mordoru</a:t>
            </a:r>
            <a:r>
              <a:rPr lang="cs-CZ" sz="1800" dirty="0">
                <a:solidFill>
                  <a:srgbClr val="000000"/>
                </a:solidFill>
                <a:effectLst/>
                <a:latin typeface="Arial" panose="020B0604020202020204" pitchFamily="34" charset="0"/>
                <a:ea typeface="Times New Roman" panose="02020603050405020304" pitchFamily="18" charset="0"/>
              </a:rPr>
              <a:t>. Horký vítr zvedá červenohnědý prach z obrovských hromad strusky u košických železáren U. S. Steel a žene jej na </a:t>
            </a:r>
            <a:r>
              <a:rPr lang="cs-CZ" sz="1800" dirty="0" err="1">
                <a:solidFill>
                  <a:srgbClr val="000000"/>
                </a:solidFill>
                <a:effectLst/>
                <a:latin typeface="Arial" panose="020B0604020202020204" pitchFamily="34" charset="0"/>
                <a:ea typeface="Times New Roman" panose="02020603050405020304" pitchFamily="18" charset="0"/>
              </a:rPr>
              <a:t>Veľkou</a:t>
            </a:r>
            <a:r>
              <a:rPr lang="cs-CZ" sz="1800" dirty="0">
                <a:solidFill>
                  <a:srgbClr val="000000"/>
                </a:solidFill>
                <a:effectLst/>
                <a:latin typeface="Arial" panose="020B0604020202020204" pitchFamily="34" charset="0"/>
                <a:ea typeface="Times New Roman" panose="02020603050405020304" pitchFamily="18" charset="0"/>
              </a:rPr>
              <a:t> Idu. </a:t>
            </a:r>
            <a:r>
              <a:rPr lang="cs-CZ" sz="1800" dirty="0" err="1">
                <a:solidFill>
                  <a:srgbClr val="000000"/>
                </a:solidFill>
                <a:effectLst/>
                <a:latin typeface="Arial" panose="020B0604020202020204" pitchFamily="34" charset="0"/>
                <a:ea typeface="Times New Roman" panose="02020603050405020304" pitchFamily="18" charset="0"/>
              </a:rPr>
              <a:t>Tříapůltisícová</a:t>
            </a:r>
            <a:r>
              <a:rPr lang="cs-CZ" sz="1800" dirty="0">
                <a:solidFill>
                  <a:srgbClr val="000000"/>
                </a:solidFill>
                <a:effectLst/>
                <a:latin typeface="Arial" panose="020B0604020202020204" pitchFamily="34" charset="0"/>
                <a:ea typeface="Times New Roman" panose="02020603050405020304" pitchFamily="18" charset="0"/>
              </a:rPr>
              <a:t> obec je se skoro stem smogových dnů ročně nejhůř znečištěnou lokalitou na Slovensku. Za chvíli mě začnou z prachu pálit oči. Vtíravý zápach se nedá dlouho vydržet, zažírá se mi do vlasů i oblečení. Na zpoceném obličeji cítím vrstvu agresivního prachu. </a:t>
            </a:r>
            <a:br>
              <a:rPr lang="cs-CZ" sz="1800" dirty="0">
                <a:solidFill>
                  <a:srgbClr val="000000"/>
                </a:solidFill>
                <a:effectLst/>
                <a:latin typeface="Arial" panose="020B0604020202020204" pitchFamily="34" charset="0"/>
                <a:ea typeface="Times New Roman" panose="02020603050405020304" pitchFamily="18" charset="0"/>
              </a:rPr>
            </a:br>
            <a:br>
              <a:rPr lang="cs-CZ" sz="1800" dirty="0">
                <a:solidFill>
                  <a:srgbClr val="000000"/>
                </a:solidFill>
                <a:effectLst/>
                <a:latin typeface="Arial" panose="020B0604020202020204" pitchFamily="34" charset="0"/>
                <a:ea typeface="Times New Roman" panose="02020603050405020304" pitchFamily="18" charset="0"/>
              </a:rPr>
            </a:br>
            <a:r>
              <a:rPr lang="cs-CZ" sz="1800" dirty="0">
                <a:solidFill>
                  <a:srgbClr val="000000"/>
                </a:solidFill>
                <a:effectLst/>
                <a:latin typeface="Arial" panose="020B0604020202020204" pitchFamily="34" charset="0"/>
                <a:ea typeface="Times New Roman" panose="02020603050405020304" pitchFamily="18" charset="0"/>
              </a:rPr>
              <a:t>Na dohled stojí chatrče jedné z nejděsivějších romských osad. </a:t>
            </a:r>
          </a:p>
          <a:p>
            <a:r>
              <a:rPr lang="cs-CZ" sz="1800" dirty="0">
                <a:solidFill>
                  <a:srgbClr val="000000"/>
                </a:solidFill>
                <a:effectLst/>
                <a:latin typeface="Arial" panose="020B0604020202020204" pitchFamily="34" charset="0"/>
                <a:ea typeface="Times New Roman" panose="02020603050405020304" pitchFamily="18" charset="0"/>
              </a:rPr>
              <a:t>Jana Ustohalová, </a:t>
            </a:r>
            <a:r>
              <a:rPr lang="cs-CZ" sz="1800" dirty="0" err="1">
                <a:solidFill>
                  <a:srgbClr val="000000"/>
                </a:solidFill>
                <a:effectLst/>
                <a:latin typeface="Arial" panose="020B0604020202020204" pitchFamily="34" charset="0"/>
                <a:ea typeface="Times New Roman" panose="02020603050405020304" pitchFamily="18" charset="0"/>
              </a:rPr>
              <a:t>finmag</a:t>
            </a:r>
            <a:r>
              <a:rPr lang="cs-CZ" sz="1800" dirty="0">
                <a:solidFill>
                  <a:srgbClr val="000000"/>
                </a:solidFill>
                <a:effectLst/>
                <a:latin typeface="Arial" panose="020B0604020202020204" pitchFamily="34" charset="0"/>
                <a:ea typeface="Times New Roman" panose="02020603050405020304" pitchFamily="18" charset="0"/>
              </a:rPr>
              <a:t>, 20. 9. 2017, </a:t>
            </a:r>
            <a:r>
              <a:rPr lang="cs-CZ" sz="1800" dirty="0">
                <a:solidFill>
                  <a:srgbClr val="666666"/>
                </a:solidFill>
                <a:effectLst/>
                <a:latin typeface="Trebuchet MS" panose="020B0603020202020204" pitchFamily="34" charset="0"/>
                <a:ea typeface="Times New Roman" panose="02020603050405020304" pitchFamily="18" charset="0"/>
                <a:cs typeface="Times New Roman" panose="02020603050405020304" pitchFamily="18" charset="0"/>
              </a:rPr>
              <a:t>BÍDA A BEZNADĚJ</a:t>
            </a:r>
            <a:endParaRPr lang="cs-CZ" dirty="0"/>
          </a:p>
        </p:txBody>
      </p:sp>
    </p:spTree>
    <p:extLst>
      <p:ext uri="{BB962C8B-B14F-4D97-AF65-F5344CB8AC3E}">
        <p14:creationId xmlns:p14="http://schemas.microsoft.com/office/powerpoint/2010/main" val="3769931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08718B-4C47-4034-A0DD-6717BEFE3A84}"/>
              </a:ext>
            </a:extLst>
          </p:cNvPr>
          <p:cNvSpPr>
            <a:spLocks noGrp="1"/>
          </p:cNvSpPr>
          <p:nvPr>
            <p:ph type="title"/>
          </p:nvPr>
        </p:nvSpPr>
        <p:spPr/>
        <p:txBody>
          <a:bodyPr/>
          <a:lstStyle/>
          <a:p>
            <a:r>
              <a:rPr lang="cs-CZ" dirty="0"/>
              <a:t>Různé druhy úvodů</a:t>
            </a:r>
          </a:p>
        </p:txBody>
      </p:sp>
      <p:sp>
        <p:nvSpPr>
          <p:cNvPr id="3" name="Zástupný obsah 2">
            <a:extLst>
              <a:ext uri="{FF2B5EF4-FFF2-40B4-BE49-F238E27FC236}">
                <a16:creationId xmlns:a16="http://schemas.microsoft.com/office/drawing/2014/main" id="{8BDF55D0-02B1-41AC-BC59-2183CF7F06DE}"/>
              </a:ext>
            </a:extLst>
          </p:cNvPr>
          <p:cNvSpPr>
            <a:spLocks noGrp="1"/>
          </p:cNvSpPr>
          <p:nvPr>
            <p:ph sz="quarter" idx="13"/>
          </p:nvPr>
        </p:nvSpPr>
        <p:spPr>
          <a:xfrm>
            <a:off x="685800" y="1648692"/>
            <a:ext cx="10394707" cy="3725894"/>
          </a:xfrm>
        </p:spPr>
        <p:txBody>
          <a:bodyPr/>
          <a:lstStyle/>
          <a:p>
            <a:r>
              <a:rPr lang="cs-CZ" sz="1800" dirty="0">
                <a:effectLst/>
                <a:latin typeface="Calibri" panose="020F0502020204030204" pitchFamily="34" charset="0"/>
                <a:ea typeface="Calibri" panose="020F0502020204030204" pitchFamily="34" charset="0"/>
                <a:cs typeface="Times New Roman" panose="02020603050405020304" pitchFamily="18" charset="0"/>
              </a:rPr>
              <a:t>Rčení „dlouhý jako Lovosice“ nevzniklo jen tak náhodou, město na úpatí Českého středohoří kousek od německých hranic se táhne v úzkém pruhu podél železniční trati, vklíněno mezi meandr Labe a dálnici D8. Dva dny před volbami je téměř devítitisícová obec zahalena v mlze, mizí v ní komíny místních továren i dým, který z nich nepřetržitě vychází, na protější břeh Labe nelze přes bílo vůbec dohlédnout. I přes chabý výhled návštěvníka putujícího v předvolební čas dlouhým městem praští do očí jedna neobvyklost: nikde na reklamních plochách tu mezi plakáty s tvářemi a hesly politiků není poutač na favorita voleb, Andreje Babiše a jeho stranu ANO.</a:t>
            </a:r>
          </a:p>
          <a:p>
            <a:r>
              <a:rPr lang="cs-CZ" sz="1800" dirty="0">
                <a:latin typeface="Calibri" panose="020F0502020204030204" pitchFamily="34" charset="0"/>
                <a:ea typeface="Calibri" panose="020F0502020204030204" pitchFamily="34" charset="0"/>
                <a:cs typeface="Times New Roman" panose="02020603050405020304" pitchFamily="18" charset="0"/>
              </a:rPr>
              <a:t>Ivana </a:t>
            </a:r>
            <a:r>
              <a:rPr lang="cs-CZ" sz="1800" dirty="0" err="1">
                <a:latin typeface="Calibri" panose="020F0502020204030204" pitchFamily="34" charset="0"/>
                <a:ea typeface="Calibri" panose="020F0502020204030204" pitchFamily="34" charset="0"/>
                <a:cs typeface="Times New Roman" panose="02020603050405020304" pitchFamily="18" charset="0"/>
              </a:rPr>
              <a:t>svobodová</a:t>
            </a:r>
            <a:r>
              <a:rPr lang="cs-CZ" sz="1800" dirty="0">
                <a:latin typeface="Calibri" panose="020F0502020204030204" pitchFamily="34" charset="0"/>
                <a:ea typeface="Calibri" panose="020F0502020204030204" pitchFamily="34" charset="0"/>
                <a:cs typeface="Times New Roman" panose="02020603050405020304" pitchFamily="18" charset="0"/>
              </a:rPr>
              <a:t>, respekt, 21. 10. 2017, </a:t>
            </a:r>
            <a:r>
              <a:rPr lang="cs-CZ" sz="1800" b="1" dirty="0">
                <a:effectLst/>
                <a:latin typeface="Calibri" panose="020F0502020204030204" pitchFamily="34" charset="0"/>
                <a:ea typeface="Calibri" panose="020F0502020204030204" pitchFamily="34" charset="0"/>
                <a:cs typeface="Times New Roman" panose="02020603050405020304" pitchFamily="18" charset="0"/>
              </a:rPr>
              <a:t>Městečko Lovosice je jako takové malé Česko</a:t>
            </a:r>
            <a:endParaRPr lang="cs-CZ" dirty="0"/>
          </a:p>
        </p:txBody>
      </p:sp>
    </p:spTree>
    <p:extLst>
      <p:ext uri="{BB962C8B-B14F-4D97-AF65-F5344CB8AC3E}">
        <p14:creationId xmlns:p14="http://schemas.microsoft.com/office/powerpoint/2010/main" val="18748693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lavní událos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TM04033927[[fn=Hlavní událost]]</Template>
  <TotalTime>30</TotalTime>
  <Words>1273</Words>
  <Application>Microsoft Office PowerPoint</Application>
  <PresentationFormat>Širokoúhlá obrazovka</PresentationFormat>
  <Paragraphs>33</Paragraphs>
  <Slides>10</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10</vt:i4>
      </vt:variant>
    </vt:vector>
  </HeadingPairs>
  <TitlesOfParts>
    <vt:vector size="17" baseType="lpstr">
      <vt:lpstr>Arial</vt:lpstr>
      <vt:lpstr>Calibri</vt:lpstr>
      <vt:lpstr>Impact</vt:lpstr>
      <vt:lpstr>Lumin Serif</vt:lpstr>
      <vt:lpstr>RePublicStd</vt:lpstr>
      <vt:lpstr>Trebuchet MS</vt:lpstr>
      <vt:lpstr>Hlavní událost</vt:lpstr>
      <vt:lpstr>Jak na úvod reportáže</vt:lpstr>
      <vt:lpstr>Různé druhy úvodů</vt:lpstr>
      <vt:lpstr>Různé druhy úvodů </vt:lpstr>
      <vt:lpstr>Různé druhy úvodů</vt:lpstr>
      <vt:lpstr>Různé druhy úvodů</vt:lpstr>
      <vt:lpstr>Různé druhy úvodů</vt:lpstr>
      <vt:lpstr>Různé druhy úvodů</vt:lpstr>
      <vt:lpstr>Různé </vt:lpstr>
      <vt:lpstr>Různé druhy úvodů</vt:lpstr>
      <vt:lpstr>Různé druhy úvodů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na úvod reportáže</dc:title>
  <dc:creator>Jana Ustohalová</dc:creator>
  <cp:lastModifiedBy>Jana Ustohalová</cp:lastModifiedBy>
  <cp:revision>2</cp:revision>
  <dcterms:created xsi:type="dcterms:W3CDTF">2022-03-20T21:47:05Z</dcterms:created>
  <dcterms:modified xsi:type="dcterms:W3CDTF">2022-03-20T22:17:48Z</dcterms:modified>
</cp:coreProperties>
</file>