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2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bdélník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Zaoblený obdélník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Zaoblený obdélník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bdélník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bdélník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C0AF9-0898-47B1-812A-D9709A1FA8A2}" type="datetimeFigureOut">
              <a:rPr lang="cs-CZ"/>
              <a:pPr>
                <a:defRPr/>
              </a:pPr>
              <a:t>11.4.2008</a:t>
            </a:fld>
            <a:endParaRPr lang="cs-CZ"/>
          </a:p>
        </p:txBody>
      </p:sp>
      <p:sp>
        <p:nvSpPr>
          <p:cNvPr id="18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EE2BCCF-80D8-48C5-A0F0-4FD91A325E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A0982-5F67-4CA5-B2DF-D4517FCBDA67}" type="datetimeFigureOut">
              <a:rPr lang="cs-CZ"/>
              <a:pPr>
                <a:defRPr/>
              </a:pPr>
              <a:t>11.4.2008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BFFA4-DA6D-42D3-A66A-ACD87CFC28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7BAF7-4B36-4CFF-983C-9314CD0F60DD}" type="datetimeFigureOut">
              <a:rPr lang="cs-CZ"/>
              <a:pPr>
                <a:defRPr/>
              </a:pPr>
              <a:t>11.4.2008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CC51C-D93D-457A-9E18-98E5C7FFA0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8A9F7-9C28-4EB8-A4AA-2B40515AE542}" type="datetimeFigureOut">
              <a:rPr lang="cs-CZ"/>
              <a:pPr>
                <a:defRPr/>
              </a:pPr>
              <a:t>11.4.2008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2F01C-5C5D-4C42-AA6A-286C03EF66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38095-B451-4006-9A25-41830DBAFE74}" type="datetimeFigureOut">
              <a:rPr lang="cs-CZ"/>
              <a:pPr>
                <a:defRPr/>
              </a:pPr>
              <a:t>11.4.2008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4B838-CBC9-47DA-9B39-8617FBDB4D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742D8-1EEB-4EBB-BB51-1877006D7C9B}" type="datetimeFigureOut">
              <a:rPr lang="cs-CZ"/>
              <a:pPr>
                <a:defRPr/>
              </a:pPr>
              <a:t>11.4.2008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30A84-355B-4715-A8AD-640AEFE610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8B5EC7-B2DC-45A1-B338-F03F139012DF}" type="datetimeFigureOut">
              <a:rPr lang="cs-CZ"/>
              <a:pPr>
                <a:defRPr/>
              </a:pPr>
              <a:t>11.4.2008</a:t>
            </a:fld>
            <a:endParaRPr lang="cs-CZ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0648BB5-5995-4EC1-9C76-576C196BC9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F218C-4915-4F9C-B44D-B8719F192958}" type="datetimeFigureOut">
              <a:rPr lang="cs-CZ"/>
              <a:pPr>
                <a:defRPr/>
              </a:pPr>
              <a:t>11.4.2008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3041D-8C0E-46B3-B4D6-D039C12F22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36A21-0AD2-4C91-B544-6D2FDF9777BB}" type="datetimeFigureOut">
              <a:rPr lang="cs-CZ"/>
              <a:pPr>
                <a:defRPr/>
              </a:pPr>
              <a:t>11.4.2008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ED59-832A-4797-9CB0-BADBCEDC6B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312C8-5313-471C-809B-0E0818177414}" type="datetimeFigureOut">
              <a:rPr lang="cs-CZ"/>
              <a:pPr>
                <a:defRPr/>
              </a:pPr>
              <a:t>11.4.2008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126A0-00A6-4388-94F0-AE0255C9C9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704D4-35BC-49BB-9185-AB957EAED479}" type="datetimeFigureOut">
              <a:rPr lang="cs-CZ"/>
              <a:pPr>
                <a:defRPr/>
              </a:pPr>
              <a:t>11.4.2008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35302-F4DB-4875-B1E0-3D35ECB432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Obdélník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Obdélník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40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FEEFBE42-A094-49F0-9E56-D38D29AE8CB8}" type="datetimeFigureOut">
              <a:rPr lang="cs-CZ"/>
              <a:pPr>
                <a:defRPr/>
              </a:pPr>
              <a:t>11.4.2008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0EDE40C-38B6-4DBA-8AF1-BB39D10800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899" r:id="rId2"/>
    <p:sldLayoutId id="2147483898" r:id="rId3"/>
    <p:sldLayoutId id="2147483897" r:id="rId4"/>
    <p:sldLayoutId id="2147483901" r:id="rId5"/>
    <p:sldLayoutId id="2147483902" r:id="rId6"/>
    <p:sldLayoutId id="2147483896" r:id="rId7"/>
    <p:sldLayoutId id="2147483895" r:id="rId8"/>
    <p:sldLayoutId id="2147483894" r:id="rId9"/>
    <p:sldLayoutId id="2147483893" r:id="rId10"/>
    <p:sldLayoutId id="21474838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eaLnBrk="1" hangingPunct="1"/>
            <a:r>
              <a:rPr lang="cs-CZ" smtClean="0">
                <a:latin typeface="Arial" charset="0"/>
              </a:rPr>
              <a:t>Osnova k právní úpravě odpadového hospodářství</a:t>
            </a:r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 eaLnBrk="1" hangingPunct="1"/>
            <a:r>
              <a:rPr lang="cs-CZ" smtClean="0"/>
              <a:t>JUDr. Jana Tkáčiková, PhD.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smtClean="0">
                <a:latin typeface="Arial" charset="0"/>
              </a:rPr>
              <a:t>Odpovědnost na úseku odpadového hospodářství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Správně právní odpovědnost za přestupky (zákon o odpadech, přestupkový zákon)</a:t>
            </a:r>
          </a:p>
          <a:p>
            <a:r>
              <a:rPr lang="cs-CZ" smtClean="0">
                <a:latin typeface="Arial" charset="0"/>
              </a:rPr>
              <a:t>Správně právní odpovědnost za jiné správní delikty (zákon o odpadech)</a:t>
            </a:r>
          </a:p>
          <a:p>
            <a:r>
              <a:rPr lang="cs-CZ" smtClean="0">
                <a:latin typeface="Arial" charset="0"/>
              </a:rPr>
              <a:t>Trestně právní odpovědnost (§ 181a, 181b, 181e TZ)</a:t>
            </a:r>
          </a:p>
          <a:p>
            <a:r>
              <a:rPr lang="cs-CZ" smtClean="0">
                <a:latin typeface="Arial" charset="0"/>
              </a:rPr>
              <a:t>Odpovědnost za škodu (OZ)</a:t>
            </a:r>
          </a:p>
          <a:p>
            <a:endParaRPr lang="cs-CZ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 Prameny právní úpravy 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Georgia" pitchFamily="18" charset="0"/>
              <a:buNone/>
            </a:pPr>
            <a:endParaRPr lang="cs-CZ" smtClean="0">
              <a:latin typeface="Times New Roman" pitchFamily="18" charset="0"/>
            </a:endParaRPr>
          </a:p>
          <a:p>
            <a:pPr eaLnBrk="1" hangingPunct="1"/>
            <a:r>
              <a:rPr lang="cs-CZ" smtClean="0">
                <a:latin typeface="Times New Roman" pitchFamily="18" charset="0"/>
              </a:rPr>
              <a:t>Zákon č. 185/2001 Sb., o odpadech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>
                <a:latin typeface="Times New Roman" pitchFamily="18" charset="0"/>
              </a:rPr>
              <a:t>+ např. zákon o vodách, atomový zákon, veterinární zákon,…</a:t>
            </a:r>
          </a:p>
          <a:p>
            <a:pPr eaLnBrk="1" hangingPunct="1"/>
            <a:r>
              <a:rPr lang="cs-CZ" smtClean="0">
                <a:latin typeface="Times New Roman" pitchFamily="18" charset="0"/>
              </a:rPr>
              <a:t>Nařízení ES č. 1013/2006 o přeshraničním pohybu odpadů</a:t>
            </a:r>
          </a:p>
          <a:p>
            <a:pPr eaLnBrk="1" hangingPunct="1"/>
            <a:r>
              <a:rPr lang="cs-CZ" smtClean="0">
                <a:latin typeface="Times New Roman" pitchFamily="18" charset="0"/>
              </a:rPr>
              <a:t>Zákon č. 477/2001 Sb., o obalech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/>
              <a:t>Hierarchie odpadového hospodářství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Prevence vzniku odpadů</a:t>
            </a:r>
          </a:p>
          <a:p>
            <a:pPr eaLnBrk="1" hangingPunct="1"/>
            <a:r>
              <a:rPr lang="cs-CZ" smtClean="0"/>
              <a:t>Opětovné použití odpadů</a:t>
            </a:r>
          </a:p>
          <a:p>
            <a:pPr eaLnBrk="1" hangingPunct="1"/>
            <a:r>
              <a:rPr lang="cs-CZ" smtClean="0"/>
              <a:t>Využití odpadů formou recyklace</a:t>
            </a:r>
          </a:p>
          <a:p>
            <a:pPr eaLnBrk="1" hangingPunct="1"/>
            <a:r>
              <a:rPr lang="cs-CZ" smtClean="0"/>
              <a:t>Ekologické odstranění odpadů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Základní pojmy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Odpad – kategorizace odpadů</a:t>
            </a:r>
          </a:p>
          <a:p>
            <a:pPr eaLnBrk="1" hangingPunct="1"/>
            <a:r>
              <a:rPr lang="cs-CZ" smtClean="0"/>
              <a:t>Nakládání s odpady</a:t>
            </a:r>
          </a:p>
          <a:p>
            <a:pPr eaLnBrk="1" hangingPunct="1"/>
            <a:r>
              <a:rPr lang="cs-CZ" smtClean="0"/>
              <a:t>Subjekty odpadového hospodářství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cs-CZ" smtClean="0"/>
              <a:t>původce odpadu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cs-CZ" smtClean="0"/>
              <a:t>osoba oprávněná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cs-CZ" smtClean="0"/>
              <a:t>odpadový hospodář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cs-CZ" smtClean="0"/>
              <a:t>dopravce 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smtClean="0"/>
              <a:t>Povinnosti při nakládání s odpady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Obecné</a:t>
            </a:r>
          </a:p>
          <a:p>
            <a:pPr eaLnBrk="1" hangingPunct="1"/>
            <a:r>
              <a:rPr lang="cs-CZ" smtClean="0"/>
              <a:t>Pro jednotlivé fáze nakládání</a:t>
            </a:r>
          </a:p>
          <a:p>
            <a:pPr eaLnBrk="1" hangingPunct="1"/>
            <a:r>
              <a:rPr lang="cs-CZ" smtClean="0"/>
              <a:t>Zvláštní režimy pro: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/>
              <a:t>		komunální odpady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/>
              <a:t>		nebezpečné odpady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/>
              <a:t>		skládkování odpadů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/>
              <a:t>		spalování odpadů</a:t>
            </a:r>
          </a:p>
          <a:p>
            <a:pPr eaLnBrk="1" hangingPunct="1"/>
            <a:r>
              <a:rPr lang="cs-CZ" smtClean="0"/>
              <a:t>Zvláštní pro vybrané komodity</a:t>
            </a:r>
          </a:p>
          <a:p>
            <a:pPr eaLnBrk="1" hangingPunct="1"/>
            <a:r>
              <a:rPr lang="cs-CZ" smtClean="0"/>
              <a:t>Zpětný odběr vybraných výrobků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smtClean="0">
                <a:latin typeface="Arial" charset="0"/>
              </a:rPr>
              <a:t>Ekonomické nástroje při nakládání s odpady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Poplatky za uložení odpadů na skládky</a:t>
            </a:r>
          </a:p>
          <a:p>
            <a:r>
              <a:rPr lang="cs-CZ" smtClean="0">
                <a:latin typeface="Arial" charset="0"/>
              </a:rPr>
              <a:t>Finanční rezerva pro rekultivaci a asanaci skládek</a:t>
            </a:r>
          </a:p>
          <a:p>
            <a:r>
              <a:rPr lang="cs-CZ" smtClean="0">
                <a:latin typeface="Arial" charset="0"/>
              </a:rPr>
              <a:t>Platby za sběr, odvoz a odstranění komunálního odpadu (3 typy)</a:t>
            </a:r>
          </a:p>
          <a:p>
            <a:r>
              <a:rPr lang="cs-CZ" smtClean="0">
                <a:latin typeface="Arial" charset="0"/>
              </a:rPr>
              <a:t>Finanční záruka a pojištění při dovozu, vývozu a tranzitu odpadů</a:t>
            </a:r>
          </a:p>
          <a:p>
            <a:r>
              <a:rPr lang="cs-CZ" smtClean="0">
                <a:latin typeface="Arial" charset="0"/>
              </a:rPr>
              <a:t>Poplatky na podporu sběru, zpracování, využití a odstranění autovraků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>
                <a:latin typeface="Arial" charset="0"/>
              </a:rPr>
              <a:t>Plány odpadového hospodářství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Plán odpadového hospodářství ČR – MŽP</a:t>
            </a:r>
          </a:p>
          <a:p>
            <a:r>
              <a:rPr lang="cs-CZ" smtClean="0">
                <a:latin typeface="Arial" charset="0"/>
              </a:rPr>
              <a:t>Plán odpadového hospodářství kraje – kraj v samostatné působnosti</a:t>
            </a:r>
          </a:p>
          <a:p>
            <a:r>
              <a:rPr lang="cs-CZ" smtClean="0">
                <a:latin typeface="Arial" charset="0"/>
              </a:rPr>
              <a:t>Plán odpadového hospodářství původce (produkce min. 10 t nebezpečného odpadu/rok nebo min. 1000 t ostatního odpadu/rok)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	Přeshraniční pohyb odpadů 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cs-CZ" smtClean="0"/>
              <a:t>Kategorizace odpadů – zelený a žlutý seznam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/>
              <a:t>Přeprava za účelem využití nebo odstranění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/>
              <a:t>Kategorizace zemí 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/>
              <a:t>Zákaz přepravy odpadů k odstranění do ČR</a:t>
            </a:r>
          </a:p>
          <a:p>
            <a:pPr eaLnBrk="1" hangingPunct="1">
              <a:buFont typeface="Georgia" pitchFamily="18" charset="0"/>
              <a:buNone/>
            </a:pPr>
            <a:r>
              <a:rPr lang="cs-CZ" smtClean="0"/>
              <a:t>Zákaz přepravy odpadů k odstranění do třetích zemí</a:t>
            </a:r>
          </a:p>
          <a:p>
            <a:pPr eaLnBrk="1" hangingPunct="1">
              <a:buFont typeface="Georgia" pitchFamily="18" charset="0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>
                <a:latin typeface="Arial" charset="0"/>
              </a:rPr>
              <a:t>Orgány státní správy § 71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Ministerstvo životního prostředí</a:t>
            </a:r>
          </a:p>
          <a:p>
            <a:r>
              <a:rPr lang="cs-CZ" smtClean="0">
                <a:latin typeface="Arial" charset="0"/>
              </a:rPr>
              <a:t>Orgány ochrany veřejného zdraví (veřejné zdraví)</a:t>
            </a:r>
          </a:p>
          <a:p>
            <a:r>
              <a:rPr lang="cs-CZ" smtClean="0">
                <a:latin typeface="Arial" charset="0"/>
              </a:rPr>
              <a:t>Ministerstvo zemědělství + Ústřední kontrolní a zkušební ústav zemědělský (kaly)</a:t>
            </a:r>
          </a:p>
          <a:p>
            <a:r>
              <a:rPr lang="cs-CZ" smtClean="0">
                <a:latin typeface="Arial" charset="0"/>
              </a:rPr>
              <a:t>Česká inspekce životního prostředí</a:t>
            </a:r>
          </a:p>
          <a:p>
            <a:r>
              <a:rPr lang="cs-CZ" smtClean="0">
                <a:latin typeface="Arial" charset="0"/>
              </a:rPr>
              <a:t>Celní úřady (dovoz, vývoz, přeprava)</a:t>
            </a:r>
          </a:p>
          <a:p>
            <a:r>
              <a:rPr lang="cs-CZ" smtClean="0">
                <a:latin typeface="Arial" charset="0"/>
              </a:rPr>
              <a:t>Policie ČR</a:t>
            </a:r>
          </a:p>
          <a:p>
            <a:r>
              <a:rPr lang="cs-CZ" smtClean="0">
                <a:latin typeface="Arial" charset="0"/>
              </a:rPr>
              <a:t>Kraje a obce v přenesené působnosti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433</TotalTime>
  <Words>291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Šablona návrhu</vt:lpstr>
      </vt:variant>
      <vt:variant>
        <vt:i4>4</vt:i4>
      </vt:variant>
      <vt:variant>
        <vt:lpstr>Nadpisy snímků</vt:lpstr>
      </vt:variant>
      <vt:variant>
        <vt:i4>10</vt:i4>
      </vt:variant>
    </vt:vector>
  </HeadingPairs>
  <TitlesOfParts>
    <vt:vector size="21" baseType="lpstr">
      <vt:lpstr>Arial</vt:lpstr>
      <vt:lpstr>Trebuchet MS</vt:lpstr>
      <vt:lpstr>Georgia</vt:lpstr>
      <vt:lpstr>Wingdings 2</vt:lpstr>
      <vt:lpstr>Calibri</vt:lpstr>
      <vt:lpstr>Times New Roman</vt:lpstr>
      <vt:lpstr>Wingdings</vt:lpstr>
      <vt:lpstr>Urbanistický</vt:lpstr>
      <vt:lpstr>Urbanistický</vt:lpstr>
      <vt:lpstr>Urbanistický</vt:lpstr>
      <vt:lpstr>Urbanistický</vt:lpstr>
      <vt:lpstr>Osnova k právní úpravě odpadového hospodářství</vt:lpstr>
      <vt:lpstr> Prameny právní úpravy </vt:lpstr>
      <vt:lpstr>Hierarchie odpadového hospodářství</vt:lpstr>
      <vt:lpstr>Základní pojmy</vt:lpstr>
      <vt:lpstr>Povinnosti při nakládání s odpady</vt:lpstr>
      <vt:lpstr>Ekonomické nástroje při nakládání s odpady</vt:lpstr>
      <vt:lpstr>Plány odpadového hospodářství</vt:lpstr>
      <vt:lpstr> Přeshraniční pohyb odpadů </vt:lpstr>
      <vt:lpstr>Orgány státní správy § 71</vt:lpstr>
      <vt:lpstr>Odpovědnost na úseku odpadového hospodářství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č. 5 – PŽP Odpady a obaly</dc:title>
  <dc:creator>Petr Vaculík</dc:creator>
  <cp:lastModifiedBy>14747</cp:lastModifiedBy>
  <cp:revision>22</cp:revision>
  <dcterms:created xsi:type="dcterms:W3CDTF">2007-11-26T12:17:07Z</dcterms:created>
  <dcterms:modified xsi:type="dcterms:W3CDTF">2008-04-11T10:33:51Z</dcterms:modified>
</cp:coreProperties>
</file>