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60" r:id="rId3"/>
    <p:sldId id="261" r:id="rId4"/>
    <p:sldId id="271" r:id="rId5"/>
    <p:sldId id="262" r:id="rId6"/>
    <p:sldId id="257" r:id="rId7"/>
    <p:sldId id="259" r:id="rId8"/>
    <p:sldId id="258" r:id="rId9"/>
    <p:sldId id="270" r:id="rId10"/>
    <p:sldId id="263" r:id="rId11"/>
    <p:sldId id="272" r:id="rId12"/>
    <p:sldId id="264" r:id="rId13"/>
    <p:sldId id="265" r:id="rId14"/>
    <p:sldId id="266" r:id="rId15"/>
    <p:sldId id="267" r:id="rId16"/>
    <p:sldId id="268" r:id="rId17"/>
    <p:sldId id="269" r:id="rId18"/>
    <p:sldId id="273"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2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1"/>
      </p:bgRef>
    </p:bg>
    <p:spTree>
      <p:nvGrpSpPr>
        <p:cNvPr id="1" name=""/>
        <p:cNvGrpSpPr/>
        <p:nvPr/>
      </p:nvGrpSpPr>
      <p:grpSpPr>
        <a:xfrm>
          <a:off x="0" y="0"/>
          <a:ext cx="0" cy="0"/>
          <a:chOff x="0" y="0"/>
          <a:chExt cx="0" cy="0"/>
        </a:xfrm>
      </p:grpSpPr>
      <p:sp>
        <p:nvSpPr>
          <p:cNvPr id="8" name="Obdélník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Přímá spojovací čára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Nadpis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cs-CZ" smtClean="0"/>
              <a:t>Klepnutím lze upravit styl předlohy nadpisů.</a:t>
            </a:r>
            <a:endParaRPr kumimoji="0"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Klepnutím lze upravit styl předlohy podnadpisů.</a:t>
            </a:r>
            <a:endParaRPr kumimoji="0" lang="en-US"/>
          </a:p>
        </p:txBody>
      </p:sp>
      <p:sp>
        <p:nvSpPr>
          <p:cNvPr id="31" name="Zástupný symbol pro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0730A42-5871-4388-93F2-FD1CC59CF6C2}" type="datetimeFigureOut">
              <a:rPr lang="cs-CZ" smtClean="0"/>
              <a:pPr/>
              <a:t>13.3.2008</a:t>
            </a:fld>
            <a:endParaRPr lang="cs-CZ"/>
          </a:p>
        </p:txBody>
      </p:sp>
      <p:sp>
        <p:nvSpPr>
          <p:cNvPr id="18" name="Zástupný symbol pro zápatí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cs-CZ"/>
          </a:p>
        </p:txBody>
      </p:sp>
      <p:sp>
        <p:nvSpPr>
          <p:cNvPr id="29" name="Zástupný symbol pro číslo snímk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0B92840F-B878-4417-A8DD-E131884BFD69}"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00730A42-5871-4388-93F2-FD1CC59CF6C2}" type="datetimeFigureOut">
              <a:rPr lang="cs-CZ" smtClean="0"/>
              <a:pPr/>
              <a:t>13.3.2008</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0B92840F-B878-4417-A8DD-E131884BFD6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242816" y="6557946"/>
            <a:ext cx="2002464" cy="226902"/>
          </a:xfrm>
        </p:spPr>
        <p:txBody>
          <a:bodyPr/>
          <a:lstStyle>
            <a:extLst/>
          </a:lstStyle>
          <a:p>
            <a:fld id="{00730A42-5871-4388-93F2-FD1CC59CF6C2}" type="datetimeFigureOut">
              <a:rPr lang="cs-CZ" smtClean="0"/>
              <a:pPr/>
              <a:t>13.3.2008</a:t>
            </a:fld>
            <a:endParaRPr lang="cs-CZ"/>
          </a:p>
        </p:txBody>
      </p:sp>
      <p:sp>
        <p:nvSpPr>
          <p:cNvPr id="5" name="Zástupný symbol pro zápatí 4"/>
          <p:cNvSpPr>
            <a:spLocks noGrp="1"/>
          </p:cNvSpPr>
          <p:nvPr>
            <p:ph type="ftr" sz="quarter" idx="11"/>
          </p:nvPr>
        </p:nvSpPr>
        <p:spPr>
          <a:xfrm>
            <a:off x="457200" y="6556248"/>
            <a:ext cx="3657600" cy="228600"/>
          </a:xfrm>
        </p:spPr>
        <p:txBody>
          <a:bodyPr/>
          <a:lstStyle>
            <a:extLst/>
          </a:lstStyle>
          <a:p>
            <a:endParaRPr lang="cs-CZ"/>
          </a:p>
        </p:txBody>
      </p:sp>
      <p:sp>
        <p:nvSpPr>
          <p:cNvPr id="6" name="Zástupný symbol pro číslo snímk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0B92840F-B878-4417-A8DD-E131884BFD6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fld id="{00730A42-5871-4388-93F2-FD1CC59CF6C2}" type="datetimeFigureOut">
              <a:rPr lang="cs-CZ" smtClean="0"/>
              <a:pPr/>
              <a:t>13.3.2008</a:t>
            </a:fld>
            <a:endParaRPr lang="cs-CZ"/>
          </a:p>
        </p:txBody>
      </p:sp>
      <p:sp>
        <p:nvSpPr>
          <p:cNvPr id="5" name="Zástupný symbol pro zápatí 4"/>
          <p:cNvSpPr>
            <a:spLocks noGrp="1"/>
          </p:cNvSpPr>
          <p:nvPr>
            <p:ph type="ftr" sz="quarter" idx="11"/>
          </p:nvPr>
        </p:nvSpPr>
        <p:spPr/>
        <p:txBody>
          <a:bodyPr/>
          <a:lstStyle>
            <a:extLst/>
          </a:lstStyle>
          <a:p>
            <a:endParaRPr lang="cs-CZ"/>
          </a:p>
        </p:txBody>
      </p:sp>
      <p:sp>
        <p:nvSpPr>
          <p:cNvPr id="6" name="Zástupný symbol pro číslo snímku 5"/>
          <p:cNvSpPr>
            <a:spLocks noGrp="1"/>
          </p:cNvSpPr>
          <p:nvPr>
            <p:ph type="sldNum" sz="quarter" idx="12"/>
          </p:nvPr>
        </p:nvSpPr>
        <p:spPr/>
        <p:txBody>
          <a:bodyPr/>
          <a:lstStyle>
            <a:extLst/>
          </a:lstStyle>
          <a:p>
            <a:fld id="{0B92840F-B878-4417-A8DD-E131884BFD6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0730A42-5871-4388-93F2-FD1CC59CF6C2}" type="datetimeFigureOut">
              <a:rPr lang="cs-CZ" smtClean="0"/>
              <a:pPr/>
              <a:t>13.3.2008</a:t>
            </a:fld>
            <a:endParaRPr lang="cs-CZ"/>
          </a:p>
        </p:txBody>
      </p:sp>
      <p:sp>
        <p:nvSpPr>
          <p:cNvPr id="5" name="Zástupný symbol pro zápatí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cs-CZ"/>
          </a:p>
        </p:txBody>
      </p:sp>
      <p:sp>
        <p:nvSpPr>
          <p:cNvPr id="6" name="Zástupný symbol pro číslo snímku 5"/>
          <p:cNvSpPr>
            <a:spLocks noGrp="1"/>
          </p:cNvSpPr>
          <p:nvPr>
            <p:ph type="sldNum" sz="quarter" idx="12"/>
          </p:nvPr>
        </p:nvSpPr>
        <p:spPr>
          <a:xfrm>
            <a:off x="6733952" y="6555112"/>
            <a:ext cx="588336" cy="228600"/>
          </a:xfrm>
        </p:spPr>
        <p:txBody>
          <a:bodyPr/>
          <a:lstStyle>
            <a:extLst/>
          </a:lstStyle>
          <a:p>
            <a:fld id="{0B92840F-B878-4417-A8DD-E131884BFD69}"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00730A42-5871-4388-93F2-FD1CC59CF6C2}" type="datetimeFigureOut">
              <a:rPr lang="cs-CZ" smtClean="0"/>
              <a:pPr/>
              <a:t>13.3.2008</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0B92840F-B878-4417-A8DD-E131884BFD6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nchor="b"/>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fld id="{00730A42-5871-4388-93F2-FD1CC59CF6C2}" type="datetimeFigureOut">
              <a:rPr lang="cs-CZ" smtClean="0"/>
              <a:pPr/>
              <a:t>13.3.2008</a:t>
            </a:fld>
            <a:endParaRPr lang="cs-CZ"/>
          </a:p>
        </p:txBody>
      </p:sp>
      <p:sp>
        <p:nvSpPr>
          <p:cNvPr id="8" name="Zástupný symbol pro zápatí 7"/>
          <p:cNvSpPr>
            <a:spLocks noGrp="1"/>
          </p:cNvSpPr>
          <p:nvPr>
            <p:ph type="ftr" sz="quarter" idx="11"/>
          </p:nvPr>
        </p:nvSpPr>
        <p:spPr/>
        <p:txBody>
          <a:bodyPr/>
          <a:lstStyle>
            <a:extLst/>
          </a:lstStyle>
          <a:p>
            <a:endParaRPr lang="cs-CZ"/>
          </a:p>
        </p:txBody>
      </p:sp>
      <p:sp>
        <p:nvSpPr>
          <p:cNvPr id="9" name="Zástupný symbol pro číslo snímku 8"/>
          <p:cNvSpPr>
            <a:spLocks noGrp="1"/>
          </p:cNvSpPr>
          <p:nvPr>
            <p:ph type="sldNum" sz="quarter" idx="12"/>
          </p:nvPr>
        </p:nvSpPr>
        <p:spPr/>
        <p:txBody>
          <a:bodyPr/>
          <a:lstStyle>
            <a:extLst/>
          </a:lstStyle>
          <a:p>
            <a:fld id="{0B92840F-B878-4417-A8DD-E131884BFD6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extLst/>
          </a:lstStyle>
          <a:p>
            <a:fld id="{00730A42-5871-4388-93F2-FD1CC59CF6C2}" type="datetimeFigureOut">
              <a:rPr lang="cs-CZ" smtClean="0"/>
              <a:pPr/>
              <a:t>13.3.2008</a:t>
            </a:fld>
            <a:endParaRPr lang="cs-CZ"/>
          </a:p>
        </p:txBody>
      </p:sp>
      <p:sp>
        <p:nvSpPr>
          <p:cNvPr id="4" name="Zástupný symbol pro zápatí 3"/>
          <p:cNvSpPr>
            <a:spLocks noGrp="1"/>
          </p:cNvSpPr>
          <p:nvPr>
            <p:ph type="ftr" sz="quarter" idx="11"/>
          </p:nvPr>
        </p:nvSpPr>
        <p:spPr/>
        <p:txBody>
          <a:bodyPr/>
          <a:lstStyle>
            <a:extLst/>
          </a:lstStyle>
          <a:p>
            <a:endParaRPr lang="cs-CZ"/>
          </a:p>
        </p:txBody>
      </p:sp>
      <p:sp>
        <p:nvSpPr>
          <p:cNvPr id="5" name="Zástupný symbol pro číslo snímku 4"/>
          <p:cNvSpPr>
            <a:spLocks noGrp="1"/>
          </p:cNvSpPr>
          <p:nvPr>
            <p:ph type="sldNum" sz="quarter" idx="12"/>
          </p:nvPr>
        </p:nvSpPr>
        <p:spPr/>
        <p:txBody>
          <a:bodyPr/>
          <a:lstStyle>
            <a:extLst/>
          </a:lstStyle>
          <a:p>
            <a:fld id="{0B92840F-B878-4417-A8DD-E131884BFD6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solidFill>
                  <a:schemeClr val="tx2"/>
                </a:solidFill>
              </a:defRPr>
            </a:lvl1pPr>
            <a:extLst/>
          </a:lstStyle>
          <a:p>
            <a:fld id="{00730A42-5871-4388-93F2-FD1CC59CF6C2}" type="datetimeFigureOut">
              <a:rPr lang="cs-CZ" smtClean="0"/>
              <a:pPr/>
              <a:t>13.3.2008</a:t>
            </a:fld>
            <a:endParaRPr lang="cs-CZ"/>
          </a:p>
        </p:txBody>
      </p:sp>
      <p:sp>
        <p:nvSpPr>
          <p:cNvPr id="3" name="Zástupný symbol pro zápatí 2"/>
          <p:cNvSpPr>
            <a:spLocks noGrp="1"/>
          </p:cNvSpPr>
          <p:nvPr>
            <p:ph type="ftr" sz="quarter" idx="11"/>
          </p:nvPr>
        </p:nvSpPr>
        <p:spPr/>
        <p:txBody>
          <a:bodyPr/>
          <a:lstStyle>
            <a:lvl1pPr>
              <a:defRPr>
                <a:solidFill>
                  <a:schemeClr val="tx2"/>
                </a:solidFill>
              </a:defRPr>
            </a:lvl1pPr>
            <a:extLst/>
          </a:lstStyle>
          <a:p>
            <a:endParaRPr lang="cs-CZ"/>
          </a:p>
        </p:txBody>
      </p:sp>
      <p:sp>
        <p:nvSpPr>
          <p:cNvPr id="4" name="Zástupný symbol pro číslo snímku 3"/>
          <p:cNvSpPr>
            <a:spLocks noGrp="1"/>
          </p:cNvSpPr>
          <p:nvPr>
            <p:ph type="sldNum" sz="quarter" idx="12"/>
          </p:nvPr>
        </p:nvSpPr>
        <p:spPr/>
        <p:txBody>
          <a:bodyPr/>
          <a:lstStyle>
            <a:extLst/>
          </a:lstStyle>
          <a:p>
            <a:fld id="{0B92840F-B878-4417-A8DD-E131884BFD6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fld id="{00730A42-5871-4388-93F2-FD1CC59CF6C2}" type="datetimeFigureOut">
              <a:rPr lang="cs-CZ" smtClean="0"/>
              <a:pPr/>
              <a:t>13.3.2008</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0B92840F-B878-4417-A8DD-E131884BFD6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2"/>
      </p:bgRef>
    </p:bg>
    <p:spTree>
      <p:nvGrpSpPr>
        <p:cNvPr id="1" name=""/>
        <p:cNvGrpSpPr/>
        <p:nvPr/>
      </p:nvGrpSpPr>
      <p:grpSpPr>
        <a:xfrm>
          <a:off x="0" y="0"/>
          <a:ext cx="0" cy="0"/>
          <a:chOff x="0" y="0"/>
          <a:chExt cx="0" cy="0"/>
        </a:xfrm>
      </p:grpSpPr>
      <p:sp>
        <p:nvSpPr>
          <p:cNvPr id="8" name="Obdélní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cs-CZ" smtClean="0"/>
              <a:t>Klepnutím lze upravit styl předlohy nadpisů.</a:t>
            </a:r>
            <a:endParaRPr kumimoji="0"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cs-CZ" smtClean="0"/>
              <a:t>Klepnutím lze upravit styly předlohy textu.</a:t>
            </a:r>
          </a:p>
        </p:txBody>
      </p:sp>
      <p:sp>
        <p:nvSpPr>
          <p:cNvPr id="5" name="Zástupný symbol pro datum 4"/>
          <p:cNvSpPr>
            <a:spLocks noGrp="1"/>
          </p:cNvSpPr>
          <p:nvPr>
            <p:ph type="dt" sz="half" idx="10"/>
          </p:nvPr>
        </p:nvSpPr>
        <p:spPr/>
        <p:txBody>
          <a:bodyPr/>
          <a:lstStyle>
            <a:extLst/>
          </a:lstStyle>
          <a:p>
            <a:fld id="{00730A42-5871-4388-93F2-FD1CC59CF6C2}" type="datetimeFigureOut">
              <a:rPr lang="cs-CZ" smtClean="0"/>
              <a:pPr/>
              <a:t>13.3.2008</a:t>
            </a:fld>
            <a:endParaRPr lang="cs-CZ"/>
          </a:p>
        </p:txBody>
      </p:sp>
      <p:sp>
        <p:nvSpPr>
          <p:cNvPr id="6" name="Zástupný symbol pro zápatí 5"/>
          <p:cNvSpPr>
            <a:spLocks noGrp="1"/>
          </p:cNvSpPr>
          <p:nvPr>
            <p:ph type="ftr" sz="quarter" idx="11"/>
          </p:nvPr>
        </p:nvSpPr>
        <p:spPr/>
        <p:txBody>
          <a:bodyPr/>
          <a:lstStyle>
            <a:extLst/>
          </a:lstStyle>
          <a:p>
            <a:endParaRPr lang="cs-CZ"/>
          </a:p>
        </p:txBody>
      </p:sp>
      <p:sp>
        <p:nvSpPr>
          <p:cNvPr id="7" name="Zástupný symbol pro číslo snímku 6"/>
          <p:cNvSpPr>
            <a:spLocks noGrp="1"/>
          </p:cNvSpPr>
          <p:nvPr>
            <p:ph type="sldNum" sz="quarter" idx="12"/>
          </p:nvPr>
        </p:nvSpPr>
        <p:spPr/>
        <p:txBody>
          <a:bodyPr/>
          <a:lstStyle>
            <a:extLst/>
          </a:lstStyle>
          <a:p>
            <a:fld id="{0B92840F-B878-4417-A8DD-E131884BFD69}" type="slidenum">
              <a:rPr lang="cs-CZ" smtClean="0"/>
              <a:pPr/>
              <a:t>‹#›</a:t>
            </a:fld>
            <a:endParaRPr lang="cs-CZ"/>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cs-CZ" smtClean="0"/>
              <a:t>Klepnutím na ikonu přidáte obrázek.</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nadpis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cs-CZ" smtClean="0"/>
              <a:t>Klepnutím lze upravit styl předlohy nadpisů.</a:t>
            </a:r>
            <a:endParaRPr kumimoji="0" lang="en-US"/>
          </a:p>
        </p:txBody>
      </p:sp>
      <p:sp>
        <p:nvSpPr>
          <p:cNvPr id="31" name="Zástupný symbol pro tex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7" name="Zástupný symbol pro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0730A42-5871-4388-93F2-FD1CC59CF6C2}" type="datetimeFigureOut">
              <a:rPr lang="cs-CZ" smtClean="0"/>
              <a:pPr/>
              <a:t>13.3.2008</a:t>
            </a:fld>
            <a:endParaRPr lang="cs-CZ"/>
          </a:p>
        </p:txBody>
      </p:sp>
      <p:sp>
        <p:nvSpPr>
          <p:cNvPr id="4" name="Zástupný symbol pro zápatí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cs-CZ"/>
          </a:p>
        </p:txBody>
      </p:sp>
      <p:sp>
        <p:nvSpPr>
          <p:cNvPr id="16" name="Zástupný symbol pro číslo snímk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0B92840F-B878-4417-A8DD-E131884BFD6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Právní režim stavebních pozemků</a:t>
            </a:r>
            <a:endParaRPr lang="cs-CZ" dirty="0"/>
          </a:p>
        </p:txBody>
      </p:sp>
      <p:sp>
        <p:nvSpPr>
          <p:cNvPr id="3" name="Podnadpis 2"/>
          <p:cNvSpPr>
            <a:spLocks noGrp="1"/>
          </p:cNvSpPr>
          <p:nvPr>
            <p:ph type="subTitle" idx="1"/>
          </p:nvPr>
        </p:nvSpPr>
        <p:spPr/>
        <p:txBody>
          <a:bodyPr/>
          <a:lstStyle/>
          <a:p>
            <a:pPr algn="r"/>
            <a:r>
              <a:rPr lang="cs-CZ" dirty="0" smtClean="0"/>
              <a:t>JUDr. Jana </a:t>
            </a:r>
            <a:r>
              <a:rPr lang="cs-CZ" dirty="0" err="1" smtClean="0"/>
              <a:t>Tkáčiková</a:t>
            </a:r>
            <a:r>
              <a:rPr lang="cs-CZ" dirty="0" smtClean="0"/>
              <a:t>, PhD.</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Stavební pozemek - vznik</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b="1" dirty="0" smtClean="0"/>
              <a:t>Územní </a:t>
            </a:r>
            <a:r>
              <a:rPr lang="cs-CZ" b="1" dirty="0" smtClean="0"/>
              <a:t>rozhodnutí </a:t>
            </a:r>
            <a:r>
              <a:rPr lang="cs-CZ" dirty="0" smtClean="0"/>
              <a:t>o </a:t>
            </a:r>
            <a:r>
              <a:rPr lang="cs-CZ" dirty="0" smtClean="0"/>
              <a:t>umístění stavby </a:t>
            </a:r>
            <a:r>
              <a:rPr lang="cs-CZ" dirty="0" smtClean="0"/>
              <a:t>- vymezuje </a:t>
            </a:r>
            <a:r>
              <a:rPr lang="cs-CZ" dirty="0" smtClean="0"/>
              <a:t>stavební pozemek, umisťuje navrhovanou stavbu, stanoví její druh a účel, podmínky pro její umístění, pro zpracování projektové dokumentace pro vydání stavebního povolení, pro ohlášení stavby a pro napojení na veřejnou dopravní a technickou infrastrukturu</a:t>
            </a:r>
            <a:r>
              <a:rPr lang="cs-CZ" dirty="0" smtClean="0"/>
              <a:t>.</a:t>
            </a:r>
          </a:p>
          <a:p>
            <a:pPr algn="just"/>
            <a:r>
              <a:rPr lang="cs-CZ" b="1" dirty="0" smtClean="0"/>
              <a:t>Stavební povolení </a:t>
            </a:r>
            <a:r>
              <a:rPr lang="cs-CZ" dirty="0" smtClean="0"/>
              <a:t>v případě sloučení územního </a:t>
            </a:r>
            <a:r>
              <a:rPr lang="cs-CZ" dirty="0" smtClean="0"/>
              <a:t>a stavebního </a:t>
            </a:r>
            <a:r>
              <a:rPr lang="cs-CZ" dirty="0" smtClean="0"/>
              <a:t>řízení, jsou-li podmínky </a:t>
            </a:r>
            <a:r>
              <a:rPr lang="cs-CZ" dirty="0" smtClean="0"/>
              <a:t>v území jednoznačné, zejména je-li pro území schválen územní plán nebo regulační </a:t>
            </a:r>
            <a:r>
              <a:rPr lang="cs-CZ" dirty="0" smtClean="0"/>
              <a:t>plán (§ 78 odst. 1)</a:t>
            </a:r>
          </a:p>
          <a:p>
            <a:pPr algn="just"/>
            <a:r>
              <a:rPr lang="cs-CZ" sz="2600" dirty="0" smtClean="0"/>
              <a:t>Územní </a:t>
            </a:r>
            <a:r>
              <a:rPr lang="cs-CZ" sz="2600" dirty="0" smtClean="0"/>
              <a:t>rozhodnutí se nevydává pro území, pro které je vydán regulační plán, a to v rozsahu, v jakém nahrazuje příslušná územní </a:t>
            </a:r>
            <a:r>
              <a:rPr lang="cs-CZ" sz="2600" dirty="0" smtClean="0"/>
              <a:t>rozhodnutí</a:t>
            </a:r>
          </a:p>
          <a:p>
            <a:pPr algn="just">
              <a:buNone/>
            </a:pPr>
            <a:endParaRPr lang="cs-CZ" sz="2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Stavební pozemek - vznik</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b="1" dirty="0" smtClean="0"/>
              <a:t>Územní souhlas </a:t>
            </a:r>
            <a:r>
              <a:rPr lang="cs-CZ" dirty="0" smtClean="0"/>
              <a:t>- místo územního rozhodnutí může stavební úřad vydat územní souhlas, a to na základě oznámení o záměru, pokud je záměr v zastavěném území nebo v zastavitelné ploše, poměry v území se podstatně nemění a záměr nevyžaduje nové nároky na veřejnou dopravní a technickou infrastrukturu. </a:t>
            </a:r>
            <a:endParaRPr lang="cs-CZ" dirty="0" smtClean="0"/>
          </a:p>
          <a:p>
            <a:pPr algn="just"/>
            <a:r>
              <a:rPr lang="cs-CZ" b="1" dirty="0" smtClean="0"/>
              <a:t>Souhlas s ohlášením stavby </a:t>
            </a:r>
            <a:r>
              <a:rPr lang="cs-CZ" dirty="0" smtClean="0"/>
              <a:t>při sloučení s vydáním územního souhlasu (§ 79 odst. 2)</a:t>
            </a:r>
            <a:endParaRPr lang="cs-CZ" dirty="0" smtClean="0"/>
          </a:p>
          <a:p>
            <a:pPr algn="just"/>
            <a:r>
              <a:rPr lang="cs-CZ" b="1" dirty="0" smtClean="0"/>
              <a:t>Regulační plán </a:t>
            </a:r>
            <a:r>
              <a:rPr lang="cs-CZ" dirty="0" smtClean="0"/>
              <a:t>- nahrazuje v řešené ploše ve schváleném rozsahu územní rozhodnutí a je závazný pro rozhodování v území</a:t>
            </a:r>
          </a:p>
          <a:p>
            <a:pPr algn="just"/>
            <a:r>
              <a:rPr lang="cs-CZ" b="1" dirty="0" smtClean="0"/>
              <a:t>Veřejnoprávní smlouva </a:t>
            </a:r>
            <a:r>
              <a:rPr lang="cs-CZ" dirty="0" smtClean="0"/>
              <a:t>- se souhlasem dotčeného orgánu může stavební úřad uzavřít se žadatelem veřejnoprávní smlouvu o umístění stavby, která nahradí územní rozhodnutí</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Stavební pozemek - zánik</a:t>
            </a:r>
            <a:endParaRPr lang="cs-CZ" dirty="0"/>
          </a:p>
        </p:txBody>
      </p:sp>
      <p:sp>
        <p:nvSpPr>
          <p:cNvPr id="3" name="Zástupný symbol pro obsah 2"/>
          <p:cNvSpPr>
            <a:spLocks noGrp="1"/>
          </p:cNvSpPr>
          <p:nvPr>
            <p:ph idx="1"/>
          </p:nvPr>
        </p:nvSpPr>
        <p:spPr/>
        <p:txBody>
          <a:bodyPr>
            <a:normAutofit/>
          </a:bodyPr>
          <a:lstStyle/>
          <a:p>
            <a:r>
              <a:rPr lang="cs-CZ" b="1" dirty="0" smtClean="0"/>
              <a:t>Územní rozhodnutí </a:t>
            </a:r>
            <a:r>
              <a:rPr lang="cs-CZ" dirty="0" smtClean="0"/>
              <a:t>– platnost 2 roky (po dobu trvání stavby), vazba na stavební řízení</a:t>
            </a:r>
          </a:p>
          <a:p>
            <a:r>
              <a:rPr lang="cs-CZ" b="1" dirty="0" smtClean="0"/>
              <a:t>Územní souhlas </a:t>
            </a:r>
            <a:r>
              <a:rPr lang="cs-CZ" dirty="0" smtClean="0"/>
              <a:t>– platnost 12 </a:t>
            </a:r>
            <a:r>
              <a:rPr lang="cs-CZ" dirty="0" smtClean="0"/>
              <a:t>měsíců, vazba na stavební řízení</a:t>
            </a:r>
            <a:endParaRPr lang="cs-CZ" dirty="0" smtClean="0"/>
          </a:p>
          <a:p>
            <a:r>
              <a:rPr lang="cs-CZ" b="1" dirty="0" smtClean="0"/>
              <a:t>Regulační plán </a:t>
            </a:r>
            <a:r>
              <a:rPr lang="cs-CZ" dirty="0" smtClean="0"/>
              <a:t>vydaný na žádost – platnost 3 roky, vazba na zahájení stavební řízení</a:t>
            </a:r>
          </a:p>
          <a:p>
            <a:r>
              <a:rPr lang="cs-CZ" b="1" dirty="0" smtClean="0"/>
              <a:t>Změna územního nebo regulačníh</a:t>
            </a:r>
            <a:r>
              <a:rPr lang="cs-CZ" b="1" dirty="0" smtClean="0"/>
              <a:t>o plánu, </a:t>
            </a:r>
            <a:r>
              <a:rPr lang="cs-CZ" b="1" dirty="0" smtClean="0"/>
              <a:t>ú</a:t>
            </a:r>
            <a:r>
              <a:rPr lang="cs-CZ" b="1" dirty="0" smtClean="0"/>
              <a:t>zemní </a:t>
            </a:r>
            <a:r>
              <a:rPr lang="cs-CZ" b="1" dirty="0" smtClean="0"/>
              <a:t>opatření o stavební uzávěře, rozhodnutí o umístění veřejně prospěšné stavby nebo veřejně prospěšného opatření </a:t>
            </a:r>
            <a:r>
              <a:rPr lang="cs-CZ" dirty="0" smtClean="0">
                <a:latin typeface="Times New Roman"/>
                <a:cs typeface="Times New Roman"/>
              </a:rPr>
              <a:t>→ </a:t>
            </a:r>
            <a:r>
              <a:rPr lang="cs-CZ" dirty="0" smtClean="0">
                <a:cs typeface="Times New Roman"/>
              </a:rPr>
              <a:t>peněžitá náhrada (§ 102 odst. 2 SZ)</a:t>
            </a:r>
            <a:endParaRPr lang="cs-CZ" dirty="0" smtClean="0"/>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Nezbytné úpravy podle § 137 SZ</a:t>
            </a:r>
            <a:endParaRPr lang="cs-CZ" dirty="0"/>
          </a:p>
        </p:txBody>
      </p:sp>
      <p:sp>
        <p:nvSpPr>
          <p:cNvPr id="3" name="Zástupný symbol pro obsah 2"/>
          <p:cNvSpPr>
            <a:spLocks noGrp="1"/>
          </p:cNvSpPr>
          <p:nvPr>
            <p:ph idx="1"/>
          </p:nvPr>
        </p:nvSpPr>
        <p:spPr/>
        <p:txBody>
          <a:bodyPr>
            <a:normAutofit/>
          </a:bodyPr>
          <a:lstStyle/>
          <a:p>
            <a:r>
              <a:rPr lang="cs-CZ" dirty="0" smtClean="0"/>
              <a:t>Stavební úřad může nařídit vlastníku stavby, stavebního pozemku nebo zastavěného stavebního pozemku nezbytné úpravy</a:t>
            </a:r>
          </a:p>
          <a:p>
            <a:r>
              <a:rPr lang="cs-CZ" dirty="0"/>
              <a:t>P</a:t>
            </a:r>
            <a:r>
              <a:rPr lang="cs-CZ" dirty="0" smtClean="0"/>
              <a:t>ouze v případě, že stavba nebo zařízení nejsou postaveny a užívány v souladu s podmínkami danými povolením stavebního úřadu, v opačné případě jen při existenci prokazatelně významného ohrožení a za náhradu újmy, kterou by nařízené úpravy vyvolaly</a:t>
            </a:r>
          </a:p>
          <a:p>
            <a:r>
              <a:rPr lang="cs-CZ" dirty="0" smtClean="0"/>
              <a:t>Stavební příspěvek </a:t>
            </a: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Opatření na sousedním pozemku nebo stavbě</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dirty="0"/>
              <a:t>P</a:t>
            </a:r>
            <a:r>
              <a:rPr lang="cs-CZ" dirty="0" smtClean="0"/>
              <a:t>ro vytvoření podmínek k provedení stavby nebo její změny, nutných zabezpečovacích prací, nezbytných úprav, udržovacích prací a k odstranění stavby nebo zařízení může stavební úřad uložit těm, kteří mají vlastnická nebo jiná věcná práva k sousedním pozemkům či stavbám na nich, aby umožnili provedení prací ze svých pozemků nebo staveb, pokud mezi zúčastněnými osobami nedošlo k dohodě.</a:t>
            </a:r>
          </a:p>
          <a:p>
            <a:pPr algn="just"/>
            <a:r>
              <a:rPr lang="cs-CZ" dirty="0" smtClean="0"/>
              <a:t>Povinnosti oprávněného - co nejméně rušit užívání sousedních pozemků nebo staveb, zabránění vzniku škod, uvedené sousedního pozemku nebo stavby do předchozího stavu po skončení prací, možnost uplatnění náhrady škody</a:t>
            </a:r>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Oceňování stavebních pozemků</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Pro účely oceňování se pozemek posuzuje podle stavu uvedeného v katastru nemovitostí. Při nesouladu mezi stavem uvedeným v katastru nemovitostí a skutečným stavem se vychází při oceňování ze skutečného stavu.</a:t>
            </a:r>
          </a:p>
          <a:p>
            <a:r>
              <a:rPr lang="cs-CZ" dirty="0" smtClean="0"/>
              <a:t>Ocenění: násobkem výměry pozemku a ceny za m2 uvedené v cenové mapě, kterou vydala obec. Není-li, násobkem výměry pozemku a základní ceny za m2 upravené o vliv polohy a další vlivy působící zejména na využitelnost pozemků pro stavbu, popřípadě ceny zjištěné jiným způsobem oceňování podle § 2, které stanoví vyhláška</a:t>
            </a:r>
          </a:p>
          <a:p>
            <a:r>
              <a:rPr lang="cs-CZ" dirty="0" smtClean="0"/>
              <a:t>Cenová mapa stavebních pozemků - grafické znázornění stavebních pozemků na území obce nebo její části v měřítku 1:5000, popřípadě v měřítku podrobnějším s vyznačenými cenami. Stavební pozemky v cenové mapě se ocení skutečně sjednanými cenami obsaženými v kupních smlouvách. 	Koncem každého kalendářního roku se obecně závaznou vyhláškou obce doplňují cenové mapy o nové ceny stavebních pozemků</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Zákon č. 334/1992 Sb., </a:t>
            </a:r>
            <a:r>
              <a:rPr lang="cs-CZ" dirty="0" smtClean="0"/>
              <a:t/>
            </a:r>
            <a:br>
              <a:rPr lang="cs-CZ" dirty="0" smtClean="0"/>
            </a:br>
            <a:r>
              <a:rPr lang="cs-CZ" dirty="0" smtClean="0"/>
              <a:t>o </a:t>
            </a:r>
            <a:r>
              <a:rPr lang="cs-CZ" dirty="0" smtClean="0"/>
              <a:t>ochraně </a:t>
            </a:r>
            <a:r>
              <a:rPr lang="cs-CZ" dirty="0" smtClean="0"/>
              <a:t>ZPF</a:t>
            </a:r>
            <a:endParaRPr lang="cs-CZ" dirty="0"/>
          </a:p>
        </p:txBody>
      </p:sp>
      <p:sp>
        <p:nvSpPr>
          <p:cNvPr id="3" name="Zástupný symbol pro obsah 2"/>
          <p:cNvSpPr>
            <a:spLocks noGrp="1"/>
          </p:cNvSpPr>
          <p:nvPr>
            <p:ph idx="1"/>
          </p:nvPr>
        </p:nvSpPr>
        <p:spPr/>
        <p:txBody>
          <a:bodyPr>
            <a:normAutofit/>
          </a:bodyPr>
          <a:lstStyle/>
          <a:p>
            <a:r>
              <a:rPr lang="cs-CZ" dirty="0" smtClean="0"/>
              <a:t>Zásady ochrany ZPF: Pro nezemědělské účely je nutno použít především nezemědělskou půdu, zejména nezastavěné a nedostatečně využité pozemky v zastavěném území nebo na nezastavěných plochách stavebních pozemků staveb mimo toto území, stavební proluky a plochy získané zbořením přežilých budov a zařízení.</a:t>
            </a:r>
          </a:p>
          <a:p>
            <a:r>
              <a:rPr lang="cs-CZ" dirty="0" smtClean="0"/>
              <a:t>Povinnosti při územně plánovací činnosti</a:t>
            </a:r>
          </a:p>
          <a:p>
            <a:r>
              <a:rPr lang="cs-CZ" dirty="0" smtClean="0"/>
              <a:t>Povinnosti při zpracování zadání staveb</a:t>
            </a:r>
          </a:p>
          <a:p>
            <a:r>
              <a:rPr lang="cs-CZ" dirty="0" smtClean="0"/>
              <a:t>Povinnosti při stavební a dalších činnostech</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Zákon č. 114/1992 Sb., </a:t>
            </a:r>
            <a:r>
              <a:rPr lang="cs-CZ" dirty="0" smtClean="0"/>
              <a:t/>
            </a:r>
            <a:br>
              <a:rPr lang="cs-CZ" dirty="0" smtClean="0"/>
            </a:br>
            <a:r>
              <a:rPr lang="cs-CZ" dirty="0" smtClean="0"/>
              <a:t>o </a:t>
            </a:r>
            <a:r>
              <a:rPr lang="cs-CZ" dirty="0" smtClean="0"/>
              <a:t>ochraně přírody a krajiny</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Ochrana přírody a krajiny je veřejným zájmem</a:t>
            </a:r>
          </a:p>
          <a:p>
            <a:pPr algn="just"/>
            <a:r>
              <a:rPr lang="cs-CZ" smtClean="0"/>
              <a:t>Zásahy </a:t>
            </a:r>
            <a:r>
              <a:rPr lang="cs-CZ" dirty="0" smtClean="0"/>
              <a:t>do významných krajinných prvků</a:t>
            </a:r>
            <a:r>
              <a:rPr lang="cs-CZ" smtClean="0"/>
              <a:t>, krajinného rázu</a:t>
            </a:r>
          </a:p>
          <a:p>
            <a:pPr algn="just"/>
            <a:r>
              <a:rPr lang="cs-CZ" dirty="0" smtClean="0"/>
              <a:t>Bez závazného stanoviska orgánu ochrany přírody nelze učinit ohlášení stavby, vydat územní rozhodnutí, územní souhlas, stavební povolení, rozhodnutí o změně užívání stavby, kolaudační souhlas, je-li spojen se změnou stavby, povolení k odstranění stavby či k provedení terénních úprav podle stavebního zákona, povolení k nakládání s vodami a k vodním dílům, povolení k některým činnostem či udělit souhlas podle vodního zákona na území národního parku nebo chráněné krajinné oblasti.</a:t>
            </a:r>
          </a:p>
          <a:p>
            <a:pPr algn="just"/>
            <a:r>
              <a:rPr lang="cs-CZ" dirty="0" smtClean="0"/>
              <a:t>Výjimka z práva volného přístupu do krajiny: zastavěné či stavební pozemky, dvory, zahrady, sady, vinice, chmelnice a pozemky určené k faremním chovům zvířat. 	</a:t>
            </a:r>
          </a:p>
          <a:p>
            <a:pPr algn="just"/>
            <a:r>
              <a:rPr lang="cs-CZ" dirty="0" smtClean="0"/>
              <a:t>Zákon o ochraně přírody a krajiny a předpisy vydané k jeho provedení jsou zvláštními předpisy ve vztahu k předpisům o lesích, vodách, územním plánování a stavebním řádu, o ochraně nerostného bohatství, ochraně zemědělského půdního fondu, myslivosti a rybářství.</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Zákon č. 565/1990 Sb., o místních poplatcích</a:t>
            </a:r>
            <a:endParaRPr lang="cs-CZ" dirty="0"/>
          </a:p>
        </p:txBody>
      </p:sp>
      <p:sp>
        <p:nvSpPr>
          <p:cNvPr id="3" name="Zástupný symbol pro obsah 2"/>
          <p:cNvSpPr>
            <a:spLocks noGrp="1"/>
          </p:cNvSpPr>
          <p:nvPr>
            <p:ph idx="1"/>
          </p:nvPr>
        </p:nvSpPr>
        <p:spPr/>
        <p:txBody>
          <a:bodyPr/>
          <a:lstStyle/>
          <a:p>
            <a:r>
              <a:rPr lang="cs-CZ" dirty="0" smtClean="0"/>
              <a:t>Poplatek za zhodnocení </a:t>
            </a:r>
            <a:r>
              <a:rPr lang="cs-CZ" dirty="0" smtClean="0"/>
              <a:t>stavebního pozemku možností jeho připojení na stavbu vodovodu nebo </a:t>
            </a:r>
            <a:r>
              <a:rPr lang="cs-CZ" dirty="0" smtClean="0"/>
              <a:t>kanalizace</a:t>
            </a:r>
          </a:p>
          <a:p>
            <a:r>
              <a:rPr lang="cs-CZ" dirty="0" smtClean="0"/>
              <a:t>Obecní </a:t>
            </a:r>
            <a:r>
              <a:rPr lang="cs-CZ" dirty="0" smtClean="0"/>
              <a:t>úřad může v přenesené působnosti rozhodnutím uložit vlastníkům stavebního pozemku nebo staveb, na kterých vznikají nebo mohou vznikat odpadní vody, povinnost připojit se na kanalizaci v případech, kdy je to technicky možné</a:t>
            </a:r>
            <a:r>
              <a:rPr lang="cs-CZ" dirty="0" smtClean="0"/>
              <a:t>. (zákon č. 274/2001 Sb., o vodovodech a kanalizacích)</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Stavební pozemek</a:t>
            </a:r>
            <a:endParaRPr lang="cs-CZ" dirty="0"/>
          </a:p>
        </p:txBody>
      </p:sp>
      <p:sp>
        <p:nvSpPr>
          <p:cNvPr id="3" name="Zástupný symbol pro obsah 2"/>
          <p:cNvSpPr>
            <a:spLocks noGrp="1"/>
          </p:cNvSpPr>
          <p:nvPr>
            <p:ph idx="1"/>
          </p:nvPr>
        </p:nvSpPr>
        <p:spPr/>
        <p:txBody>
          <a:bodyPr>
            <a:normAutofit fontScale="77500" lnSpcReduction="20000"/>
          </a:bodyPr>
          <a:lstStyle/>
          <a:p>
            <a:r>
              <a:rPr lang="cs-CZ" sz="3400" dirty="0" smtClean="0"/>
              <a:t>Zákon č. 183/2006 Sb., o územním plánování a stavebním řádu</a:t>
            </a:r>
          </a:p>
          <a:p>
            <a:pPr algn="just"/>
            <a:r>
              <a:rPr lang="cs-CZ" sz="3400" b="1" dirty="0" smtClean="0"/>
              <a:t>Stavební pozemek </a:t>
            </a:r>
            <a:r>
              <a:rPr lang="cs-CZ" dirty="0" smtClean="0"/>
              <a:t>– </a:t>
            </a:r>
            <a:r>
              <a:rPr lang="cs-CZ" dirty="0" err="1" smtClean="0"/>
              <a:t>pozemek</a:t>
            </a:r>
            <a:r>
              <a:rPr lang="cs-CZ" dirty="0" smtClean="0"/>
              <a:t>, jeho část nebo soubor pozemků, vymezený a určený k umístění stavby územním rozhodnutím anebo regulačním plánem</a:t>
            </a:r>
          </a:p>
          <a:p>
            <a:pPr algn="just"/>
            <a:r>
              <a:rPr lang="cs-CZ" sz="3400" b="1" dirty="0" smtClean="0"/>
              <a:t>Zastavěný stavební pozemek </a:t>
            </a:r>
            <a:r>
              <a:rPr lang="cs-CZ" dirty="0" smtClean="0"/>
              <a:t>– </a:t>
            </a:r>
            <a:r>
              <a:rPr lang="cs-CZ" dirty="0" err="1" smtClean="0"/>
              <a:t>pozemek</a:t>
            </a:r>
            <a:r>
              <a:rPr lang="cs-CZ" dirty="0" smtClean="0"/>
              <a:t> evidovaný v katastru nemovitostí jako stavební parcela a další pozemkové parcely zpravidla pod společným oplocením, tvořící souvislý celek s obytnými a hospodářskými budovami</a:t>
            </a:r>
          </a:p>
          <a:p>
            <a:pPr algn="just"/>
            <a:r>
              <a:rPr lang="cs-CZ" sz="3400" b="1" dirty="0" smtClean="0"/>
              <a:t>Plocha</a:t>
            </a:r>
            <a:r>
              <a:rPr lang="cs-CZ" dirty="0" smtClean="0"/>
              <a:t> – část území tvořená pozemkem nebo souborem pozemků, která je vymezena v politice územního rozvoje, zásadách územního rozvoje nebo územním plánu, popřípadě v územně plánovacích podkladech s ohledem na stávající nebo požadovaný způsob jejího využití a její význam</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Další související pojmy </a:t>
            </a:r>
            <a:br>
              <a:rPr lang="cs-CZ" dirty="0" smtClean="0"/>
            </a:br>
            <a:r>
              <a:rPr lang="cs-CZ" dirty="0" smtClean="0"/>
              <a:t>- stavební zákon - </a:t>
            </a:r>
            <a:endParaRPr lang="cs-CZ" dirty="0"/>
          </a:p>
        </p:txBody>
      </p:sp>
      <p:sp>
        <p:nvSpPr>
          <p:cNvPr id="3" name="Zástupný symbol pro obsah 2"/>
          <p:cNvSpPr>
            <a:spLocks noGrp="1"/>
          </p:cNvSpPr>
          <p:nvPr>
            <p:ph idx="1"/>
          </p:nvPr>
        </p:nvSpPr>
        <p:spPr/>
        <p:txBody>
          <a:bodyPr>
            <a:normAutofit fontScale="92500" lnSpcReduction="10000"/>
          </a:bodyPr>
          <a:lstStyle/>
          <a:p>
            <a:pPr algn="just"/>
            <a:r>
              <a:rPr lang="cs-CZ" sz="3600" b="1" dirty="0" smtClean="0"/>
              <a:t>Zastavěné území</a:t>
            </a:r>
            <a:r>
              <a:rPr lang="cs-CZ" dirty="0" smtClean="0"/>
              <a:t> – </a:t>
            </a:r>
            <a:r>
              <a:rPr lang="cs-CZ" dirty="0" err="1" smtClean="0"/>
              <a:t>území</a:t>
            </a:r>
            <a:r>
              <a:rPr lang="cs-CZ" dirty="0" smtClean="0"/>
              <a:t> </a:t>
            </a:r>
            <a:r>
              <a:rPr lang="cs-CZ" dirty="0" smtClean="0"/>
              <a:t>vymezené </a:t>
            </a:r>
            <a:r>
              <a:rPr lang="cs-CZ" dirty="0" smtClean="0"/>
              <a:t>územním plánem nebo postupem podle tohoto zákona; nemá-li obec takto vymezené zastavěné území, je zastavěným územím zastavěná část obce vymezená k 1. září 1966 a vyznačená v mapách evidence nemovitostí , tzv.</a:t>
            </a:r>
            <a:r>
              <a:rPr lang="cs-CZ" b="1" dirty="0" smtClean="0"/>
              <a:t> </a:t>
            </a:r>
            <a:r>
              <a:rPr lang="cs-CZ" b="1" dirty="0" err="1" smtClean="0"/>
              <a:t>intravilán</a:t>
            </a:r>
            <a:endParaRPr lang="cs-CZ" b="1" dirty="0" smtClean="0"/>
          </a:p>
          <a:p>
            <a:pPr algn="just"/>
            <a:r>
              <a:rPr lang="cs-CZ" sz="3600" b="1" dirty="0" smtClean="0"/>
              <a:t>Nezastavěné území </a:t>
            </a:r>
            <a:r>
              <a:rPr lang="cs-CZ" dirty="0" smtClean="0"/>
              <a:t>– pozemky nezahrnuté do zastavěného území nebo do zastavitelné plochy</a:t>
            </a:r>
          </a:p>
          <a:p>
            <a:pPr algn="just"/>
            <a:r>
              <a:rPr lang="cs-CZ" sz="3600" b="1" dirty="0" smtClean="0"/>
              <a:t>Zastavitelná plocha </a:t>
            </a:r>
            <a:r>
              <a:rPr lang="cs-CZ" dirty="0" smtClean="0"/>
              <a:t>- </a:t>
            </a:r>
            <a:r>
              <a:rPr lang="cs-CZ" dirty="0" err="1" smtClean="0"/>
              <a:t>plocha</a:t>
            </a:r>
            <a:r>
              <a:rPr lang="cs-CZ" dirty="0" smtClean="0"/>
              <a:t> vymezená k zastavění v územním plánu nebo v zásadách územního rozvoje</a:t>
            </a:r>
          </a:p>
          <a:p>
            <a:pPr algn="just">
              <a:buNone/>
            </a:pPr>
            <a:endParaRPr lang="cs-CZ" dirty="0" smtClean="0"/>
          </a:p>
          <a:p>
            <a:pPr algn="just"/>
            <a:endParaRPr lang="cs-CZ" dirty="0" smtClean="0"/>
          </a:p>
          <a:p>
            <a:pPr algn="just"/>
            <a:endParaRPr lang="cs-CZ" dirty="0" smtClean="0"/>
          </a:p>
          <a:p>
            <a:pPr algn="just">
              <a:buNone/>
            </a:pPr>
            <a:endParaRPr lang="cs-CZ"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Další související pojmy </a:t>
            </a:r>
            <a:br>
              <a:rPr lang="cs-CZ" dirty="0" smtClean="0"/>
            </a:br>
            <a:r>
              <a:rPr lang="cs-CZ" dirty="0" smtClean="0"/>
              <a:t>- stavební zákon - </a:t>
            </a:r>
            <a:endParaRPr lang="cs-CZ" dirty="0"/>
          </a:p>
        </p:txBody>
      </p:sp>
      <p:sp>
        <p:nvSpPr>
          <p:cNvPr id="3" name="Zástupný symbol pro obsah 2"/>
          <p:cNvSpPr>
            <a:spLocks noGrp="1"/>
          </p:cNvSpPr>
          <p:nvPr>
            <p:ph idx="1"/>
          </p:nvPr>
        </p:nvSpPr>
        <p:spPr/>
        <p:txBody>
          <a:bodyPr>
            <a:normAutofit fontScale="92500" lnSpcReduction="20000"/>
          </a:bodyPr>
          <a:lstStyle/>
          <a:p>
            <a:pPr algn="just"/>
            <a:r>
              <a:rPr lang="cs-CZ" sz="3600" b="1" dirty="0" smtClean="0"/>
              <a:t>Nezastavitelný pozemek</a:t>
            </a:r>
            <a:r>
              <a:rPr lang="cs-CZ" dirty="0" smtClean="0"/>
              <a:t>, jenž nelze zastavět na území obce, která nemá vydaný územní plán, a to</a:t>
            </a:r>
          </a:p>
          <a:p>
            <a:pPr>
              <a:buNone/>
            </a:pPr>
            <a:r>
              <a:rPr lang="cs-CZ" dirty="0" smtClean="0"/>
              <a:t>1. pozemek veřejné zeleně a parku sloužící obecnému užívání;</a:t>
            </a:r>
          </a:p>
          <a:p>
            <a:pPr algn="just">
              <a:buNone/>
            </a:pPr>
            <a:r>
              <a:rPr lang="cs-CZ" dirty="0" smtClean="0"/>
              <a:t>2. v </a:t>
            </a:r>
            <a:r>
              <a:rPr lang="cs-CZ" dirty="0" err="1" smtClean="0"/>
              <a:t>intravilánu</a:t>
            </a:r>
            <a:r>
              <a:rPr lang="cs-CZ" dirty="0" smtClean="0"/>
              <a:t> zemědělský pozemek nebo soubor sousedících zemědělských pozemků o výměře větší než 0,5 ha, s tím, že do tohoto souboru zemědělských pozemků se nezahrnují zahrady o výměře menší než 0,1 ha a pozemky, které jsou součástí zastavěných stavebních pozemků;</a:t>
            </a:r>
          </a:p>
          <a:p>
            <a:pPr algn="just">
              <a:buNone/>
            </a:pPr>
            <a:r>
              <a:rPr lang="cs-CZ" dirty="0" smtClean="0"/>
              <a:t>3. v </a:t>
            </a:r>
            <a:r>
              <a:rPr lang="cs-CZ" dirty="0" err="1" smtClean="0"/>
              <a:t>intravilánu</a:t>
            </a:r>
            <a:r>
              <a:rPr lang="cs-CZ" dirty="0" smtClean="0"/>
              <a:t> lesní pozemek nebo soubor sousedících lesních pozemků o výměře větší než 0,5 ha.</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Obecné požadavky na vymezení stavebních pozemků</a:t>
            </a:r>
            <a:endParaRPr lang="cs-CZ" dirty="0"/>
          </a:p>
        </p:txBody>
      </p:sp>
      <p:sp>
        <p:nvSpPr>
          <p:cNvPr id="3" name="Zástupný symbol pro obsah 2"/>
          <p:cNvSpPr>
            <a:spLocks noGrp="1"/>
          </p:cNvSpPr>
          <p:nvPr>
            <p:ph idx="1"/>
          </p:nvPr>
        </p:nvSpPr>
        <p:spPr/>
        <p:txBody>
          <a:bodyPr>
            <a:normAutofit fontScale="62500" lnSpcReduction="20000"/>
          </a:bodyPr>
          <a:lstStyle/>
          <a:p>
            <a:pPr algn="just"/>
            <a:r>
              <a:rPr lang="cs-CZ" dirty="0" smtClean="0"/>
              <a:t>Stavební pozemek se vždy vymezuje tak, aby svými vlastnostmi, zejména velikostí, polohou, plošným a prostorovým uspořádáním a základovými poměry, umožňoval umístění, realizaci a užívání stavby pro navrhovaný účel a aby byl dopravně napojen na kapacitně vyhovující veřejně přístupnou pozemní komunikaci </a:t>
            </a:r>
          </a:p>
          <a:p>
            <a:r>
              <a:rPr lang="cs-CZ" dirty="0" smtClean="0"/>
              <a:t>Stavební pozemek se vždy vymezuje tak, aby na něm bylo vyřešeno</a:t>
            </a:r>
          </a:p>
          <a:p>
            <a:pPr algn="just">
              <a:buNone/>
            </a:pPr>
            <a:r>
              <a:rPr lang="cs-CZ" dirty="0" smtClean="0"/>
              <a:t>a) umístění odstavných a parkovacích stání pro účel využití pozemku a užívání staveb na něm umístěných v rozsahu požadavků příslušné české technické normy pro navrhování místních komunikací, což zaručuje splnění požadavků této vyhlášky,</a:t>
            </a:r>
          </a:p>
          <a:p>
            <a:pPr algn="just">
              <a:buNone/>
            </a:pPr>
            <a:r>
              <a:rPr lang="cs-CZ" dirty="0" smtClean="0"/>
              <a:t>b) nakládání s odpady a odpadními vodami podle zvláštních předpisů, které na pozemku vznikají jeho užíváním nebo užíváním staveb na něm umístěných,</a:t>
            </a:r>
          </a:p>
          <a:p>
            <a:pPr algn="just">
              <a:buNone/>
            </a:pPr>
            <a:r>
              <a:rPr lang="cs-CZ" dirty="0" smtClean="0"/>
              <a:t>c) vsakování dešťových vod nebo jejich zdržení na pozemku v kapacitě 20 mm denního úhrnu srážek před jejich svedením do vodního toku či do kanalizace pro veřejnou potřebu jednotné či oddílné pro samostatný odvod dešťové vody veřejné dešťové nebo jednotné kanalizace.</a:t>
            </a:r>
          </a:p>
          <a:p>
            <a:pPr algn="just"/>
            <a:r>
              <a:rPr lang="cs-CZ" dirty="0" smtClean="0"/>
              <a:t> Při vymezování stavebního pozemku nebo při změně využití zastavěného stavebního pozemku lze prokázat splnění výše uvedených požadavků regulačním plánem nebo dokumentací pro vydání územního rozhodnutí i s využitím dalších pozemků.</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Stavební pozemek - pojem</a:t>
            </a:r>
            <a:endParaRPr lang="cs-CZ" dirty="0"/>
          </a:p>
        </p:txBody>
      </p:sp>
      <p:sp>
        <p:nvSpPr>
          <p:cNvPr id="3" name="Zástupný symbol pro obsah 2"/>
          <p:cNvSpPr>
            <a:spLocks noGrp="1"/>
          </p:cNvSpPr>
          <p:nvPr>
            <p:ph idx="1"/>
          </p:nvPr>
        </p:nvSpPr>
        <p:spPr/>
        <p:txBody>
          <a:bodyPr>
            <a:normAutofit fontScale="92500" lnSpcReduction="20000"/>
          </a:bodyPr>
          <a:lstStyle/>
          <a:p>
            <a:r>
              <a:rPr lang="cs-CZ" sz="3500" dirty="0" smtClean="0"/>
              <a:t>Zákon č. 344/1992 Sb., o katastru nemovitostí</a:t>
            </a:r>
          </a:p>
          <a:p>
            <a:pPr algn="just"/>
            <a:r>
              <a:rPr lang="cs-CZ" b="1" dirty="0" smtClean="0"/>
              <a:t>Pozemek</a:t>
            </a:r>
            <a:r>
              <a:rPr lang="cs-CZ" dirty="0" smtClean="0"/>
              <a:t> – obecně – část zemského povrchu oddělená od sousedních částí hranicí….</a:t>
            </a:r>
          </a:p>
          <a:p>
            <a:pPr algn="just"/>
            <a:r>
              <a:rPr lang="cs-CZ" b="1" dirty="0" smtClean="0"/>
              <a:t>Parcela</a:t>
            </a:r>
            <a:r>
              <a:rPr lang="cs-CZ" dirty="0" smtClean="0"/>
              <a:t> – pozemek, který je geometricky a polohově určen, zobrazen v katastrální mapě a označen parcelním číslem</a:t>
            </a:r>
          </a:p>
          <a:p>
            <a:pPr algn="just"/>
            <a:r>
              <a:rPr lang="cs-CZ" b="1" dirty="0" smtClean="0"/>
              <a:t>Stavební parcela </a:t>
            </a:r>
            <a:r>
              <a:rPr lang="cs-CZ" dirty="0" smtClean="0"/>
              <a:t>– pozemek evidovaný v druhu pozemku zastavěné plochy a nádvoří </a:t>
            </a:r>
            <a:r>
              <a:rPr lang="cs-CZ" sz="2000" dirty="0" smtClean="0"/>
              <a:t>(pozemek, na němž je budova nebo rozestavěná budova, včetně nádvoří, vyjma skleníku, budovy postavené na lesním pozemku a budovy evidované na pozemky vodní plocha; pozemek, na němž je společný dvůr, zbořeniště</a:t>
            </a:r>
            <a:r>
              <a:rPr lang="cs-CZ" sz="2000" dirty="0"/>
              <a:t>,</a:t>
            </a:r>
            <a:r>
              <a:rPr lang="cs-CZ" sz="2000" dirty="0" smtClean="0"/>
              <a:t> vodní dílo)</a:t>
            </a:r>
            <a:endParaRPr lang="cs-CZ" dirty="0" smtClean="0"/>
          </a:p>
          <a:p>
            <a:pPr algn="just"/>
            <a:r>
              <a:rPr lang="cs-CZ" b="1" dirty="0" smtClean="0"/>
              <a:t>Pozemková parcela </a:t>
            </a:r>
            <a:r>
              <a:rPr lang="cs-CZ" dirty="0" smtClean="0"/>
              <a:t>– pozemek</a:t>
            </a:r>
            <a:r>
              <a:rPr lang="pt-BR" dirty="0" smtClean="0"/>
              <a:t>, který není stavební parcelou</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Stavební pozemek - pojem</a:t>
            </a:r>
            <a:endParaRPr lang="cs-CZ" dirty="0"/>
          </a:p>
        </p:txBody>
      </p:sp>
      <p:sp>
        <p:nvSpPr>
          <p:cNvPr id="3" name="Zástupný symbol pro obsah 2"/>
          <p:cNvSpPr>
            <a:spLocks noGrp="1"/>
          </p:cNvSpPr>
          <p:nvPr>
            <p:ph idx="1"/>
          </p:nvPr>
        </p:nvSpPr>
        <p:spPr/>
        <p:txBody>
          <a:bodyPr>
            <a:normAutofit fontScale="25000" lnSpcReduction="20000"/>
          </a:bodyPr>
          <a:lstStyle/>
          <a:p>
            <a:r>
              <a:rPr lang="cs-CZ" sz="7200" dirty="0" smtClean="0"/>
              <a:t>Zákon č. 151/1997 Sb., o oceňování majetku</a:t>
            </a:r>
          </a:p>
          <a:p>
            <a:r>
              <a:rPr lang="cs-CZ" sz="7200" dirty="0"/>
              <a:t>S</a:t>
            </a:r>
            <a:r>
              <a:rPr lang="cs-CZ" sz="7200" dirty="0" smtClean="0"/>
              <a:t>tavební pozemek – 3 skupiny</a:t>
            </a:r>
          </a:p>
          <a:p>
            <a:pPr algn="just">
              <a:buNone/>
            </a:pPr>
            <a:r>
              <a:rPr lang="cs-CZ" sz="6400" dirty="0" smtClean="0"/>
              <a:t>1. nezastavěné pozemky evidované v katastru nemovitostí v jednotlivých druzích pozemků, které byly vydaným územním rozhodnutím určeny k zastavění; </a:t>
            </a:r>
          </a:p>
          <a:p>
            <a:pPr algn="just">
              <a:buNone/>
            </a:pPr>
            <a:r>
              <a:rPr lang="cs-CZ" sz="6400" dirty="0" smtClean="0"/>
              <a:t>2. pozemky evidované v katastru nemovitostí v druhu pozemku zastavěné plochy a nádvoří, v druhu pozemku ostatní plochy - staveniště nebo ostatní plochy, které jsou již zastavěny, a v druhu pozemku zahrady a ostatní plochy, které tvoří jednotný funkční celek se stavbou a pozemkem evidovaným v katastru nemovitostí v druhu pozemku zastavěná plocha a nádvoří za účelem jejich společného využití a jsou ve vlastnictví stejného subjektu,</a:t>
            </a:r>
          </a:p>
          <a:p>
            <a:pPr algn="just">
              <a:buNone/>
            </a:pPr>
            <a:r>
              <a:rPr lang="cs-CZ" sz="6400" dirty="0" smtClean="0"/>
              <a:t>3. plochy pozemků skutečně zastavěné stavbami bez ohledu na evidovaný stav v katastru nemovitostí.</a:t>
            </a:r>
          </a:p>
          <a:p>
            <a:pPr algn="just"/>
            <a:r>
              <a:rPr lang="cs-CZ" sz="6400" dirty="0" smtClean="0"/>
              <a:t>Stavebním pozemkem není pozemek, který je zastavěný jen podzemním nebo nadzemním vedením včetně jejich příslušenství, podzemními stavbami, které nedosahují úrovně terénu, podzemními částmi a příslušenstvím staveb pro dopravu a vodní hospodářství netvořícími součást pozemních staveb. Stavebním pozemkem není též pozemek zastavěný stavbami bez základů, studnami, ploty, opěrnými zdmi, pomníky, sochami apod.</a:t>
            </a:r>
          </a:p>
          <a:p>
            <a:pPr>
              <a:buNone/>
            </a:pPr>
            <a:endParaRPr lang="cs-CZ" sz="6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Stavební pozemek -  pojem</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Zákon č.  338/1992 Sb., o dani z nemovitostí</a:t>
            </a:r>
          </a:p>
          <a:p>
            <a:pPr algn="just"/>
            <a:r>
              <a:rPr lang="cs-CZ" dirty="0" smtClean="0"/>
              <a:t>Stavební pozemek – nezastavěný  pozemek určený k zastavění stavbou, která byla ohlášena nebo na kterou bylo vydáno stavební povolení nebo bude prováděna na základě certifikátu autorizovaného inspektora anebo na základě veřejnoprávní smlouvy, a která se po dokončení stane předmětem daně ze staveb</a:t>
            </a:r>
          </a:p>
          <a:p>
            <a:pPr algn="just"/>
            <a:r>
              <a:rPr lang="cs-CZ" dirty="0" smtClean="0"/>
              <a:t>Pozemek přestane být stavebním pozemkem, pokud se stavba, která byla ohlášena nebo na kterou bylo vydáno stavební povolení nebo která se provádí na základě certifikátu autorizovaného inspektora anebo na základě veřejnoprávní smlouvy, stane předmětem daně ze staveb nebo pokud ohlášení nebo stavební povolení pozbude platnosti.</a:t>
            </a:r>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Stavební pozemek - pojem</a:t>
            </a:r>
            <a:endParaRPr lang="cs-CZ" dirty="0"/>
          </a:p>
        </p:txBody>
      </p:sp>
      <p:sp>
        <p:nvSpPr>
          <p:cNvPr id="3" name="Zástupný symbol pro obsah 2"/>
          <p:cNvSpPr>
            <a:spLocks noGrp="1"/>
          </p:cNvSpPr>
          <p:nvPr>
            <p:ph idx="1"/>
          </p:nvPr>
        </p:nvSpPr>
        <p:spPr/>
        <p:txBody>
          <a:bodyPr>
            <a:normAutofit/>
          </a:bodyPr>
          <a:lstStyle/>
          <a:p>
            <a:r>
              <a:rPr lang="cs-CZ" dirty="0" smtClean="0"/>
              <a:t>Zákon č. </a:t>
            </a:r>
            <a:r>
              <a:rPr lang="cs-CZ" dirty="0" smtClean="0"/>
              <a:t>235/2004 Sb., o </a:t>
            </a:r>
            <a:r>
              <a:rPr lang="cs-CZ" dirty="0" smtClean="0"/>
              <a:t>dani z </a:t>
            </a:r>
            <a:r>
              <a:rPr lang="cs-CZ" dirty="0" smtClean="0"/>
              <a:t>přidané hodnoty </a:t>
            </a:r>
            <a:r>
              <a:rPr lang="cs-CZ" dirty="0" smtClean="0"/>
              <a:t> - ve vztahu k převodu pozemku</a:t>
            </a:r>
            <a:endParaRPr lang="cs-CZ" dirty="0" smtClean="0"/>
          </a:p>
          <a:p>
            <a:r>
              <a:rPr lang="cs-CZ" dirty="0" smtClean="0"/>
              <a:t>Stavební pozemek - nezastavěný </a:t>
            </a:r>
            <a:r>
              <a:rPr lang="cs-CZ" dirty="0" smtClean="0"/>
              <a:t>pozemek, na kterém může být </a:t>
            </a:r>
            <a:r>
              <a:rPr lang="cs-CZ" dirty="0" smtClean="0"/>
              <a:t>podle stavebního </a:t>
            </a:r>
            <a:r>
              <a:rPr lang="cs-CZ" dirty="0" smtClean="0"/>
              <a:t>povolení </a:t>
            </a:r>
            <a:r>
              <a:rPr lang="cs-CZ" dirty="0" smtClean="0"/>
              <a:t>provedena stavba spojená </a:t>
            </a:r>
            <a:r>
              <a:rPr lang="cs-CZ" dirty="0" smtClean="0"/>
              <a:t>se zemí pevným základem. </a:t>
            </a:r>
            <a:endParaRPr lang="cs-CZ" dirty="0" smtClean="0"/>
          </a:p>
          <a:p>
            <a:r>
              <a:rPr lang="cs-CZ" dirty="0" smtClean="0"/>
              <a:t>Nezastavěný pozemek - </a:t>
            </a:r>
            <a:r>
              <a:rPr lang="pl-PL" dirty="0" smtClean="0"/>
              <a:t>pozemek</a:t>
            </a:r>
            <a:r>
              <a:rPr lang="pl-PL" dirty="0" smtClean="0"/>
              <a:t>, na kterém není stavba jako věc</a:t>
            </a:r>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382</TotalTime>
  <Words>1808</Words>
  <Application>Microsoft Office PowerPoint</Application>
  <PresentationFormat>Předvádění na obrazovce (4:3)</PresentationFormat>
  <Paragraphs>85</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Bohatý</vt:lpstr>
      <vt:lpstr>Právní režim stavebních pozemků</vt:lpstr>
      <vt:lpstr>Stavební pozemek</vt:lpstr>
      <vt:lpstr>Další související pojmy  - stavební zákon - </vt:lpstr>
      <vt:lpstr>Další související pojmy  - stavební zákon - </vt:lpstr>
      <vt:lpstr>Obecné požadavky na vymezení stavebních pozemků</vt:lpstr>
      <vt:lpstr>Stavební pozemek - pojem</vt:lpstr>
      <vt:lpstr>Stavební pozemek - pojem</vt:lpstr>
      <vt:lpstr>Stavební pozemek -  pojem</vt:lpstr>
      <vt:lpstr>Stavební pozemek - pojem</vt:lpstr>
      <vt:lpstr>Stavební pozemek - vznik</vt:lpstr>
      <vt:lpstr>Stavební pozemek - vznik</vt:lpstr>
      <vt:lpstr>Stavební pozemek - zánik</vt:lpstr>
      <vt:lpstr>Nezbytné úpravy podle § 137 SZ</vt:lpstr>
      <vt:lpstr>Opatření na sousedním pozemku nebo stavbě</vt:lpstr>
      <vt:lpstr>Oceňování stavebních pozemků</vt:lpstr>
      <vt:lpstr>Zákon č. 334/1992 Sb.,  o ochraně ZPF</vt:lpstr>
      <vt:lpstr>Zákon č. 114/1992 Sb.,  o ochraně přírody a krajiny</vt:lpstr>
      <vt:lpstr>Zákon č. 565/1990 Sb., o místních poplatcích</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režim stavebních pozemků</dc:title>
  <dc:creator>Petr Vaculík</dc:creator>
  <cp:lastModifiedBy>Petr Vaculík</cp:lastModifiedBy>
  <cp:revision>37</cp:revision>
  <dcterms:created xsi:type="dcterms:W3CDTF">2008-03-11T11:17:02Z</dcterms:created>
  <dcterms:modified xsi:type="dcterms:W3CDTF">2008-03-13T18:38:07Z</dcterms:modified>
</cp:coreProperties>
</file>