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5" r:id="rId4"/>
    <p:sldId id="258" r:id="rId5"/>
    <p:sldId id="264" r:id="rId6"/>
    <p:sldId id="263" r:id="rId7"/>
    <p:sldId id="266" r:id="rId8"/>
    <p:sldId id="267" r:id="rId9"/>
    <p:sldId id="280" r:id="rId10"/>
    <p:sldId id="270" r:id="rId11"/>
    <p:sldId id="283" r:id="rId12"/>
    <p:sldId id="259" r:id="rId13"/>
    <p:sldId id="272" r:id="rId14"/>
    <p:sldId id="273" r:id="rId15"/>
    <p:sldId id="274" r:id="rId16"/>
    <p:sldId id="275" r:id="rId17"/>
    <p:sldId id="276" r:id="rId18"/>
    <p:sldId id="278" r:id="rId19"/>
    <p:sldId id="277" r:id="rId20"/>
    <p:sldId id="260" r:id="rId21"/>
    <p:sldId id="268" r:id="rId22"/>
    <p:sldId id="269" r:id="rId23"/>
    <p:sldId id="261" r:id="rId24"/>
    <p:sldId id="262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4348A9-1EC5-4ACD-A378-8A1DC9410AA4}" type="datetimeFigureOut">
              <a:rPr lang="cs-CZ"/>
              <a:pPr>
                <a:defRPr/>
              </a:pPr>
              <a:t>9.4.2008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FCF2E-E629-4764-BF0A-B35800785F2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E1142B-C2B0-4E93-BBE7-426E269FA321}" type="datetimeFigureOut">
              <a:rPr lang="cs-CZ"/>
              <a:pPr>
                <a:defRPr/>
              </a:pPr>
              <a:t>9.4.2008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D8339-158C-4AB6-81DE-1EFF36EA22A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2A0F38-4388-48C6-BB45-5652319AB4FE}" type="datetimeFigureOut">
              <a:rPr lang="cs-CZ"/>
              <a:pPr>
                <a:defRPr/>
              </a:pPr>
              <a:t>9.4.2008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DCD7F6-B4D3-4337-9229-BFDB1E4D9FE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BC5C89-5F76-4B33-96FB-D642FBC113FE}" type="datetimeFigureOut">
              <a:rPr lang="cs-CZ"/>
              <a:pPr>
                <a:defRPr/>
              </a:pPr>
              <a:t>9.4.2008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D156B5-D919-4F2A-B07C-D04C6FC27EE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BFF51-C4B3-44AC-9774-633662CB3F67}" type="datetimeFigureOut">
              <a:rPr lang="cs-CZ"/>
              <a:pPr>
                <a:defRPr/>
              </a:pPr>
              <a:t>9.4.2008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3B0F0A-FDCF-407D-BD2D-1D83256261B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671C91-29AF-4A22-8A5A-7CA580073CFF}" type="datetimeFigureOut">
              <a:rPr lang="cs-CZ"/>
              <a:pPr>
                <a:defRPr/>
              </a:pPr>
              <a:t>9.4.2008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E23A2E-F45C-438E-89F4-E09128F9EC2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52ECD9-4263-4D73-BB90-704112C115F6}" type="datetimeFigureOut">
              <a:rPr lang="cs-CZ"/>
              <a:pPr>
                <a:defRPr/>
              </a:pPr>
              <a:t>9.4.2008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6237A-D987-4F71-A672-89BF9D6CD9C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5BEF32-A4FF-4821-92CB-1732ED1E9F54}" type="datetimeFigureOut">
              <a:rPr lang="cs-CZ"/>
              <a:pPr>
                <a:defRPr/>
              </a:pPr>
              <a:t>9.4.2008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C56790-BD1E-4B5D-88E5-C0347332517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A13999-12E4-4061-B5B2-33B30A2E722B}" type="datetimeFigureOut">
              <a:rPr lang="cs-CZ"/>
              <a:pPr>
                <a:defRPr/>
              </a:pPr>
              <a:t>9.4.2008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9F6AB-C4BC-4E9D-977F-61E65F9978A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D37320-0CAF-4C6E-B00C-B839B43F9ACC}" type="datetimeFigureOut">
              <a:rPr lang="cs-CZ"/>
              <a:pPr>
                <a:defRPr/>
              </a:pPr>
              <a:t>9.4.2008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9DD07-4162-49D2-B35B-B22AB95E877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4740B-A018-4711-8A15-D09BC900FE64}" type="datetimeFigureOut">
              <a:rPr lang="cs-CZ"/>
              <a:pPr>
                <a:defRPr/>
              </a:pPr>
              <a:t>9.4.2008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606F3-4D1F-43FB-BDC5-F37BDFB1BD9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7FD64F-FA7C-4577-BE8F-4329C0DBD138}" type="datetimeFigureOut">
              <a:rPr lang="cs-CZ"/>
              <a:pPr>
                <a:defRPr/>
              </a:pPr>
              <a:t>9.4.2008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875CFCF-900F-4A4E-815E-E5A35E73A34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Globální problémy životního prostředí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algn="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dirty="0" smtClean="0"/>
              <a:t>JUDr. Jana </a:t>
            </a:r>
            <a:r>
              <a:rPr lang="cs-CZ" dirty="0" err="1" smtClean="0"/>
              <a:t>Tkáčiková</a:t>
            </a:r>
            <a:r>
              <a:rPr lang="cs-CZ" dirty="0" smtClean="0"/>
              <a:t>, PhD.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>
            <a:off x="0" y="0"/>
            <a:ext cx="3127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cs-CZ">
                <a:cs typeface="Arial" charset="0"/>
              </a:rPr>
              <a:t>  </a:t>
            </a:r>
            <a:endParaRPr lang="cs-CZ" sz="18300">
              <a:cs typeface="Arial" charset="0"/>
            </a:endParaRPr>
          </a:p>
        </p:txBody>
      </p:sp>
      <p:pic>
        <p:nvPicPr>
          <p:cNvPr id="22530" name="Picture 2" descr="http://www.chmi.cz/cc/inf/image/7_3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500063"/>
            <a:ext cx="8358188" cy="592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smtClean="0"/>
              <a:t>Emisní scénáře IPCC</a:t>
            </a:r>
          </a:p>
        </p:txBody>
      </p:sp>
      <p:sp>
        <p:nvSpPr>
          <p:cNvPr id="23554" name="Rectangle 3"/>
          <p:cNvSpPr>
            <a:spLocks noGrp="1"/>
          </p:cNvSpPr>
          <p:nvPr>
            <p:ph type="body" idx="1"/>
          </p:nvPr>
        </p:nvSpPr>
        <p:spPr>
          <a:xfrm>
            <a:off x="395288" y="1484313"/>
            <a:ext cx="8496300" cy="4525962"/>
          </a:xfrm>
        </p:spPr>
        <p:txBody>
          <a:bodyPr/>
          <a:lstStyle/>
          <a:p>
            <a:pPr marL="0" indent="0" algn="just" eaLnBrk="1" hangingPunct="1">
              <a:lnSpc>
                <a:spcPct val="80000"/>
              </a:lnSpc>
              <a:buSzPct val="150000"/>
              <a:buFont typeface="Wingdings" pitchFamily="2" charset="2"/>
              <a:buChar char="§"/>
            </a:pPr>
            <a:r>
              <a:rPr lang="cs-CZ" sz="1800" b="1" smtClean="0">
                <a:latin typeface="Times New Roman" pitchFamily="18" charset="0"/>
              </a:rPr>
              <a:t>4 hlavn</a:t>
            </a:r>
            <a:r>
              <a:rPr lang="cs-CZ" sz="1800" b="1" smtClean="0"/>
              <a:t>í</a:t>
            </a:r>
            <a:r>
              <a:rPr lang="cs-CZ" sz="1800" b="1" smtClean="0">
                <a:latin typeface="Times New Roman" pitchFamily="18" charset="0"/>
              </a:rPr>
              <a:t> skupiny sc</a:t>
            </a:r>
            <a:r>
              <a:rPr lang="cs-CZ" sz="1800" b="1" smtClean="0"/>
              <a:t>é</a:t>
            </a:r>
            <a:r>
              <a:rPr lang="cs-CZ" sz="1800" b="1" smtClean="0">
                <a:latin typeface="Times New Roman" pitchFamily="18" charset="0"/>
              </a:rPr>
              <a:t>n</a:t>
            </a:r>
            <a:r>
              <a:rPr lang="cs-CZ" sz="1800" b="1" smtClean="0"/>
              <a:t>á</a:t>
            </a:r>
            <a:r>
              <a:rPr lang="cs-CZ" sz="1800" b="1" smtClean="0">
                <a:latin typeface="Times New Roman" pitchFamily="18" charset="0"/>
              </a:rPr>
              <a:t>řů</a:t>
            </a:r>
          </a:p>
          <a:p>
            <a:pPr marL="0" indent="0" algn="just"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r>
              <a:rPr lang="cs-CZ" sz="1800" b="1" smtClean="0">
                <a:latin typeface="Times New Roman" pitchFamily="18" charset="0"/>
              </a:rPr>
              <a:t>popisuj</a:t>
            </a:r>
            <a:r>
              <a:rPr lang="cs-CZ" sz="1800" b="1" smtClean="0"/>
              <a:t>í</a:t>
            </a:r>
            <a:r>
              <a:rPr lang="cs-CZ" sz="1800" b="1" smtClean="0">
                <a:latin typeface="Times New Roman" pitchFamily="18" charset="0"/>
              </a:rPr>
              <a:t> různ</a:t>
            </a:r>
            <a:r>
              <a:rPr lang="cs-CZ" sz="1800" b="1" smtClean="0"/>
              <a:t>é</a:t>
            </a:r>
            <a:r>
              <a:rPr lang="cs-CZ" sz="1800" b="1" smtClean="0">
                <a:latin typeface="Times New Roman" pitchFamily="18" charset="0"/>
              </a:rPr>
              <a:t> stupně socioekonomick</a:t>
            </a:r>
            <a:r>
              <a:rPr lang="cs-CZ" sz="1800" b="1" smtClean="0"/>
              <a:t>é</a:t>
            </a:r>
            <a:r>
              <a:rPr lang="cs-CZ" sz="1800" b="1" smtClean="0">
                <a:latin typeface="Times New Roman" pitchFamily="18" charset="0"/>
              </a:rPr>
              <a:t>ho vývoje světa</a:t>
            </a:r>
            <a:r>
              <a:rPr lang="cs-CZ" sz="1600" smtClean="0">
                <a:latin typeface="Times New Roman" pitchFamily="18" charset="0"/>
              </a:rPr>
              <a:t> </a:t>
            </a:r>
          </a:p>
          <a:p>
            <a:pPr marL="0" indent="0" algn="just" eaLnBrk="1" hangingPunct="1">
              <a:lnSpc>
                <a:spcPct val="80000"/>
              </a:lnSpc>
              <a:spcBef>
                <a:spcPct val="0"/>
              </a:spcBef>
              <a:buFontTx/>
              <a:buNone/>
            </a:pPr>
            <a:r>
              <a:rPr lang="cs-CZ" sz="1600" smtClean="0">
                <a:latin typeface="Times New Roman" pitchFamily="18" charset="0"/>
              </a:rPr>
              <a:t>(různ</a:t>
            </a:r>
            <a:r>
              <a:rPr lang="cs-CZ" sz="1600" smtClean="0"/>
              <a:t>á</a:t>
            </a:r>
            <a:r>
              <a:rPr lang="cs-CZ" sz="1600" smtClean="0">
                <a:latin typeface="Times New Roman" pitchFamily="18" charset="0"/>
              </a:rPr>
              <a:t> m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ra růstu ekonomiky, způsoby a možnosti využ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v</a:t>
            </a:r>
            <a:r>
              <a:rPr lang="cs-CZ" sz="1600" smtClean="0"/>
              <a:t>á</a:t>
            </a:r>
            <a:r>
              <a:rPr lang="cs-CZ" sz="1600" smtClean="0">
                <a:latin typeface="Times New Roman" pitchFamily="18" charset="0"/>
              </a:rPr>
              <a:t>n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 palivo-energetických zdrojů, region</a:t>
            </a:r>
            <a:r>
              <a:rPr lang="cs-CZ" sz="1600" smtClean="0"/>
              <a:t>á</a:t>
            </a:r>
            <a:r>
              <a:rPr lang="cs-CZ" sz="1600" smtClean="0">
                <a:latin typeface="Times New Roman" pitchFamily="18" charset="0"/>
              </a:rPr>
              <a:t>ln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 odli</a:t>
            </a:r>
            <a:r>
              <a:rPr lang="cs-CZ" sz="1600" smtClean="0"/>
              <a:t>š</a:t>
            </a:r>
            <a:r>
              <a:rPr lang="cs-CZ" sz="1600" smtClean="0">
                <a:latin typeface="Times New Roman" pitchFamily="18" charset="0"/>
              </a:rPr>
              <a:t>nosti ekonomick</a:t>
            </a:r>
            <a:r>
              <a:rPr lang="cs-CZ" sz="1600" smtClean="0"/>
              <a:t>é</a:t>
            </a:r>
            <a:r>
              <a:rPr lang="cs-CZ" sz="1600" smtClean="0">
                <a:latin typeface="Times New Roman" pitchFamily="18" charset="0"/>
              </a:rPr>
              <a:t>ho rozvoje, vývoj nových technologi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, populačn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 vývoj, způsoby glob</a:t>
            </a:r>
            <a:r>
              <a:rPr lang="cs-CZ" sz="1600" smtClean="0"/>
              <a:t>á</a:t>
            </a:r>
            <a:r>
              <a:rPr lang="cs-CZ" sz="1600" smtClean="0">
                <a:latin typeface="Times New Roman" pitchFamily="18" charset="0"/>
              </a:rPr>
              <a:t>ln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ho ře</a:t>
            </a:r>
            <a:r>
              <a:rPr lang="cs-CZ" sz="1600" smtClean="0"/>
              <a:t>š</a:t>
            </a:r>
            <a:r>
              <a:rPr lang="cs-CZ" sz="1600" smtClean="0">
                <a:latin typeface="Times New Roman" pitchFamily="18" charset="0"/>
              </a:rPr>
              <a:t>en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 ekonomických a soci</a:t>
            </a:r>
            <a:r>
              <a:rPr lang="cs-CZ" sz="1600" smtClean="0"/>
              <a:t>á</a:t>
            </a:r>
            <a:r>
              <a:rPr lang="cs-CZ" sz="1600" smtClean="0">
                <a:latin typeface="Times New Roman" pitchFamily="18" charset="0"/>
              </a:rPr>
              <a:t>ln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ch probl</a:t>
            </a:r>
            <a:r>
              <a:rPr lang="cs-CZ" sz="1600" smtClean="0"/>
              <a:t>é</a:t>
            </a:r>
            <a:r>
              <a:rPr lang="cs-CZ" sz="1600" smtClean="0">
                <a:latin typeface="Times New Roman" pitchFamily="18" charset="0"/>
              </a:rPr>
              <a:t>mů, způsob ochrany životn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ho prostřed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, region</a:t>
            </a:r>
            <a:r>
              <a:rPr lang="cs-CZ" sz="1600" smtClean="0"/>
              <a:t>á</a:t>
            </a:r>
            <a:r>
              <a:rPr lang="cs-CZ" sz="1600" smtClean="0">
                <a:latin typeface="Times New Roman" pitchFamily="18" charset="0"/>
              </a:rPr>
              <a:t>ln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 rozložen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 m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ry n</a:t>
            </a:r>
            <a:r>
              <a:rPr lang="cs-CZ" sz="1600" smtClean="0"/>
              <a:t>á</a:t>
            </a:r>
            <a:r>
              <a:rPr lang="cs-CZ" sz="1600" smtClean="0">
                <a:latin typeface="Times New Roman" pitchFamily="18" charset="0"/>
              </a:rPr>
              <a:t>růstu HDP, apod.). </a:t>
            </a:r>
          </a:p>
          <a:p>
            <a:pPr marL="0" indent="0" algn="just" eaLnBrk="1" hangingPunct="1">
              <a:lnSpc>
                <a:spcPct val="80000"/>
              </a:lnSpc>
              <a:spcBef>
                <a:spcPct val="0"/>
              </a:spcBef>
              <a:buFontTx/>
              <a:buChar char="-"/>
            </a:pPr>
            <a:endParaRPr lang="cs-CZ" sz="1600" smtClean="0"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</a:pPr>
            <a:r>
              <a:rPr lang="cs-CZ" sz="1600" b="1" u="sng" smtClean="0">
                <a:latin typeface="Times New Roman" pitchFamily="18" charset="0"/>
              </a:rPr>
              <a:t>Sc</a:t>
            </a:r>
            <a:r>
              <a:rPr lang="cs-CZ" sz="1600" b="1" u="sng" smtClean="0"/>
              <a:t>é</a:t>
            </a:r>
            <a:r>
              <a:rPr lang="cs-CZ" sz="1600" b="1" u="sng" smtClean="0">
                <a:latin typeface="Times New Roman" pitchFamily="18" charset="0"/>
              </a:rPr>
              <a:t>n</a:t>
            </a:r>
            <a:r>
              <a:rPr lang="cs-CZ" sz="1600" b="1" u="sng" smtClean="0"/>
              <a:t>á</a:t>
            </a:r>
            <a:r>
              <a:rPr lang="cs-CZ" sz="1600" b="1" u="sng" smtClean="0">
                <a:latin typeface="Times New Roman" pitchFamily="18" charset="0"/>
              </a:rPr>
              <a:t>ř A1</a:t>
            </a:r>
            <a:r>
              <a:rPr lang="cs-CZ" sz="1600" smtClean="0">
                <a:latin typeface="Times New Roman" pitchFamily="18" charset="0"/>
              </a:rPr>
              <a:t> </a:t>
            </a:r>
            <a:r>
              <a:rPr lang="cs-CZ" sz="1600" smtClean="0"/>
              <a:t>–</a:t>
            </a:r>
            <a:r>
              <a:rPr lang="cs-CZ" sz="1600" smtClean="0">
                <a:latin typeface="Times New Roman" pitchFamily="18" charset="0"/>
              </a:rPr>
              <a:t> </a:t>
            </a:r>
            <a:r>
              <a:rPr lang="cs-CZ" sz="1600" b="1" smtClean="0">
                <a:latin typeface="Times New Roman" pitchFamily="18" charset="0"/>
              </a:rPr>
              <a:t>velmi rychlý růst ekonomiky, růst světov</a:t>
            </a:r>
            <a:r>
              <a:rPr lang="cs-CZ" sz="1600" b="1" smtClean="0"/>
              <a:t>é</a:t>
            </a:r>
            <a:r>
              <a:rPr lang="cs-CZ" sz="1600" b="1" smtClean="0">
                <a:latin typeface="Times New Roman" pitchFamily="18" charset="0"/>
              </a:rPr>
              <a:t> populace do roku 2050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cs-CZ" sz="1600" smtClean="0">
                <a:latin typeface="Times New Roman" pitchFamily="18" charset="0"/>
              </a:rPr>
              <a:t>-3 podskupiny dle převažuj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c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ho zdroje energie </a:t>
            </a:r>
            <a:r>
              <a:rPr lang="cs-CZ" sz="1600" b="1" smtClean="0">
                <a:latin typeface="Times New Roman" pitchFamily="18" charset="0"/>
              </a:rPr>
              <a:t>A1F1</a:t>
            </a:r>
            <a:r>
              <a:rPr lang="cs-CZ" sz="1600" smtClean="0">
                <a:latin typeface="Times New Roman" pitchFamily="18" charset="0"/>
              </a:rPr>
              <a:t> </a:t>
            </a:r>
            <a:r>
              <a:rPr lang="cs-CZ" sz="1600" smtClean="0"/>
              <a:t>–</a:t>
            </a:r>
            <a:r>
              <a:rPr lang="cs-CZ" sz="1600" smtClean="0">
                <a:latin typeface="Times New Roman" pitchFamily="18" charset="0"/>
              </a:rPr>
              <a:t> fosiln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 paliva, </a:t>
            </a:r>
            <a:r>
              <a:rPr lang="cs-CZ" sz="1600" b="1" smtClean="0">
                <a:latin typeface="Times New Roman" pitchFamily="18" charset="0"/>
              </a:rPr>
              <a:t>A1T</a:t>
            </a:r>
            <a:r>
              <a:rPr lang="cs-CZ" sz="1600" smtClean="0">
                <a:latin typeface="Times New Roman" pitchFamily="18" charset="0"/>
              </a:rPr>
              <a:t> </a:t>
            </a:r>
            <a:r>
              <a:rPr lang="cs-CZ" sz="1600" smtClean="0"/>
              <a:t>–</a:t>
            </a:r>
            <a:r>
              <a:rPr lang="cs-CZ" sz="1600" smtClean="0">
                <a:latin typeface="Times New Roman" pitchFamily="18" charset="0"/>
              </a:rPr>
              <a:t> bez fosiln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ch paliv a </a:t>
            </a:r>
            <a:r>
              <a:rPr lang="cs-CZ" sz="1600" b="1" smtClean="0">
                <a:latin typeface="Times New Roman" pitchFamily="18" charset="0"/>
              </a:rPr>
              <a:t>A1B</a:t>
            </a:r>
            <a:r>
              <a:rPr lang="cs-CZ" sz="1600" smtClean="0">
                <a:latin typeface="Times New Roman" pitchFamily="18" charset="0"/>
              </a:rPr>
              <a:t> </a:t>
            </a:r>
            <a:r>
              <a:rPr lang="cs-CZ" sz="1600" smtClean="0"/>
              <a:t>–</a:t>
            </a:r>
            <a:r>
              <a:rPr lang="cs-CZ" sz="1600" smtClean="0">
                <a:latin typeface="Times New Roman" pitchFamily="18" charset="0"/>
              </a:rPr>
              <a:t> rovnov</a:t>
            </a:r>
            <a:r>
              <a:rPr lang="cs-CZ" sz="1600" smtClean="0"/>
              <a:t>á</a:t>
            </a:r>
            <a:r>
              <a:rPr lang="cs-CZ" sz="1600" smtClean="0">
                <a:latin typeface="Times New Roman" pitchFamily="18" charset="0"/>
              </a:rPr>
              <a:t>ha ve využ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v</a:t>
            </a:r>
            <a:r>
              <a:rPr lang="cs-CZ" sz="1600" smtClean="0"/>
              <a:t>á</a:t>
            </a:r>
            <a:r>
              <a:rPr lang="cs-CZ" sz="1600" smtClean="0">
                <a:latin typeface="Times New Roman" pitchFamily="18" charset="0"/>
              </a:rPr>
              <a:t>n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 v</a:t>
            </a:r>
            <a:r>
              <a:rPr lang="cs-CZ" sz="1600" smtClean="0"/>
              <a:t>š</a:t>
            </a:r>
            <a:r>
              <a:rPr lang="cs-CZ" sz="1600" smtClean="0">
                <a:latin typeface="Times New Roman" pitchFamily="18" charset="0"/>
              </a:rPr>
              <a:t>ech paliv 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cs-CZ" sz="1600" b="1" smtClean="0"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</a:pPr>
            <a:r>
              <a:rPr lang="cs-CZ" sz="1600" b="1" u="sng" smtClean="0">
                <a:latin typeface="Times New Roman" pitchFamily="18" charset="0"/>
              </a:rPr>
              <a:t>Sc</a:t>
            </a:r>
            <a:r>
              <a:rPr lang="cs-CZ" sz="1600" b="1" u="sng" smtClean="0"/>
              <a:t>é</a:t>
            </a:r>
            <a:r>
              <a:rPr lang="cs-CZ" sz="1600" b="1" u="sng" smtClean="0">
                <a:latin typeface="Times New Roman" pitchFamily="18" charset="0"/>
              </a:rPr>
              <a:t>n</a:t>
            </a:r>
            <a:r>
              <a:rPr lang="cs-CZ" sz="1600" b="1" u="sng" smtClean="0"/>
              <a:t>á</a:t>
            </a:r>
            <a:r>
              <a:rPr lang="cs-CZ" sz="1600" b="1" u="sng" smtClean="0">
                <a:latin typeface="Times New Roman" pitchFamily="18" charset="0"/>
              </a:rPr>
              <a:t>ř A2</a:t>
            </a:r>
            <a:r>
              <a:rPr lang="cs-CZ" sz="1600" smtClean="0">
                <a:latin typeface="Times New Roman" pitchFamily="18" charset="0"/>
              </a:rPr>
              <a:t> - </a:t>
            </a:r>
            <a:r>
              <a:rPr lang="cs-CZ" sz="1600" b="1" smtClean="0">
                <a:latin typeface="Times New Roman" pitchFamily="18" charset="0"/>
              </a:rPr>
              <a:t>pomalej</a:t>
            </a:r>
            <a:r>
              <a:rPr lang="cs-CZ" sz="1600" b="1" smtClean="0"/>
              <a:t>ší</a:t>
            </a:r>
            <a:r>
              <a:rPr lang="cs-CZ" sz="1600" b="1" smtClean="0">
                <a:latin typeface="Times New Roman" pitchFamily="18" charset="0"/>
              </a:rPr>
              <a:t> růst ekonomiky než u A1, populace roste až do roku 2100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cs-CZ" sz="1600" smtClean="0">
                <a:latin typeface="Times New Roman" pitchFamily="18" charset="0"/>
              </a:rPr>
              <a:t>-ve</a:t>
            </a:r>
            <a:r>
              <a:rPr lang="cs-CZ" sz="1600" smtClean="0"/>
              <a:t>š</a:t>
            </a:r>
            <a:r>
              <a:rPr lang="cs-CZ" sz="1600" smtClean="0">
                <a:latin typeface="Times New Roman" pitchFamily="18" charset="0"/>
              </a:rPr>
              <a:t>ker</a:t>
            </a:r>
            <a:r>
              <a:rPr lang="cs-CZ" sz="1600" smtClean="0"/>
              <a:t>á</a:t>
            </a:r>
            <a:r>
              <a:rPr lang="cs-CZ" sz="1600" smtClean="0">
                <a:latin typeface="Times New Roman" pitchFamily="18" charset="0"/>
              </a:rPr>
              <a:t> opatřen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 činěna na </a:t>
            </a:r>
            <a:r>
              <a:rPr lang="cs-CZ" sz="1600" smtClean="0"/>
              <a:t>ú</a:t>
            </a:r>
            <a:r>
              <a:rPr lang="cs-CZ" sz="1600" smtClean="0">
                <a:latin typeface="Times New Roman" pitchFamily="18" charset="0"/>
              </a:rPr>
              <a:t>rovni region</a:t>
            </a:r>
            <a:r>
              <a:rPr lang="cs-CZ" sz="1600" smtClean="0"/>
              <a:t>á</a:t>
            </a:r>
            <a:r>
              <a:rPr lang="cs-CZ" sz="1600" smtClean="0">
                <a:latin typeface="Times New Roman" pitchFamily="18" charset="0"/>
              </a:rPr>
              <a:t>ln</a:t>
            </a:r>
            <a:r>
              <a:rPr lang="cs-CZ" sz="1600" smtClean="0"/>
              <a:t>í</a:t>
            </a:r>
            <a:endParaRPr lang="cs-CZ" sz="1600" smtClean="0"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cs-CZ" sz="1600" b="1" smtClean="0"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</a:pPr>
            <a:r>
              <a:rPr lang="cs-CZ" sz="1600" b="1" u="sng" smtClean="0">
                <a:latin typeface="Times New Roman" pitchFamily="18" charset="0"/>
              </a:rPr>
              <a:t>Sc</a:t>
            </a:r>
            <a:r>
              <a:rPr lang="cs-CZ" sz="1600" b="1" u="sng" smtClean="0"/>
              <a:t>é</a:t>
            </a:r>
            <a:r>
              <a:rPr lang="cs-CZ" sz="1600" b="1" u="sng" smtClean="0">
                <a:latin typeface="Times New Roman" pitchFamily="18" charset="0"/>
              </a:rPr>
              <a:t>n</a:t>
            </a:r>
            <a:r>
              <a:rPr lang="cs-CZ" sz="1600" b="1" u="sng" smtClean="0"/>
              <a:t>á</a:t>
            </a:r>
            <a:r>
              <a:rPr lang="cs-CZ" sz="1600" b="1" u="sng" smtClean="0">
                <a:latin typeface="Times New Roman" pitchFamily="18" charset="0"/>
              </a:rPr>
              <a:t>ř B1</a:t>
            </a:r>
            <a:r>
              <a:rPr lang="cs-CZ" sz="1600" b="1" smtClean="0">
                <a:latin typeface="Times New Roman" pitchFamily="18" charset="0"/>
              </a:rPr>
              <a:t> </a:t>
            </a:r>
            <a:r>
              <a:rPr lang="cs-CZ" sz="1600" smtClean="0">
                <a:latin typeface="Times New Roman" pitchFamily="18" charset="0"/>
              </a:rPr>
              <a:t>-</a:t>
            </a:r>
            <a:r>
              <a:rPr lang="cs-CZ" sz="1600" b="1" smtClean="0">
                <a:latin typeface="Times New Roman" pitchFamily="18" charset="0"/>
              </a:rPr>
              <a:t> středně rychlý růst ekonomiky, růst populace až do roku 2050</a:t>
            </a:r>
            <a:r>
              <a:rPr lang="cs-CZ" sz="1600" smtClean="0">
                <a:latin typeface="Times New Roman" pitchFamily="18" charset="0"/>
              </a:rPr>
              <a:t> 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cs-CZ" sz="1600" smtClean="0">
                <a:latin typeface="Times New Roman" pitchFamily="18" charset="0"/>
              </a:rPr>
              <a:t>-svět s </a:t>
            </a:r>
            <a:r>
              <a:rPr lang="cs-CZ" sz="1600" smtClean="0"/>
              <a:t>š</a:t>
            </a:r>
            <a:r>
              <a:rPr lang="cs-CZ" sz="1600" smtClean="0">
                <a:latin typeface="Times New Roman" pitchFamily="18" charset="0"/>
              </a:rPr>
              <a:t>irokou spoluprac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. Populace rose do roku 2050 a n</a:t>
            </a:r>
            <a:r>
              <a:rPr lang="cs-CZ" sz="1600" smtClean="0"/>
              <a:t>á</a:t>
            </a:r>
            <a:r>
              <a:rPr lang="cs-CZ" sz="1600" smtClean="0">
                <a:latin typeface="Times New Roman" pitchFamily="18" charset="0"/>
              </a:rPr>
              <a:t>sledně zač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n</a:t>
            </a:r>
            <a:r>
              <a:rPr lang="cs-CZ" sz="1600" smtClean="0"/>
              <a:t>á</a:t>
            </a:r>
            <a:r>
              <a:rPr lang="cs-CZ" sz="1600" smtClean="0">
                <a:latin typeface="Times New Roman" pitchFamily="18" charset="0"/>
              </a:rPr>
              <a:t> klesat. Rychlý rozvoj informatiky, služeb, nových technologi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. 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endParaRPr lang="cs-CZ" sz="1600" b="1" smtClean="0">
              <a:latin typeface="Times New Roman" pitchFamily="18" charset="0"/>
            </a:endParaRPr>
          </a:p>
          <a:p>
            <a:pPr marL="0" indent="0" algn="just" eaLnBrk="1" hangingPunct="1">
              <a:lnSpc>
                <a:spcPct val="80000"/>
              </a:lnSpc>
            </a:pPr>
            <a:r>
              <a:rPr lang="cs-CZ" sz="1600" b="1" u="sng" smtClean="0">
                <a:latin typeface="Times New Roman" pitchFamily="18" charset="0"/>
              </a:rPr>
              <a:t>Sc</a:t>
            </a:r>
            <a:r>
              <a:rPr lang="cs-CZ" sz="1600" b="1" u="sng" smtClean="0"/>
              <a:t>é</a:t>
            </a:r>
            <a:r>
              <a:rPr lang="cs-CZ" sz="1600" b="1" u="sng" smtClean="0">
                <a:latin typeface="Times New Roman" pitchFamily="18" charset="0"/>
              </a:rPr>
              <a:t>n</a:t>
            </a:r>
            <a:r>
              <a:rPr lang="cs-CZ" sz="1600" b="1" u="sng" smtClean="0"/>
              <a:t>á</a:t>
            </a:r>
            <a:r>
              <a:rPr lang="cs-CZ" sz="1600" b="1" u="sng" smtClean="0">
                <a:latin typeface="Times New Roman" pitchFamily="18" charset="0"/>
              </a:rPr>
              <a:t>ř B2</a:t>
            </a:r>
            <a:r>
              <a:rPr lang="cs-CZ" sz="1600" smtClean="0">
                <a:latin typeface="Times New Roman" pitchFamily="18" charset="0"/>
              </a:rPr>
              <a:t> - n</a:t>
            </a:r>
            <a:r>
              <a:rPr lang="cs-CZ" sz="1600" smtClean="0"/>
              <a:t>á</a:t>
            </a:r>
            <a:r>
              <a:rPr lang="cs-CZ" sz="1600" smtClean="0">
                <a:latin typeface="Times New Roman" pitchFamily="18" charset="0"/>
              </a:rPr>
              <a:t>růst populace niž</a:t>
            </a:r>
            <a:r>
              <a:rPr lang="cs-CZ" sz="1600" smtClean="0"/>
              <a:t>ší</a:t>
            </a:r>
            <a:r>
              <a:rPr lang="cs-CZ" sz="1600" smtClean="0">
                <a:latin typeface="Times New Roman" pitchFamily="18" charset="0"/>
              </a:rPr>
              <a:t> než v A2, ekonomický pokrok pomalej</a:t>
            </a:r>
            <a:r>
              <a:rPr lang="cs-CZ" sz="1600" smtClean="0"/>
              <a:t>ší</a:t>
            </a:r>
            <a:r>
              <a:rPr lang="cs-CZ" sz="1600" smtClean="0">
                <a:latin typeface="Times New Roman" pitchFamily="18" charset="0"/>
              </a:rPr>
              <a:t> než v A1 a B1</a:t>
            </a:r>
          </a:p>
          <a:p>
            <a:pPr marL="0" indent="0" algn="just" eaLnBrk="1" hangingPunct="1">
              <a:lnSpc>
                <a:spcPct val="80000"/>
              </a:lnSpc>
              <a:buFont typeface="Arial" charset="0"/>
              <a:buNone/>
            </a:pPr>
            <a:r>
              <a:rPr lang="cs-CZ" sz="1600" smtClean="0">
                <a:latin typeface="Times New Roman" pitchFamily="18" charset="0"/>
              </a:rPr>
              <a:t>-budoucnost s orientac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 na region</a:t>
            </a:r>
            <a:r>
              <a:rPr lang="cs-CZ" sz="1600" smtClean="0"/>
              <a:t>á</a:t>
            </a:r>
            <a:r>
              <a:rPr lang="cs-CZ" sz="1600" smtClean="0">
                <a:latin typeface="Times New Roman" pitchFamily="18" charset="0"/>
              </a:rPr>
              <a:t>ln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 ře</a:t>
            </a:r>
            <a:r>
              <a:rPr lang="cs-CZ" sz="1600" smtClean="0"/>
              <a:t>š</a:t>
            </a:r>
            <a:r>
              <a:rPr lang="cs-CZ" sz="1600" smtClean="0">
                <a:latin typeface="Times New Roman" pitchFamily="18" charset="0"/>
              </a:rPr>
              <a:t>en</a:t>
            </a:r>
            <a:r>
              <a:rPr lang="cs-CZ" sz="1600" smtClean="0"/>
              <a:t>í</a:t>
            </a:r>
            <a:r>
              <a:rPr lang="cs-CZ" sz="1600" smtClean="0">
                <a:latin typeface="Times New Roman" pitchFamily="18" charset="0"/>
              </a:rPr>
              <a:t> a trvale udržitelný rozvoj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Důsledky globálního oteplování</a:t>
            </a:r>
          </a:p>
        </p:txBody>
      </p:sp>
      <p:sp>
        <p:nvSpPr>
          <p:cNvPr id="2457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tání ledovců, zvýšení hladiny moří a tím zatopení nízko položených oblastí</a:t>
            </a:r>
          </a:p>
          <a:p>
            <a:pPr eaLnBrk="1" hangingPunct="1"/>
            <a:r>
              <a:rPr lang="cs-CZ" smtClean="0"/>
              <a:t>vysychání rozsáhlých oblastí a posun vegetačních pásem ve všech oblastech</a:t>
            </a:r>
          </a:p>
          <a:p>
            <a:pPr eaLnBrk="1" hangingPunct="1"/>
            <a:r>
              <a:rPr lang="cs-CZ" smtClean="0"/>
              <a:t>zvýšení frekvence přírodních katastrof </a:t>
            </a:r>
          </a:p>
          <a:p>
            <a:pPr eaLnBrk="1" hangingPunct="1"/>
            <a:r>
              <a:rPr lang="cs-CZ" smtClean="0"/>
              <a:t>Environmentální migrace</a:t>
            </a:r>
          </a:p>
          <a:p>
            <a:pPr eaLnBrk="1" hangingPunct="1"/>
            <a:r>
              <a:rPr lang="cs-CZ" smtClean="0"/>
              <a:t>Nižší odolnost ekosystémů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Česká republika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Období 1981 – 2000 bylo teplejší než období 1961 – 1980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Poslední desetiletí (1991 – 2000) bylo v uplynulých 40 letech jednoznačně nejteplejším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Minimální úhrny srážek zůstávají v periodě 1961 – 2000 v období ledna a února s vedlejším minimem v říjnu.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 regionálním měřítku lze do roku 2050 předpokládat zvýšení ročního průměru průměrné denní teploty vzduchu o 0,9 až 3,0 °C a malý pokles ročních úhrnů srážek o 0,2 až 0,6 %, přičemž změny ročního chodu srážek mohou být mnohem výraznější.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Adaptační opatření jsou souborem možných přizpůsobení přírodního nebo antropogenního systému skutečné nebo předpokládané změně klimatu a jejím dopadům.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Vodní hospodářství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 rtlCol="0">
            <a:normAutofit fontScale="4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dirty="0" smtClean="0"/>
              <a:t>pokles průměrných průtoků v rozpětí 15 až 40 %.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dirty="0" smtClean="0"/>
              <a:t>Vlivem vyšších teplot v zimních měsících redukce či zánik zásob vody ze sněhu a zvýšení územního výparu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dirty="0" smtClean="0"/>
              <a:t>Vodní nádrže snížením průtoků a zvýšením výparu budou mít snížené schopnosti zabezpečovat a vyrovnávat odběry. Povodí s výraznými akumulačními prostory ve formě zásob podzemní vody nebo přehradních nádrží jsou vůči dopadům změny klimatu odolnější.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dirty="0" smtClean="0"/>
              <a:t>nebezpečí eutrofizace vodních toků.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dirty="0" smtClean="0"/>
              <a:t>riziko povodní a záplav, a období sucha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4000" dirty="0" smtClean="0"/>
              <a:t>Adaptační opatření – nejcitlivější sektor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4000" dirty="0" smtClean="0"/>
              <a:t>opatření vedoucích ke zvýšení retenční vlastnosti krajiny pro vodu, revitalizace dílčích systémů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4000" dirty="0" smtClean="0"/>
              <a:t>bezpečnosti vodních děl proti přelití, změně ovladatelného retenčního prostoru, zvětšení kapacity bezpečnostního přelivu, zvýšení efektivnosti řízení vodních děl v nestacionárních podmínkách a k rozhodovacímu procesu za rizikových a neurčitých situací. 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4000" dirty="0" smtClean="0"/>
              <a:t>vyšší flexibilita a efektivnosti vodohospodářských soustav a komplexní a integrované využívání vodních zdrojů pro extrémní situace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4000" dirty="0" smtClean="0"/>
              <a:t>průběžné zajišťování bezpečného průchodu povodní větších parametrů dotčeným územím a soustavné zvyšování schopnosti krajiny zadržovat vodu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4000" dirty="0" smtClean="0"/>
              <a:t>snižování ztrát v rozvodech vody, snižování nároků na spotřebu vody a minimalizaci znečisťování vodních toků 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25"/>
          </a:xfrm>
        </p:spPr>
        <p:txBody>
          <a:bodyPr/>
          <a:lstStyle/>
          <a:p>
            <a:pPr eaLnBrk="1" hangingPunct="1"/>
            <a:r>
              <a:rPr lang="cs-CZ" smtClean="0"/>
              <a:t>Zemědělství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4840288"/>
          </a:xfrm>
        </p:spPr>
        <p:txBody>
          <a:bodyPr rtlCol="0">
            <a:normAutofit fontScale="3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5200" dirty="0" smtClean="0"/>
              <a:t>+ prodloužení </a:t>
            </a:r>
            <a:r>
              <a:rPr lang="cs-CZ" sz="5200" dirty="0" err="1" smtClean="0"/>
              <a:t>bezmrazového</a:t>
            </a:r>
            <a:r>
              <a:rPr lang="cs-CZ" sz="5200" dirty="0" smtClean="0"/>
              <a:t> období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5200" dirty="0" smtClean="0"/>
              <a:t>+ zvýšení rychlosti fotosyntézy s nárůstem koncentrací oxidu uhličitého a zvýšení využitelnosti vody v půdě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5200" dirty="0" smtClean="0"/>
              <a:t>vážné nebezpečí teplotního stresu spojené s častějším výskytem extrémně vysokých teplot. ohroženy suchem podstatné části střední a jižní Moravy, střední a severozápadní Čechy, dolní a střední Polabí a Povltaví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5200" dirty="0" smtClean="0"/>
              <a:t>vznik lokalit nevhodných pro ekonomickou produkci. Výše položené oblasti, kde je zemědělská výroba v současné době limitována nižší teplotou, by měly při předpokládané změně klimatických podmínek získávat na </a:t>
            </a:r>
            <a:r>
              <a:rPr lang="cs-CZ" sz="5200" dirty="0" err="1" smtClean="0"/>
              <a:t>produkčnosti</a:t>
            </a:r>
            <a:r>
              <a:rPr lang="cs-CZ" sz="5200" dirty="0" smtClean="0"/>
              <a:t>, protože nedostatek srážek se jich nejspíše nedotkne.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5200" dirty="0" smtClean="0"/>
              <a:t>zvýšení pravděpodobnosti výskytu denních úhrnů srážek nad 10 mm, které mohou být erozně nebezpečné, výměra půdy ohrožené vodní erozí se zvýší minimálně o 10 %.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5200" dirty="0" smtClean="0"/>
              <a:t>Adaptační opatření - druhová skladba a způsoby hospodaření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5200" dirty="0" smtClean="0"/>
              <a:t>změna pěstovaných druhů zemědělských plodin a hospodářských zvířat (introdukce, šlechtění), používání nových agrotechnických postupů za účelem snížení ztrát půdní vláhy, zajištění reprodukce půdní úrodnosti, zvýšení stability půd z hlediska jejich erozního ohrožení či zlepšení a rozšíření využití závlah pro produkci speciálních plodin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5200" dirty="0" smtClean="0"/>
              <a:t>nalezení  vhodných způsobů, jak čelit zvýšenému tlaku infekčních chorob, působení plísní a hmyzu a konkurenčnímu tlaku zvýšeného nárůstu plevelů.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5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Lesní hospodářství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00125"/>
            <a:ext cx="8229600" cy="5126038"/>
          </a:xfrm>
        </p:spPr>
        <p:txBody>
          <a:bodyPr rtlCol="0">
            <a:normAutofit fontScale="5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500" dirty="0" smtClean="0"/>
              <a:t>Možné škodlivé biotické činitele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500" dirty="0" smtClean="0"/>
              <a:t>zkracováno obmýtí, a to jednak z důvodu dřívější zralosti (ekonomická výhoda) a jednak v důsledku zhoršujícího se zdravotního stavu porostů (ekonomická ztráta)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500" dirty="0" smtClean="0"/>
              <a:t>sekundární smrkové porosty v nižších a středních polohách náchylnější k destrukci kořenového systému václavkou a červenou hnilobou </a:t>
            </a:r>
            <a:r>
              <a:rPr lang="cs-CZ" sz="3500" dirty="0" err="1" smtClean="0"/>
              <a:t>kořenovníku</a:t>
            </a:r>
            <a:r>
              <a:rPr lang="cs-CZ" sz="3500" dirty="0" smtClean="0"/>
              <a:t> vrstevnatého a k narušení fyziologických procesů dřevin vaskulárními mykózami.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500" dirty="0" smtClean="0"/>
              <a:t>Zvýšení rizika gradace výskytu podkorního i </a:t>
            </a:r>
            <a:r>
              <a:rPr lang="cs-CZ" sz="3500" dirty="0" err="1" smtClean="0"/>
              <a:t>listožravého</a:t>
            </a:r>
            <a:r>
              <a:rPr lang="cs-CZ" sz="3500" dirty="0" smtClean="0"/>
              <a:t> hmyzu, především lýkožrouta smrkového..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500" dirty="0" smtClean="0"/>
              <a:t>Adaptační opatření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3500" dirty="0" smtClean="0"/>
              <a:t>zvyšování adaptačního potenciálu lesů druhovou, genovou a věkovou diverzifikací porostů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3500" dirty="0" smtClean="0"/>
              <a:t>vynucená přeměna druhové skladby porostů (předčasné </a:t>
            </a:r>
            <a:r>
              <a:rPr lang="cs-CZ" sz="3500" dirty="0" err="1" smtClean="0"/>
              <a:t>smýcení</a:t>
            </a:r>
            <a:r>
              <a:rPr lang="cs-CZ" sz="3500" dirty="0" smtClean="0"/>
              <a:t> porostů jehličnanů, zvláště smrku, a náhrada </a:t>
            </a:r>
            <a:r>
              <a:rPr lang="cs-CZ" sz="3500" dirty="0" err="1" smtClean="0"/>
              <a:t>jednodruhových</a:t>
            </a:r>
            <a:r>
              <a:rPr lang="cs-CZ" sz="3500" dirty="0" smtClean="0"/>
              <a:t> porostů směsí dřevin) a převod holosečného způsobu hospodaření na </a:t>
            </a:r>
            <a:r>
              <a:rPr lang="cs-CZ" sz="3500" dirty="0" err="1" smtClean="0"/>
              <a:t>podrostní</a:t>
            </a:r>
            <a:r>
              <a:rPr lang="cs-CZ" sz="3500" dirty="0" smtClean="0"/>
              <a:t> za účelem pěstování bohatě strukturovaných lesů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3500" dirty="0" smtClean="0"/>
              <a:t>opatření za účelem eliminace rizika gradací hmyzích škůdců, vaskulárních mykóz a především kořenových hnilob.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Zdraví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4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800" dirty="0" smtClean="0"/>
              <a:t>značně problematické - většina poruch lidského zdraví způsobena více faktory a odehrává se na pozadí ekonomických, společenských, demografických a celkových změn životního prostředí a životního stylu.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800" dirty="0" smtClean="0"/>
              <a:t>stres z horka (případně i v souvislosti se zhoršenou kvalitou ovzduší)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800" dirty="0" smtClean="0"/>
              <a:t>rozšíření </a:t>
            </a:r>
            <a:r>
              <a:rPr lang="cs-CZ" sz="3800" dirty="0" err="1" smtClean="0"/>
              <a:t>lymské</a:t>
            </a:r>
            <a:r>
              <a:rPr lang="cs-CZ" sz="3800" dirty="0" smtClean="0"/>
              <a:t> boreliózy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800" dirty="0" smtClean="0"/>
              <a:t>+ snížení zimní úmrtnosti související s podchlazením a omezení výskytu klíšťové encefalitidy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3800" dirty="0" smtClean="0"/>
              <a:t>Adaptační opatření - relativně nejméně postižený sektor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3800" dirty="0" smtClean="0"/>
              <a:t>-      nároky v boji s infekčními chorobami a chorobami tropických oblastí v důsledku migrace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3800" dirty="0" smtClean="0"/>
              <a:t>úprava legislativy (úprava pravidel výstavby a respektování nových urbanistických hledisek),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3800" dirty="0" smtClean="0"/>
              <a:t>technické aspekty (používání klimatizace, rozšiřování a využívání městské zeleně a rekreačních zón, zabezpečení pro případy výskytu extrémních počasových jevů, omezování výskytu přenašečů chorob), 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sz="3800" dirty="0" smtClean="0"/>
              <a:t>zkvalitňování varovných systémů směrem k obyvatelstvu o možném ohrožení a zvyšování informovanosti  při výskytech extrémních počasových jevů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Právní aspekty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62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Rámcová úmluva OSN o změně klimatu (1994)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Kjótský protokol (2004) </a:t>
            </a:r>
            <a:endParaRPr lang="cs-CZ" dirty="0" smtClean="0">
              <a:latin typeface="Times New Roman"/>
              <a:cs typeface="Times New Roman"/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Volný obchod s emisními povolenkami - vytvoření mezinárodního systému kvantitativních omezení s přidělením emisních limitů jednotlivým zemím s možností následného obchodování s přebytečnými kvótami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Joint </a:t>
            </a:r>
            <a:r>
              <a:rPr lang="cs-CZ" dirty="0" err="1" smtClean="0"/>
              <a:t>implementation</a:t>
            </a:r>
            <a:r>
              <a:rPr lang="cs-CZ" dirty="0" smtClean="0"/>
              <a:t> - možnost získávat za emisně-redukční investice v jiné zemi kredity, které odpovídajícím způsobem snižují vlastní emisní limit investujícího státu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dirty="0" err="1" smtClean="0"/>
              <a:t>Clean</a:t>
            </a:r>
            <a:r>
              <a:rPr lang="cs-CZ" dirty="0" smtClean="0"/>
              <a:t> </a:t>
            </a:r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 err="1" smtClean="0"/>
              <a:t>Mechanism</a:t>
            </a:r>
            <a:r>
              <a:rPr lang="cs-CZ" dirty="0" smtClean="0"/>
              <a:t> – možnost veřejných i soukromých  subjektů získávat díky projektům uskutečněným v rozvojových zemích kredity, které budou použity k ekvivalentnímu snížení původních emisních cílů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Další opatření v závislosti na vnitrostátní situaci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Montrealský protokol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Komunitární</a:t>
            </a:r>
            <a:r>
              <a:rPr lang="cs-CZ" dirty="0" smtClean="0"/>
              <a:t> a vnitrostátní legislativa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Související jevy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Globální stmívání - </a:t>
            </a:r>
            <a:r>
              <a:rPr lang="cs-CZ" dirty="0"/>
              <a:t>pro postupné snižování množství slunečního </a:t>
            </a:r>
            <a:r>
              <a:rPr lang="cs-CZ" dirty="0" smtClean="0"/>
              <a:t>záření dopadajícího </a:t>
            </a:r>
            <a:r>
              <a:rPr lang="cs-CZ" dirty="0"/>
              <a:t>na </a:t>
            </a:r>
            <a:r>
              <a:rPr lang="cs-CZ" dirty="0" smtClean="0"/>
              <a:t>Zemi. </a:t>
            </a:r>
            <a:r>
              <a:rPr lang="cs-CZ" dirty="0"/>
              <a:t>Mraky v neznečištěné atmosféře obsahují vodní páru ale i přirozené (neantropogenní) pevné částice (například fragmenty mořské soli, písku </a:t>
            </a:r>
            <a:r>
              <a:rPr lang="cs-CZ" dirty="0" err="1"/>
              <a:t>apod</a:t>
            </a:r>
            <a:r>
              <a:rPr lang="cs-CZ" dirty="0"/>
              <a:t>), na které může vodní pára přilnout a kondenzovat</a:t>
            </a:r>
            <a:r>
              <a:rPr lang="cs-CZ" dirty="0" smtClean="0"/>
              <a:t>.</a:t>
            </a:r>
            <a:r>
              <a:rPr lang="cs-CZ" dirty="0"/>
              <a:t> Za posledních 30 let se objem těchto částeček zvýšil na desetinásobek a zatímco dříve zkondenzovaná voda, schopná propouštět dopadající světlo, převládala, při současném znečištění atmosféry se stále znatelněji projevuje odrazivost právě těchto pevných částeček a díky nim určité procento slunečního záření se na zemský povrch neproniká a odráží se zpět do vesmíru.</a:t>
            </a: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Ozónová díra - </a:t>
            </a:r>
            <a:r>
              <a:rPr lang="cs-CZ" dirty="0"/>
              <a:t>freony, ač mnohdy několikrát těžší než vzduch, pronikají do stratosféry (10-50 km nad Zemí), kde se z nich odštěpují molekuly chlóru a bromu a katalyticky rozkládají ozon. Snižují tak obsah ozonu ve stratosféře. Ozónová vrstva ale </a:t>
            </a:r>
            <a:r>
              <a:rPr lang="cs-CZ" dirty="0" smtClean="0"/>
              <a:t>absorbuje část </a:t>
            </a:r>
            <a:r>
              <a:rPr lang="cs-CZ" dirty="0"/>
              <a:t>ultrafialového </a:t>
            </a:r>
            <a:r>
              <a:rPr lang="cs-CZ" dirty="0" smtClean="0"/>
              <a:t>záření, </a:t>
            </a:r>
            <a:r>
              <a:rPr lang="cs-CZ" dirty="0"/>
              <a:t>které má nepříznivé účinky na život na Zemi</a:t>
            </a:r>
            <a:r>
              <a:rPr lang="cs-CZ" dirty="0" smtClean="0"/>
              <a:t>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smtClean="0"/>
              <a:t>Globální problémy životního prostředí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planeta Země má globální systém ekologické rovnováhy (J. </a:t>
            </a:r>
            <a:r>
              <a:rPr lang="cs-CZ" dirty="0" err="1" smtClean="0"/>
              <a:t>Lovelock</a:t>
            </a:r>
            <a:r>
              <a:rPr lang="cs-CZ" dirty="0" smtClean="0"/>
              <a:t>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Trvale udržitelný rozvoj je takový rozvoj, který zajistí potřeby současných generací, aniž by bylo ohroženo splnění potřeb generací příštích.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Materiální potřeby lidí mohou být zajišťovány udržitelným způsobem pouze za předpokladu respektování environmentálního systému systémem sociálně-ekonomickým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Mysli globálně – jednej lokálně</a:t>
            </a:r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Odlesňování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systematické kácení lesních porostů lidmi s cílem snížit lesní plochy v daném území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Důvody: těžba dřeva, využití půdy pro: pastviny, zemědělské hospodaření (pole), sídla, těžbu nerostných surovin, průmyslovou zónu, komunikace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Bez přispění člověka: požáry, povodně, postupná změna přírodních podmínek, škůdci, spásání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Následky kácení pralesů </a:t>
            </a:r>
          </a:p>
        </p:txBody>
      </p:sp>
      <p:sp>
        <p:nvSpPr>
          <p:cNvPr id="33794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větrná a půdní eroze, povodně, zanášení údolních nádrží, sesuvy půdy. </a:t>
            </a:r>
          </a:p>
          <a:p>
            <a:pPr eaLnBrk="1" hangingPunct="1"/>
            <a:r>
              <a:rPr lang="cs-CZ" smtClean="0"/>
              <a:t>pokles srážek, sucha, ztráta možnosti místních lidí používat les jako zdroj dřeva, plodin. </a:t>
            </a:r>
          </a:p>
          <a:p>
            <a:pPr eaLnBrk="1" hangingPunct="1"/>
            <a:r>
              <a:rPr lang="cs-CZ" smtClean="0"/>
              <a:t>snížení genofondu </a:t>
            </a:r>
          </a:p>
          <a:p>
            <a:pPr eaLnBrk="1" hangingPunct="1"/>
            <a:r>
              <a:rPr lang="cs-CZ" smtClean="0"/>
              <a:t>Zánik kultur domorodých obyvatel </a:t>
            </a:r>
          </a:p>
          <a:p>
            <a:pPr eaLnBrk="1" hangingPunct="1"/>
            <a:r>
              <a:rPr lang="cs-CZ" smtClean="0"/>
              <a:t>zvyšování globálního oteplování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3" descr="http://www.zelenacestanadeje.cz/www/images/content/pictures/odlesnovani/lesy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3786188"/>
            <a:ext cx="8215312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8" name="Picture 2" descr="http://www.zelenacestanadeje.cz/www/images/content/pictures/odlesnovani/lesy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63" y="357188"/>
            <a:ext cx="8215312" cy="3071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Degradace půd </a:t>
            </a:r>
          </a:p>
        </p:txBody>
      </p:sp>
      <p:sp>
        <p:nvSpPr>
          <p:cNvPr id="3584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eroze</a:t>
            </a:r>
          </a:p>
          <a:p>
            <a:pPr eaLnBrk="1" hangingPunct="1"/>
            <a:r>
              <a:rPr lang="cs-CZ" smtClean="0"/>
              <a:t>dezertifikace</a:t>
            </a:r>
          </a:p>
          <a:p>
            <a:pPr eaLnBrk="1" hangingPunct="1"/>
            <a:r>
              <a:rPr lang="cs-CZ" smtClean="0"/>
              <a:t>acidifikace</a:t>
            </a:r>
          </a:p>
          <a:p>
            <a:pPr eaLnBrk="1" hangingPunct="1"/>
            <a:r>
              <a:rPr lang="cs-CZ" smtClean="0"/>
              <a:t>chemická kontaminace (těžké kovy, PCB, hnojiva, ropné produkty)</a:t>
            </a:r>
          </a:p>
          <a:p>
            <a:pPr eaLnBrk="1" hangingPunct="1"/>
            <a:r>
              <a:rPr lang="cs-CZ" smtClean="0"/>
              <a:t>zhutňování</a:t>
            </a:r>
          </a:p>
          <a:p>
            <a:pPr eaLnBrk="1" hangingPunct="1"/>
            <a:r>
              <a:rPr lang="cs-CZ" smtClean="0"/>
              <a:t>zábory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Znečištění životního prostředí</a:t>
            </a:r>
          </a:p>
        </p:txBody>
      </p:sp>
      <p:sp>
        <p:nvSpPr>
          <p:cNvPr id="36866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voda, půda, vzduch</a:t>
            </a:r>
          </a:p>
          <a:p>
            <a:pPr eaLnBrk="1" hangingPunct="1"/>
            <a:r>
              <a:rPr lang="cs-CZ" smtClean="0"/>
              <a:t>Původ: 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	- průmyslová výroba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	- zemědělství 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	- doprava všeho druhu</a:t>
            </a:r>
          </a:p>
          <a:p>
            <a:pPr eaLnBrk="1" hangingPunct="1">
              <a:buFont typeface="Arial" charset="0"/>
              <a:buNone/>
            </a:pPr>
            <a:r>
              <a:rPr lang="cs-CZ" smtClean="0"/>
              <a:t>	- lidská sídla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2" descr="http://www.chmi.cz/cc/inf/image/1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63" y="571500"/>
            <a:ext cx="8215312" cy="564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Globální oteplování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Klima je dlouhodobý charakteristický režim počasí, podmíněný bilancí energie, atmosférickou a oceánskou cirkulací, vlastnostmi zemského povrchu, činností člověka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Změna klimatu – vnitřní a vnější vlivy (přírodní vlivy a lidská činnost)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Globální oteplování – </a:t>
            </a:r>
            <a:r>
              <a:rPr lang="cs-CZ" dirty="0"/>
              <a:t>nárůst průměrné </a:t>
            </a:r>
            <a:r>
              <a:rPr lang="cs-CZ" dirty="0" smtClean="0"/>
              <a:t>teploty</a:t>
            </a:r>
            <a:r>
              <a:rPr lang="cs-CZ" dirty="0"/>
              <a:t> </a:t>
            </a:r>
            <a:r>
              <a:rPr lang="cs-CZ" dirty="0" smtClean="0"/>
              <a:t>zemské atmosféry a oceánů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Mezinárodní  výbor OSN pro změny klimatu: „průměrná </a:t>
            </a:r>
            <a:r>
              <a:rPr lang="cs-CZ" dirty="0"/>
              <a:t>globální teplota od konce 19. století vzrostla o 0,6 ± 0,2 °C </a:t>
            </a:r>
            <a:r>
              <a:rPr lang="cs-CZ" dirty="0" smtClean="0"/>
              <a:t>a </a:t>
            </a:r>
            <a:r>
              <a:rPr lang="cs-CZ" dirty="0"/>
              <a:t>je pravděpodobné, že </a:t>
            </a:r>
            <a:r>
              <a:rPr lang="cs-CZ" dirty="0" smtClean="0"/>
              <a:t>většinu </a:t>
            </a:r>
            <a:r>
              <a:rPr lang="cs-CZ" dirty="0"/>
              <a:t>oteplování pozorovaného během posledních 50 let lze připsat lidským </a:t>
            </a:r>
            <a:r>
              <a:rPr lang="cs-CZ" dirty="0" smtClean="0"/>
              <a:t>aktivitám“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err="1" smtClean="0"/>
              <a:t>Klimaskeptici</a:t>
            </a:r>
            <a:endParaRPr lang="cs-CZ" dirty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Skleníkový efekt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Skleníkový efekt - </a:t>
            </a:r>
            <a:r>
              <a:rPr lang="cs-CZ" dirty="0"/>
              <a:t>k</a:t>
            </a:r>
            <a:r>
              <a:rPr lang="cs-CZ" dirty="0" smtClean="0"/>
              <a:t>rátkovlnné sluneční záření prochází zemskou atmosférou a ohřívá zemský povrch. Dlouhovlnné záření zemského povrchu je z části atmosférou pohlcováno a opětovně vyzařováno. Část energie se tak vrací zpět k zemskému povrchu, který se společně s nejspodnějšími částmi atmosféry ohřívá.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Vliv skleníkových plynů je tedy vyrovnávající, zabraňují prudkým změnám teploty v souvislosti s kolísáním slunečního svitu. Dnešní vliv tzv. přirozeného skleníkového efektu činí asi 33 ° C, je zásadně důležitý pro existenci vody v kapalném stavu a tedy i pro existenci života. Obtíž proto nespočívá v samotné existenci skleníkového efektu, ale v přidávání k němu, způsobenému změnou chemického složení atmosféry v důsledku lidské činnosti.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2" descr="http://www.ewa.cz/pages1/934_soubory/sklenik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428625"/>
            <a:ext cx="8286750" cy="607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Skleníkové plyny</a:t>
            </a:r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 smtClean="0"/>
              <a:t>Skleníkovými plyny v atmosféře přirozeného původu jsou vodní pára, oxid uhličitý a metan.</a:t>
            </a:r>
          </a:p>
          <a:p>
            <a:pPr eaLnBrk="1" hangingPunct="1"/>
            <a:r>
              <a:rPr lang="cs-CZ" sz="1800" b="1" smtClean="0"/>
              <a:t>Oxid uhličitý</a:t>
            </a:r>
            <a:r>
              <a:rPr lang="cs-CZ" sz="1800" smtClean="0"/>
              <a:t> </a:t>
            </a:r>
          </a:p>
          <a:p>
            <a:pPr eaLnBrk="1" hangingPunct="1">
              <a:buFontTx/>
              <a:buChar char="-"/>
            </a:pPr>
            <a:r>
              <a:rPr lang="cs-CZ" sz="1800" smtClean="0"/>
              <a:t>produkt spalování fosilních paliv pro získávání energie (80 – 85%)</a:t>
            </a:r>
          </a:p>
          <a:p>
            <a:pPr eaLnBrk="1" hangingPunct="1"/>
            <a:r>
              <a:rPr lang="cs-CZ" sz="1800" b="1" smtClean="0"/>
              <a:t>Metan</a:t>
            </a:r>
            <a:r>
              <a:rPr lang="cs-CZ" sz="1800" smtClean="0"/>
              <a:t> </a:t>
            </a:r>
          </a:p>
          <a:p>
            <a:pPr eaLnBrk="1" hangingPunct="1">
              <a:buFontTx/>
              <a:buChar char="-"/>
            </a:pPr>
            <a:r>
              <a:rPr lang="cs-CZ" sz="1800" smtClean="0"/>
              <a:t>vznik při těžbě uhlí a nafty, při pěstování rýže, v živočišné výrobě (zejména chovu dobytka a ovcí) a při rozkladných procesech na skládkách</a:t>
            </a:r>
          </a:p>
          <a:p>
            <a:pPr eaLnBrk="1" hangingPunct="1"/>
            <a:r>
              <a:rPr lang="cs-CZ" sz="1800" b="1" smtClean="0"/>
              <a:t>Oxid dusný</a:t>
            </a:r>
          </a:p>
          <a:p>
            <a:pPr eaLnBrk="1" hangingPunct="1">
              <a:buFontTx/>
              <a:buChar char="-"/>
            </a:pPr>
            <a:r>
              <a:rPr lang="cs-CZ" sz="1800" smtClean="0"/>
              <a:t>produkt při různých zemědělských a průmyslových aktivitách </a:t>
            </a:r>
          </a:p>
          <a:p>
            <a:pPr eaLnBrk="1" hangingPunct="1"/>
            <a:r>
              <a:rPr lang="cs-CZ" sz="1800" b="1" smtClean="0"/>
              <a:t>Halogenované uhlovodíky</a:t>
            </a:r>
            <a:r>
              <a:rPr lang="cs-CZ" sz="1800" smtClean="0"/>
              <a:t> - látky užívané v chladících zařízeních a klimatizačních systémech (halony, tvrdé freony (CFCs) a měkké freony (HCFCs), F-plyny (zcela nebo částečně fluorované uhlovodíky a fluorid sírový) </a:t>
            </a:r>
          </a:p>
          <a:p>
            <a:pPr eaLnBrk="1" hangingPunct="1"/>
            <a:r>
              <a:rPr lang="cs-CZ" sz="1800" smtClean="0"/>
              <a:t>Prekurzory vzniku </a:t>
            </a:r>
            <a:r>
              <a:rPr lang="cs-CZ" sz="1800" b="1" smtClean="0"/>
              <a:t>troposférického ozónu</a:t>
            </a:r>
            <a:r>
              <a:rPr lang="cs-CZ" sz="1800" smtClean="0"/>
              <a:t> - automobilová doprava a elektrárenský provoz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Změny klimatu – projevy </a:t>
            </a:r>
          </a:p>
        </p:txBody>
      </p:sp>
      <p:sp>
        <p:nvSpPr>
          <p:cNvPr id="20482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2000" smtClean="0"/>
              <a:t>odchylka od průměrného stavu popsaného statistickými charakteristikami klimatického systému v časovém i prostorovém měřítku</a:t>
            </a:r>
          </a:p>
          <a:p>
            <a:pPr eaLnBrk="1" hangingPunct="1"/>
            <a:r>
              <a:rPr lang="cs-CZ" sz="2000" smtClean="0"/>
              <a:t>roční průměr globální teploty se od konce 19. století zvýšil v rozpětí 0,4 až 0,6</a:t>
            </a:r>
            <a:r>
              <a:rPr lang="cs-CZ" sz="2000" baseline="30000" smtClean="0"/>
              <a:t>o</a:t>
            </a:r>
            <a:r>
              <a:rPr lang="cs-CZ" sz="2000" smtClean="0"/>
              <a:t>C </a:t>
            </a:r>
          </a:p>
          <a:p>
            <a:pPr eaLnBrk="1" hangingPunct="1"/>
            <a:r>
              <a:rPr lang="cs-CZ" sz="2000" smtClean="0"/>
              <a:t>devět z deseti nejteplejších roků od roku 1860 zaznamenáno po roce 1990</a:t>
            </a:r>
          </a:p>
          <a:p>
            <a:pPr eaLnBrk="1" hangingPunct="1"/>
            <a:r>
              <a:rPr lang="cs-CZ" sz="2000" smtClean="0"/>
              <a:t>90. léta 20. století pravděpodobně nejteplejší dekádou</a:t>
            </a:r>
          </a:p>
          <a:p>
            <a:pPr eaLnBrk="1" hangingPunct="1"/>
            <a:r>
              <a:rPr lang="cs-CZ" sz="2000" smtClean="0"/>
              <a:t>roky 1998 a 2001 nejteplejšími roky od roku 1861.</a:t>
            </a:r>
          </a:p>
          <a:p>
            <a:pPr eaLnBrk="1" hangingPunct="1"/>
            <a:r>
              <a:rPr lang="cs-CZ" sz="2000" smtClean="0"/>
              <a:t>růst ročních úhrnů atmosférických srážek ve středních a vysokých zeměpisných šířkách na pevninách severní polokoule od poloviny 19. století o 0,5-1 % za 10 let</a:t>
            </a:r>
          </a:p>
          <a:p>
            <a:pPr eaLnBrk="1" hangingPunct="1"/>
            <a:r>
              <a:rPr lang="cs-CZ" sz="2000" smtClean="0"/>
              <a:t>zvýšení pokrytí oblohy oblačnosti  cca o 2% od začátku 20. století ve středních a vysokých zeměpisných šířkách nad kontinenty </a:t>
            </a:r>
          </a:p>
          <a:p>
            <a:pPr eaLnBrk="1" hangingPunct="1"/>
            <a:r>
              <a:rPr lang="cs-CZ" sz="2000" smtClean="0"/>
              <a:t>zvýšení obsahu vodní páry v atmosféře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Změna klimatu - projevy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70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ústup horských ledovců; existují však i výjimky způsobené změnou místní atmosférické cirkulace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Snížení rozsahu sněhové pokrývky se od 60-</a:t>
            </a:r>
            <a:r>
              <a:rPr lang="cs-CZ" dirty="0" err="1" smtClean="0"/>
              <a:t>tých</a:t>
            </a:r>
            <a:r>
              <a:rPr lang="cs-CZ" dirty="0" smtClean="0"/>
              <a:t> let 20. st. o cca 10 %.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zkrácení průměrné doby, po kterou jsou zamrzlá jezera a řeky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zmenšení rozlohy polárních ledů na jaře a v létě (o 10 až 15 %), značně se snížila i jejich průměrná tloušťka po roce 1950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růst hladin oceánu ve 20. století v rozsahu 1 až 2 mm za desetiletí - celkově během posledního století nárůst o 10 až 20 cm.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Zvýšení podílu silných a extrémních srážek a četnosti výskytu silných srážek o 2 až 4 %během 2. poloviny 20. století ve středních a vysokých zeměpisných šířkách severní polokoule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dirty="0" smtClean="0"/>
              <a:t>významné snížení výskytu silně podprůměrných sezónních teplot a malé zvýšení četnosti výskytu nadprůměrných sezónních teplot v  2. polovině 20. století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1789</Words>
  <Application>Microsoft Office PowerPoint</Application>
  <PresentationFormat>On-screen Show (4:3)</PresentationFormat>
  <Paragraphs>148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Šablona návrhu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Times New Roman</vt:lpstr>
      <vt:lpstr>Wingdings</vt:lpstr>
      <vt:lpstr>Motiv sady Office</vt:lpstr>
      <vt:lpstr>Globální problémy životního prostředí</vt:lpstr>
      <vt:lpstr>Globální problémy životního prostředí</vt:lpstr>
      <vt:lpstr>Snímek 3</vt:lpstr>
      <vt:lpstr>Globální oteplování</vt:lpstr>
      <vt:lpstr>Skleníkový efekt</vt:lpstr>
      <vt:lpstr>Snímek 6</vt:lpstr>
      <vt:lpstr>Skleníkové plyny</vt:lpstr>
      <vt:lpstr>Změny klimatu – projevy </vt:lpstr>
      <vt:lpstr>Změna klimatu - projevy</vt:lpstr>
      <vt:lpstr>Snímek 10</vt:lpstr>
      <vt:lpstr>Emisní scénáře IPCC</vt:lpstr>
      <vt:lpstr>Důsledky globálního oteplování</vt:lpstr>
      <vt:lpstr>Česká republika</vt:lpstr>
      <vt:lpstr>Vodní hospodářství</vt:lpstr>
      <vt:lpstr>Zemědělství</vt:lpstr>
      <vt:lpstr>Lesní hospodářství</vt:lpstr>
      <vt:lpstr>Zdraví</vt:lpstr>
      <vt:lpstr>Právní aspekty</vt:lpstr>
      <vt:lpstr>Související jevy</vt:lpstr>
      <vt:lpstr>Odlesňování</vt:lpstr>
      <vt:lpstr>Následky kácení pralesů </vt:lpstr>
      <vt:lpstr>Snímek 22</vt:lpstr>
      <vt:lpstr>Degradace půd </vt:lpstr>
      <vt:lpstr>Znečištění životního prostředí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Globální problémy životního prostředí</dc:title>
  <dc:creator>Petr Vaculík</dc:creator>
  <cp:lastModifiedBy>14747</cp:lastModifiedBy>
  <cp:revision>41</cp:revision>
  <dcterms:created xsi:type="dcterms:W3CDTF">2008-04-06T06:49:49Z</dcterms:created>
  <dcterms:modified xsi:type="dcterms:W3CDTF">2008-04-09T13:43:53Z</dcterms:modified>
</cp:coreProperties>
</file>