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96" r:id="rId5"/>
    <p:sldId id="297" r:id="rId6"/>
    <p:sldId id="298" r:id="rId7"/>
    <p:sldId id="299" r:id="rId8"/>
    <p:sldId id="30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35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99" d="100"/>
          <a:sy n="99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CZ_uvod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22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79625" y="1593850"/>
            <a:ext cx="5689600" cy="1944688"/>
          </a:xfrm>
        </p:spPr>
        <p:txBody>
          <a:bodyPr/>
          <a:lstStyle>
            <a:lvl1pPr>
              <a:defRPr sz="4200" b="1">
                <a:solidFill>
                  <a:srgbClr val="7B3589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9625" y="3789363"/>
            <a:ext cx="5689600" cy="1752600"/>
          </a:xfrm>
        </p:spPr>
        <p:txBody>
          <a:bodyPr lIns="0" tIns="0" rIns="0" bIns="0"/>
          <a:lstStyle>
            <a:lvl1pPr marL="0" indent="0">
              <a:buFontTx/>
              <a:buNone/>
              <a:defRPr sz="2600" b="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225425"/>
            <a:ext cx="2057400" cy="60340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225425"/>
            <a:ext cx="6019800" cy="60340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7335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17335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ppt_CZ_vnitrek_fina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6350" y="225425"/>
            <a:ext cx="40878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335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50825" y="142875"/>
            <a:ext cx="7207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2571BDE5-7D12-41EE-BB18-4F1D42F8D276}" type="slidenum">
              <a:rPr lang="cs-CZ" sz="3000" b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cs-CZ" sz="30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b="1">
          <a:solidFill>
            <a:srgbClr val="7B358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Soukromoprávní odpovědnost ISP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Radim </a:t>
            </a:r>
            <a:r>
              <a:rPr lang="cs-CZ" dirty="0" err="1" smtClean="0"/>
              <a:t>Polčák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1214438" y="214313"/>
            <a:ext cx="15392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rebuchet MS" pitchFamily="34" charset="0"/>
              </a:rPr>
              <a:t>Pojem ISP</a:t>
            </a:r>
            <a:endParaRPr lang="cs-CZ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268760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Trebuchet MS" pitchFamily="34" charset="0"/>
              </a:rPr>
              <a:t>§ 2 písm. a zákona č. 480/2004 Sb.</a:t>
            </a:r>
          </a:p>
          <a:p>
            <a:endParaRPr lang="cs-CZ" sz="2800" dirty="0" smtClean="0">
              <a:latin typeface="Trebuchet MS" pitchFamily="34" charset="0"/>
            </a:endParaRPr>
          </a:p>
          <a:p>
            <a:r>
              <a:rPr lang="en-US" sz="2800" dirty="0" smtClean="0">
                <a:latin typeface="Trebuchet MS" pitchFamily="34" charset="0"/>
              </a:rPr>
              <a:t>[Pro </a:t>
            </a:r>
            <a:r>
              <a:rPr lang="en-US" sz="2800" dirty="0" err="1" smtClean="0">
                <a:latin typeface="Trebuchet MS" pitchFamily="34" charset="0"/>
              </a:rPr>
              <a:t>účely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tohoto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zákona</a:t>
            </a:r>
            <a:r>
              <a:rPr lang="en-US" sz="2800" dirty="0" smtClean="0">
                <a:latin typeface="Trebuchet MS" pitchFamily="34" charset="0"/>
              </a:rPr>
              <a:t> se </a:t>
            </a:r>
            <a:r>
              <a:rPr lang="en-US" sz="2800" dirty="0" err="1" smtClean="0">
                <a:latin typeface="Trebuchet MS" pitchFamily="34" charset="0"/>
              </a:rPr>
              <a:t>rozumí</a:t>
            </a:r>
            <a:r>
              <a:rPr lang="en-US" sz="2800" dirty="0" smtClean="0">
                <a:latin typeface="Trebuchet MS" pitchFamily="34" charset="0"/>
              </a:rPr>
              <a:t>] </a:t>
            </a:r>
            <a:r>
              <a:rPr lang="en-US" sz="2800" dirty="0" err="1" smtClean="0">
                <a:latin typeface="Trebuchet MS" pitchFamily="34" charset="0"/>
              </a:rPr>
              <a:t>službou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informační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společnosti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jakákoliv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služba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poskytovaná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elektronickými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prostředky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na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individuální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žádost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uživatele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podanou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elektronickými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prostředky</a:t>
            </a:r>
            <a:r>
              <a:rPr lang="en-US" sz="2800" dirty="0" smtClean="0">
                <a:latin typeface="Trebuchet MS" pitchFamily="34" charset="0"/>
              </a:rPr>
              <a:t>, </a:t>
            </a:r>
            <a:r>
              <a:rPr lang="en-US" sz="2800" dirty="0" err="1" smtClean="0">
                <a:latin typeface="Trebuchet MS" pitchFamily="34" charset="0"/>
              </a:rPr>
              <a:t>poskytovaná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zpravidla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za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úplatu</a:t>
            </a:r>
            <a:r>
              <a:rPr lang="en-US" sz="2800" dirty="0" smtClean="0">
                <a:latin typeface="Trebuchet MS" pitchFamily="34" charset="0"/>
              </a:rPr>
              <a:t>; </a:t>
            </a:r>
            <a:r>
              <a:rPr lang="en-US" sz="2800" dirty="0" err="1" smtClean="0">
                <a:latin typeface="Trebuchet MS" pitchFamily="34" charset="0"/>
              </a:rPr>
              <a:t>služba</a:t>
            </a:r>
            <a:r>
              <a:rPr lang="en-US" sz="2800" dirty="0" smtClean="0">
                <a:latin typeface="Trebuchet MS" pitchFamily="34" charset="0"/>
              </a:rPr>
              <a:t> je </a:t>
            </a:r>
            <a:r>
              <a:rPr lang="en-US" sz="2800" dirty="0" err="1" smtClean="0">
                <a:latin typeface="Trebuchet MS" pitchFamily="34" charset="0"/>
              </a:rPr>
              <a:t>poskytnuta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elektronickými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prostředky</a:t>
            </a:r>
            <a:r>
              <a:rPr lang="en-US" sz="2800" dirty="0" smtClean="0">
                <a:latin typeface="Trebuchet MS" pitchFamily="34" charset="0"/>
              </a:rPr>
              <a:t>, </a:t>
            </a:r>
            <a:r>
              <a:rPr lang="en-US" sz="2800" dirty="0" err="1" smtClean="0">
                <a:latin typeface="Trebuchet MS" pitchFamily="34" charset="0"/>
              </a:rPr>
              <a:t>pokud</a:t>
            </a:r>
            <a:r>
              <a:rPr lang="en-US" sz="2800" dirty="0" smtClean="0">
                <a:latin typeface="Trebuchet MS" pitchFamily="34" charset="0"/>
              </a:rPr>
              <a:t> je </a:t>
            </a:r>
            <a:r>
              <a:rPr lang="en-US" sz="2800" dirty="0" err="1" smtClean="0">
                <a:latin typeface="Trebuchet MS" pitchFamily="34" charset="0"/>
              </a:rPr>
              <a:t>odeslána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prostřednictvím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sítě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elektronických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komunikací</a:t>
            </a:r>
            <a:r>
              <a:rPr lang="en-US" sz="2800" dirty="0" smtClean="0">
                <a:latin typeface="Trebuchet MS" pitchFamily="34" charset="0"/>
              </a:rPr>
              <a:t> a </a:t>
            </a:r>
            <a:r>
              <a:rPr lang="en-US" sz="2800" dirty="0" err="1" smtClean="0">
                <a:latin typeface="Trebuchet MS" pitchFamily="34" charset="0"/>
              </a:rPr>
              <a:t>vyzvednuta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uživatelem</a:t>
            </a:r>
            <a:r>
              <a:rPr lang="en-US" sz="2800" dirty="0" smtClean="0">
                <a:latin typeface="Trebuchet MS" pitchFamily="34" charset="0"/>
              </a:rPr>
              <a:t> z </a:t>
            </a:r>
            <a:r>
              <a:rPr lang="en-US" sz="2800" dirty="0" err="1" smtClean="0">
                <a:latin typeface="Trebuchet MS" pitchFamily="34" charset="0"/>
              </a:rPr>
              <a:t>elektronického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zařízení</a:t>
            </a:r>
            <a:r>
              <a:rPr lang="en-US" sz="2800" dirty="0" smtClean="0">
                <a:latin typeface="Trebuchet MS" pitchFamily="34" charset="0"/>
              </a:rPr>
              <a:t> pro </a:t>
            </a:r>
            <a:r>
              <a:rPr lang="en-US" sz="2800" dirty="0" err="1" smtClean="0">
                <a:latin typeface="Trebuchet MS" pitchFamily="34" charset="0"/>
              </a:rPr>
              <a:t>ukládání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dat</a:t>
            </a:r>
            <a:endParaRPr lang="en-US" sz="28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1214438" y="214313"/>
            <a:ext cx="1482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rebuchet MS" pitchFamily="34" charset="0"/>
              </a:rPr>
              <a:t>Typologie</a:t>
            </a:r>
            <a:endParaRPr lang="cs-CZ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268760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latin typeface="Trebuchet MS" pitchFamily="34" charset="0"/>
              </a:rPr>
              <a:t>§ 3</a:t>
            </a:r>
          </a:p>
          <a:p>
            <a:pPr algn="ctr"/>
            <a:r>
              <a:rPr lang="cs-CZ" sz="2000" b="1" dirty="0" smtClean="0">
                <a:latin typeface="Trebuchet MS" pitchFamily="34" charset="0"/>
              </a:rPr>
              <a:t>Odpovědnost poskytovatele služby za obsah přenášených informací</a:t>
            </a:r>
          </a:p>
          <a:p>
            <a:endParaRPr lang="cs-CZ" sz="2000" dirty="0" smtClean="0">
              <a:latin typeface="Trebuchet MS" pitchFamily="34" charset="0"/>
            </a:endParaRPr>
          </a:p>
          <a:p>
            <a:r>
              <a:rPr lang="cs-CZ" sz="2000" dirty="0" smtClean="0">
                <a:latin typeface="Trebuchet MS" pitchFamily="34" charset="0"/>
              </a:rPr>
              <a:t>(1) Poskytovatel služby, jež spočívá v přenosu informací poskytnutých uživatelem prostřednictvím sítí elektronických komunikací nebo ve zprostředkování přístupu k sítím elektronických komunikací za účelem přenosu informací, odpovídá za obsah přenášených informací, jen pokud</a:t>
            </a:r>
          </a:p>
          <a:p>
            <a:r>
              <a:rPr lang="cs-CZ" sz="2000" dirty="0" smtClean="0">
                <a:latin typeface="Trebuchet MS" pitchFamily="34" charset="0"/>
              </a:rPr>
              <a:t>a) přenos sám iniciuje,</a:t>
            </a:r>
          </a:p>
          <a:p>
            <a:r>
              <a:rPr lang="cs-CZ" sz="2000" dirty="0" smtClean="0">
                <a:latin typeface="Trebuchet MS" pitchFamily="34" charset="0"/>
              </a:rPr>
              <a:t>b) zvolí uživatele přenášené informace, nebo</a:t>
            </a:r>
          </a:p>
          <a:p>
            <a:r>
              <a:rPr lang="cs-CZ" sz="2000" dirty="0" smtClean="0">
                <a:latin typeface="Trebuchet MS" pitchFamily="34" charset="0"/>
              </a:rPr>
              <a:t>c) zvolí nebo změní obsah přenášené informace.</a:t>
            </a:r>
          </a:p>
          <a:p>
            <a:endParaRPr lang="cs-CZ" sz="2000" dirty="0" smtClean="0">
              <a:latin typeface="Trebuchet MS" pitchFamily="34" charset="0"/>
            </a:endParaRPr>
          </a:p>
          <a:p>
            <a:r>
              <a:rPr lang="cs-CZ" sz="2000" dirty="0" smtClean="0">
                <a:latin typeface="Trebuchet MS" pitchFamily="34" charset="0"/>
              </a:rPr>
              <a:t>(2) Přenos informací a zprostředkování přístupu podle odstavce 1 zahrnuje také automatické krátkodobě dočasné ukládání přenášených informací.</a:t>
            </a:r>
            <a:endParaRPr lang="en-US" sz="20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1214438" y="214313"/>
            <a:ext cx="1482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rebuchet MS" pitchFamily="34" charset="0"/>
              </a:rPr>
              <a:t>Typologie</a:t>
            </a:r>
            <a:endParaRPr lang="cs-CZ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05273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latin typeface="Trebuchet MS" pitchFamily="34" charset="0"/>
              </a:rPr>
              <a:t>§ 4</a:t>
            </a:r>
          </a:p>
          <a:p>
            <a:pPr algn="ctr"/>
            <a:r>
              <a:rPr lang="cs-CZ" sz="2000" b="1" dirty="0" smtClean="0">
                <a:latin typeface="Trebuchet MS" pitchFamily="34" charset="0"/>
              </a:rPr>
              <a:t>Odpovědnost poskytovatele služby za obsah automaticky dočasně </a:t>
            </a:r>
            <a:r>
              <a:rPr lang="cs-CZ" sz="2000" b="1" dirty="0" err="1" smtClean="0">
                <a:latin typeface="Trebuchet MS" pitchFamily="34" charset="0"/>
              </a:rPr>
              <a:t>meziukládaných</a:t>
            </a:r>
            <a:r>
              <a:rPr lang="cs-CZ" sz="2000" b="1" dirty="0" smtClean="0">
                <a:latin typeface="Trebuchet MS" pitchFamily="34" charset="0"/>
              </a:rPr>
              <a:t> informací</a:t>
            </a:r>
          </a:p>
          <a:p>
            <a:pPr algn="ctr"/>
            <a:endParaRPr lang="cs-CZ" sz="2000" b="1" dirty="0" smtClean="0">
              <a:latin typeface="Trebuchet MS" pitchFamily="34" charset="0"/>
            </a:endParaRPr>
          </a:p>
          <a:p>
            <a:pPr algn="just"/>
            <a:r>
              <a:rPr lang="cs-CZ" sz="2000" dirty="0" smtClean="0">
                <a:latin typeface="Trebuchet MS" pitchFamily="34" charset="0"/>
              </a:rPr>
              <a:t>Poskytovatel služby, jež spočívá v přenosu informací poskytnutých uživatelem, odpovídá za obsah informací automaticky dočasně </a:t>
            </a:r>
            <a:r>
              <a:rPr lang="cs-CZ" sz="2000" dirty="0" err="1" smtClean="0">
                <a:latin typeface="Trebuchet MS" pitchFamily="34" charset="0"/>
              </a:rPr>
              <a:t>meziukládaných</a:t>
            </a:r>
            <a:r>
              <a:rPr lang="cs-CZ" sz="2000" dirty="0" smtClean="0">
                <a:latin typeface="Trebuchet MS" pitchFamily="34" charset="0"/>
              </a:rPr>
              <a:t>, jen pokud</a:t>
            </a:r>
          </a:p>
          <a:p>
            <a:pPr algn="just"/>
            <a:r>
              <a:rPr lang="cs-CZ" sz="2000" dirty="0" smtClean="0">
                <a:latin typeface="Trebuchet MS" pitchFamily="34" charset="0"/>
              </a:rPr>
              <a:t>a) změní obsah informace,</a:t>
            </a:r>
          </a:p>
          <a:p>
            <a:pPr algn="just"/>
            <a:r>
              <a:rPr lang="cs-CZ" sz="2000" dirty="0" smtClean="0">
                <a:latin typeface="Trebuchet MS" pitchFamily="34" charset="0"/>
              </a:rPr>
              <a:t>b) nevyhoví podmínkám přístupu k informaci,</a:t>
            </a:r>
          </a:p>
          <a:p>
            <a:pPr algn="just"/>
            <a:r>
              <a:rPr lang="cs-CZ" sz="2000" dirty="0" smtClean="0">
                <a:latin typeface="Trebuchet MS" pitchFamily="34" charset="0"/>
              </a:rPr>
              <a:t>c) nedodržuje pravidla o aktualizaci informace, která jsou obecně uznávána a používána v příslušném odvětví,</a:t>
            </a:r>
          </a:p>
          <a:p>
            <a:pPr algn="just"/>
            <a:r>
              <a:rPr lang="cs-CZ" sz="2000" dirty="0" smtClean="0">
                <a:latin typeface="Trebuchet MS" pitchFamily="34" charset="0"/>
              </a:rPr>
              <a:t>d) překročí povolené používání technologie obecně uznávané a používané v příslušném odvětví s cílem získat údaje o užívání informace, nebo</a:t>
            </a:r>
          </a:p>
          <a:p>
            <a:pPr algn="just"/>
            <a:r>
              <a:rPr lang="cs-CZ" sz="2000" dirty="0" smtClean="0">
                <a:latin typeface="Trebuchet MS" pitchFamily="34" charset="0"/>
              </a:rPr>
              <a:t>e) ihned nepřijme opatření vedoucí k odstranění jím uložené informace nebo ke znemožnění přístupu k ní, jakmile zjistí, že informace byla na výchozím místě přenosu ze sítě odstraněna nebo k ní byl znemožněn přístup nebo soud nařídil stažení či znemožnění přístupu k této informaci.</a:t>
            </a:r>
            <a:endParaRPr lang="en-US" sz="20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1214438" y="214313"/>
            <a:ext cx="1482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rebuchet MS" pitchFamily="34" charset="0"/>
              </a:rPr>
              <a:t>Typologie</a:t>
            </a:r>
            <a:endParaRPr lang="cs-CZ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05273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rebuchet MS" pitchFamily="34" charset="0"/>
              </a:rPr>
              <a:t>§ 5</a:t>
            </a:r>
          </a:p>
          <a:p>
            <a:pPr algn="ctr"/>
            <a:r>
              <a:rPr lang="en-US" sz="2000" b="1" dirty="0" err="1" smtClean="0">
                <a:latin typeface="Trebuchet MS" pitchFamily="34" charset="0"/>
              </a:rPr>
              <a:t>Odpovědnost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poskytovatele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služby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za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ukládání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obsahu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informací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poskytovaných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uživatelem</a:t>
            </a:r>
            <a:endParaRPr lang="en-US" sz="2000" b="1" dirty="0" smtClean="0">
              <a:latin typeface="Trebuchet MS" pitchFamily="34" charset="0"/>
            </a:endParaRPr>
          </a:p>
          <a:p>
            <a:pPr algn="ctr"/>
            <a:endParaRPr lang="en-US" sz="2000" dirty="0" smtClean="0">
              <a:latin typeface="Trebuchet MS" pitchFamily="34" charset="0"/>
            </a:endParaRPr>
          </a:p>
          <a:p>
            <a:pPr algn="just"/>
            <a:r>
              <a:rPr lang="en-US" sz="2000" dirty="0" smtClean="0">
                <a:latin typeface="Trebuchet MS" pitchFamily="34" charset="0"/>
              </a:rPr>
              <a:t>(1) </a:t>
            </a:r>
            <a:r>
              <a:rPr lang="en-US" sz="2000" dirty="0" err="1" smtClean="0">
                <a:latin typeface="Trebuchet MS" pitchFamily="34" charset="0"/>
              </a:rPr>
              <a:t>Poskytovatel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služby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jež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spočívá</a:t>
            </a:r>
            <a:r>
              <a:rPr lang="en-US" sz="2000" dirty="0" smtClean="0">
                <a:latin typeface="Trebuchet MS" pitchFamily="34" charset="0"/>
              </a:rPr>
              <a:t> v </a:t>
            </a:r>
            <a:r>
              <a:rPr lang="en-US" sz="2000" dirty="0" err="1" smtClean="0">
                <a:latin typeface="Trebuchet MS" pitchFamily="34" charset="0"/>
              </a:rPr>
              <a:t>ukládání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informací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poskytnutých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uživatelem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odpovídá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za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obsah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informací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uložených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na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žádost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uživatele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jen</a:t>
            </a:r>
            <a:endParaRPr lang="en-US" sz="2000" dirty="0" smtClean="0">
              <a:latin typeface="Trebuchet MS" pitchFamily="34" charset="0"/>
            </a:endParaRPr>
          </a:p>
          <a:p>
            <a:pPr algn="just"/>
            <a:r>
              <a:rPr lang="en-US" sz="2000" dirty="0" smtClean="0">
                <a:latin typeface="Trebuchet MS" pitchFamily="34" charset="0"/>
              </a:rPr>
              <a:t>a) </a:t>
            </a:r>
            <a:r>
              <a:rPr lang="en-US" sz="2000" dirty="0" err="1" smtClean="0">
                <a:latin typeface="Trebuchet MS" pitchFamily="34" charset="0"/>
              </a:rPr>
              <a:t>mohl-li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vzhledem</a:t>
            </a:r>
            <a:r>
              <a:rPr lang="en-US" sz="2000" dirty="0" smtClean="0">
                <a:latin typeface="Trebuchet MS" pitchFamily="34" charset="0"/>
              </a:rPr>
              <a:t> k </a:t>
            </a:r>
            <a:r>
              <a:rPr lang="en-US" sz="2000" dirty="0" err="1" smtClean="0">
                <a:latin typeface="Trebuchet MS" pitchFamily="34" charset="0"/>
              </a:rPr>
              <a:t>předmětu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své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činnosti</a:t>
            </a:r>
            <a:r>
              <a:rPr lang="en-US" sz="2000" dirty="0" smtClean="0">
                <a:latin typeface="Trebuchet MS" pitchFamily="34" charset="0"/>
              </a:rPr>
              <a:t> a </a:t>
            </a:r>
            <a:r>
              <a:rPr lang="en-US" sz="2000" dirty="0" err="1" smtClean="0">
                <a:latin typeface="Trebuchet MS" pitchFamily="34" charset="0"/>
              </a:rPr>
              <a:t>okolnostem</a:t>
            </a:r>
            <a:r>
              <a:rPr lang="en-US" sz="2000" dirty="0" smtClean="0">
                <a:latin typeface="Trebuchet MS" pitchFamily="34" charset="0"/>
              </a:rPr>
              <a:t> a </a:t>
            </a:r>
            <a:r>
              <a:rPr lang="en-US" sz="2000" dirty="0" err="1" smtClean="0">
                <a:latin typeface="Trebuchet MS" pitchFamily="34" charset="0"/>
              </a:rPr>
              <a:t>povaze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případu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vědět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že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obsah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ukládaných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informací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nebo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jednání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uživatele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jsou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protiprávní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nebo</a:t>
            </a:r>
            <a:endParaRPr lang="en-US" sz="2000" dirty="0" smtClean="0">
              <a:latin typeface="Trebuchet MS" pitchFamily="34" charset="0"/>
            </a:endParaRPr>
          </a:p>
          <a:p>
            <a:pPr algn="just"/>
            <a:r>
              <a:rPr lang="en-US" sz="2000" dirty="0" smtClean="0">
                <a:latin typeface="Trebuchet MS" pitchFamily="34" charset="0"/>
              </a:rPr>
              <a:t>b) </a:t>
            </a:r>
            <a:r>
              <a:rPr lang="en-US" sz="2000" dirty="0" err="1" smtClean="0">
                <a:latin typeface="Trebuchet MS" pitchFamily="34" charset="0"/>
              </a:rPr>
              <a:t>dozvěděl-li</a:t>
            </a:r>
            <a:r>
              <a:rPr lang="en-US" sz="2000" dirty="0" smtClean="0">
                <a:latin typeface="Trebuchet MS" pitchFamily="34" charset="0"/>
              </a:rPr>
              <a:t> se </a:t>
            </a:r>
            <a:r>
              <a:rPr lang="en-US" sz="2000" dirty="0" err="1" smtClean="0">
                <a:latin typeface="Trebuchet MS" pitchFamily="34" charset="0"/>
              </a:rPr>
              <a:t>prokazatelně</a:t>
            </a:r>
            <a:r>
              <a:rPr lang="en-US" sz="2000" dirty="0" smtClean="0">
                <a:latin typeface="Trebuchet MS" pitchFamily="34" charset="0"/>
              </a:rPr>
              <a:t> o </a:t>
            </a:r>
            <a:r>
              <a:rPr lang="en-US" sz="2000" dirty="0" err="1" smtClean="0">
                <a:latin typeface="Trebuchet MS" pitchFamily="34" charset="0"/>
              </a:rPr>
              <a:t>protiprávní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povaze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obsahu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ukládaných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informací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nebo</a:t>
            </a:r>
            <a:r>
              <a:rPr lang="en-US" sz="2000" dirty="0" smtClean="0">
                <a:latin typeface="Trebuchet MS" pitchFamily="34" charset="0"/>
              </a:rPr>
              <a:t> o </a:t>
            </a:r>
            <a:r>
              <a:rPr lang="en-US" sz="2000" dirty="0" err="1" smtClean="0">
                <a:latin typeface="Trebuchet MS" pitchFamily="34" charset="0"/>
              </a:rPr>
              <a:t>protiprávním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jednání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uživatele</a:t>
            </a:r>
            <a:r>
              <a:rPr lang="en-US" sz="2000" dirty="0" smtClean="0">
                <a:latin typeface="Trebuchet MS" pitchFamily="34" charset="0"/>
              </a:rPr>
              <a:t> a </a:t>
            </a:r>
            <a:r>
              <a:rPr lang="en-US" sz="2000" dirty="0" err="1" smtClean="0">
                <a:latin typeface="Trebuchet MS" pitchFamily="34" charset="0"/>
              </a:rPr>
              <a:t>neprodleně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neučinil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veškeré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kroky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které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lze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něm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požadovat</a:t>
            </a:r>
            <a:r>
              <a:rPr lang="en-US" sz="2000" dirty="0" smtClean="0">
                <a:latin typeface="Trebuchet MS" pitchFamily="34" charset="0"/>
              </a:rPr>
              <a:t>, k </a:t>
            </a:r>
            <a:r>
              <a:rPr lang="en-US" sz="2000" dirty="0" err="1" smtClean="0">
                <a:latin typeface="Trebuchet MS" pitchFamily="34" charset="0"/>
              </a:rPr>
              <a:t>odstranění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nebo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znepřístupnění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takovýchto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informací</a:t>
            </a:r>
            <a:r>
              <a:rPr lang="en-US" sz="2000" dirty="0" smtClean="0">
                <a:latin typeface="Trebuchet MS" pitchFamily="34" charset="0"/>
              </a:rPr>
              <a:t>.</a:t>
            </a:r>
          </a:p>
          <a:p>
            <a:pPr algn="just"/>
            <a:endParaRPr lang="en-US" sz="2000" dirty="0" smtClean="0">
              <a:latin typeface="Trebuchet MS" pitchFamily="34" charset="0"/>
            </a:endParaRPr>
          </a:p>
          <a:p>
            <a:pPr algn="just"/>
            <a:r>
              <a:rPr lang="en-US" sz="2000" dirty="0" smtClean="0">
                <a:latin typeface="Trebuchet MS" pitchFamily="34" charset="0"/>
              </a:rPr>
              <a:t>(2) </a:t>
            </a:r>
            <a:r>
              <a:rPr lang="en-US" sz="2000" dirty="0" err="1" smtClean="0">
                <a:latin typeface="Trebuchet MS" pitchFamily="34" charset="0"/>
              </a:rPr>
              <a:t>Poskytovatel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služby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uvedený</a:t>
            </a:r>
            <a:r>
              <a:rPr lang="en-US" sz="2000" dirty="0" smtClean="0">
                <a:latin typeface="Trebuchet MS" pitchFamily="34" charset="0"/>
              </a:rPr>
              <a:t> v </a:t>
            </a:r>
            <a:r>
              <a:rPr lang="en-US" sz="2000" dirty="0" err="1" smtClean="0">
                <a:latin typeface="Trebuchet MS" pitchFamily="34" charset="0"/>
              </a:rPr>
              <a:t>odstavci</a:t>
            </a:r>
            <a:r>
              <a:rPr lang="en-US" sz="2000" dirty="0" smtClean="0">
                <a:latin typeface="Trebuchet MS" pitchFamily="34" charset="0"/>
              </a:rPr>
              <a:t> 1 </a:t>
            </a:r>
            <a:r>
              <a:rPr lang="en-US" sz="2000" dirty="0" err="1" smtClean="0">
                <a:latin typeface="Trebuchet MS" pitchFamily="34" charset="0"/>
              </a:rPr>
              <a:t>odpovídá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vždy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za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obsah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uložených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informací</a:t>
            </a:r>
            <a:r>
              <a:rPr lang="en-US" sz="2000" dirty="0" smtClean="0">
                <a:latin typeface="Trebuchet MS" pitchFamily="34" charset="0"/>
              </a:rPr>
              <a:t> v </a:t>
            </a:r>
            <a:r>
              <a:rPr lang="en-US" sz="2000" dirty="0" err="1" smtClean="0">
                <a:latin typeface="Trebuchet MS" pitchFamily="34" charset="0"/>
              </a:rPr>
              <a:t>případě</a:t>
            </a:r>
            <a:r>
              <a:rPr lang="en-US" sz="2000" dirty="0" smtClean="0">
                <a:latin typeface="Trebuchet MS" pitchFamily="34" charset="0"/>
              </a:rPr>
              <a:t>, </a:t>
            </a:r>
            <a:r>
              <a:rPr lang="en-US" sz="2000" dirty="0" err="1" smtClean="0">
                <a:latin typeface="Trebuchet MS" pitchFamily="34" charset="0"/>
              </a:rPr>
              <a:t>že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vykonává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přímo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nebo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nepřímo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rozhodující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vliv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na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činnost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uživatele</a:t>
            </a:r>
            <a:r>
              <a:rPr lang="en-US" sz="2000" dirty="0" smtClean="0">
                <a:latin typeface="Trebuchet MS" pitchFamily="34" charset="0"/>
              </a:rPr>
              <a:t>.</a:t>
            </a:r>
            <a:endParaRPr lang="en-US" sz="20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1"/>
          <p:cNvSpPr txBox="1">
            <a:spLocks noChangeArrowheads="1"/>
          </p:cNvSpPr>
          <p:nvPr/>
        </p:nvSpPr>
        <p:spPr bwMode="auto">
          <a:xfrm>
            <a:off x="1214438" y="214313"/>
            <a:ext cx="3031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rebuchet MS" pitchFamily="34" charset="0"/>
              </a:rPr>
              <a:t>Prevenční povinnosti</a:t>
            </a:r>
            <a:endParaRPr lang="cs-CZ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412776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rebuchet MS" pitchFamily="34" charset="0"/>
              </a:rPr>
              <a:t>§ 6</a:t>
            </a:r>
          </a:p>
          <a:p>
            <a:endParaRPr lang="en-US" sz="2800" dirty="0" smtClean="0">
              <a:latin typeface="Trebuchet MS" pitchFamily="34" charset="0"/>
            </a:endParaRPr>
          </a:p>
          <a:p>
            <a:pPr algn="just"/>
            <a:r>
              <a:rPr lang="en-US" sz="2800" dirty="0" err="1" smtClean="0">
                <a:latin typeface="Trebuchet MS" pitchFamily="34" charset="0"/>
              </a:rPr>
              <a:t>Poskytovatelé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služeb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uvedení</a:t>
            </a:r>
            <a:r>
              <a:rPr lang="en-US" sz="2800" dirty="0" smtClean="0">
                <a:latin typeface="Trebuchet MS" pitchFamily="34" charset="0"/>
              </a:rPr>
              <a:t> v § 3 </a:t>
            </a:r>
            <a:r>
              <a:rPr lang="en-US" sz="2800" dirty="0" err="1" smtClean="0">
                <a:latin typeface="Trebuchet MS" pitchFamily="34" charset="0"/>
              </a:rPr>
              <a:t>až</a:t>
            </a:r>
            <a:r>
              <a:rPr lang="en-US" sz="2800" dirty="0" smtClean="0">
                <a:latin typeface="Trebuchet MS" pitchFamily="34" charset="0"/>
              </a:rPr>
              <a:t> 5 </a:t>
            </a:r>
            <a:r>
              <a:rPr lang="en-US" sz="2800" dirty="0" err="1" smtClean="0">
                <a:latin typeface="Trebuchet MS" pitchFamily="34" charset="0"/>
              </a:rPr>
              <a:t>nejsou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povinni</a:t>
            </a:r>
            <a:endParaRPr lang="en-US" sz="2800" dirty="0" smtClean="0">
              <a:latin typeface="Trebuchet MS" pitchFamily="34" charset="0"/>
            </a:endParaRPr>
          </a:p>
          <a:p>
            <a:pPr algn="just"/>
            <a:r>
              <a:rPr lang="en-US" sz="2800" dirty="0" smtClean="0">
                <a:latin typeface="Trebuchet MS" pitchFamily="34" charset="0"/>
              </a:rPr>
              <a:t>a) </a:t>
            </a:r>
            <a:r>
              <a:rPr lang="en-US" sz="2800" dirty="0" err="1" smtClean="0">
                <a:latin typeface="Trebuchet MS" pitchFamily="34" charset="0"/>
              </a:rPr>
              <a:t>dohlížet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na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obsah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jimi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přenášených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nebo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ukládaných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informací</a:t>
            </a:r>
            <a:r>
              <a:rPr lang="en-US" sz="2800" dirty="0" smtClean="0">
                <a:latin typeface="Trebuchet MS" pitchFamily="34" charset="0"/>
              </a:rPr>
              <a:t>,</a:t>
            </a:r>
          </a:p>
          <a:p>
            <a:pPr algn="just"/>
            <a:r>
              <a:rPr lang="en-US" sz="2800" dirty="0" smtClean="0">
                <a:latin typeface="Trebuchet MS" pitchFamily="34" charset="0"/>
              </a:rPr>
              <a:t>b) </a:t>
            </a:r>
            <a:r>
              <a:rPr lang="en-US" sz="2800" dirty="0" err="1" smtClean="0">
                <a:latin typeface="Trebuchet MS" pitchFamily="34" charset="0"/>
              </a:rPr>
              <a:t>aktivně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vyhledávat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skutečnosti</a:t>
            </a:r>
            <a:r>
              <a:rPr lang="en-US" sz="2800" dirty="0" smtClean="0">
                <a:latin typeface="Trebuchet MS" pitchFamily="34" charset="0"/>
              </a:rPr>
              <a:t> a </a:t>
            </a:r>
            <a:r>
              <a:rPr lang="en-US" sz="2800" dirty="0" err="1" smtClean="0">
                <a:latin typeface="Trebuchet MS" pitchFamily="34" charset="0"/>
              </a:rPr>
              <a:t>okolnosti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poukazující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na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protiprávní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obsah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informace</a:t>
            </a:r>
            <a:r>
              <a:rPr lang="en-US" sz="2800" dirty="0" smtClean="0">
                <a:latin typeface="Trebuchet MS" pitchFamily="34" charset="0"/>
              </a:rPr>
              <a:t>.</a:t>
            </a:r>
            <a:endParaRPr lang="en-US" sz="28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PT_ppt_CZ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>
            <a:latin typeface="Trebuchet MS" pitchFamily="34" charset="0"/>
          </a:defRPr>
        </a:defPPr>
      </a:lstStyle>
    </a:tx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_Docs_" ma:contentTypeID="0x0051E6B9802582B94A9093FB4E7AEACE31" ma:contentTypeVersion="" ma:contentTypeDescription="" ma:contentTypeScope="" ma:versionID="8a7223f54180b247ab87b5bd095870f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e5d9eca856144ce6ca1da655f95619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AutoVersionDisabled" minOccurs="0"/>
                <xsd:element ref="ns1:ItemType" minOccurs="0"/>
                <xsd:element ref="ns1: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D" ma:index="0" nillable="true" ma:displayName="ID" ma:internalName="ID" ma:readOnly="true">
      <xsd:simpleType>
        <xsd:restriction base="dms:Unknown"/>
      </xsd:simpleType>
    </xsd:element>
    <xsd:element name="ContentTypeId" ma:index="1" nillable="true" ma:displayName="Content Type ID" ma:hidden="true" ma:internalName="ContentTypeId" ma:readOnly="true">
      <xsd:simpleType>
        <xsd:restriction base="dms:Unknown"/>
      </xsd:simpleType>
    </xsd:element>
    <xsd:element name="Author" ma:index="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8" nillable="true" ma:displayName="Copy Source" ma:internalName="_CopySource" ma:readOnly="true">
      <xsd:simpleType>
        <xsd:restriction base="dms:Text"/>
      </xsd:simpleType>
    </xsd:element>
    <xsd:element name="_ModerationStatus" ma:index="9" nillable="true" ma:displayName="Approval Status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Approver Comments" ma:hidden="true" ma:internalName="_ModerationComments" ma:readOnly="true">
      <xsd:simpleType>
        <xsd:restriction base="dms:Note"/>
      </xsd:simpleType>
    </xsd:element>
    <xsd:element name="FileRef" ma:index="11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18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19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0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2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23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4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5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6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7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1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32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33" nillable="true" ma:displayName="Source Url" ma:hidden="true" ma:internalName="_SourceUrl">
      <xsd:simpleType>
        <xsd:restriction base="dms:Text"/>
      </xsd:simpleType>
    </xsd:element>
    <xsd:element name="_SharedFileIndex" ma:index="34" nillable="true" ma:displayName="Shared File Index" ma:hidden="true" ma:internalName="_SharedFileIndex">
      <xsd:simpleType>
        <xsd:restriction base="dms:Text"/>
      </xsd:simpleType>
    </xsd:element>
    <xsd:element name="MetaInfo" ma:index="44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45" nillable="true" ma:displayName="Level" ma:hidden="true" ma:internalName="_Level" ma:readOnly="true">
      <xsd:simpleType>
        <xsd:restriction base="dms:Unknown"/>
      </xsd:simpleType>
    </xsd:element>
    <xsd:element name="_IsCurrentVersion" ma:index="46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0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1" nillable="true" ma:displayName="UI Version" ma:hidden="true" ma:internalName="_UIVersion" ma:readOnly="true">
      <xsd:simpleType>
        <xsd:restriction base="dms:Unknown"/>
      </xsd:simpleType>
    </xsd:element>
    <xsd:element name="_UIVersionString" ma:index="52" nillable="true" ma:displayName="Version" ma:internalName="_UIVersionString" ma:readOnly="true">
      <xsd:simpleType>
        <xsd:restriction base="dms:Text"/>
      </xsd:simpleType>
    </xsd:element>
    <xsd:element name="InstanceID" ma:index="53" nillable="true" ma:displayName="Instance ID" ma:hidden="true" ma:internalName="InstanceID" ma:readOnly="true">
      <xsd:simpleType>
        <xsd:restriction base="dms:Unknown"/>
      </xsd:simpleType>
    </xsd:element>
    <xsd:element name="Order" ma:index="54" nillable="true" ma:displayName="Order" ma:hidden="true" ma:internalName="Order">
      <xsd:simpleType>
        <xsd:restriction base="dms:Number"/>
      </xsd:simpleType>
    </xsd:element>
    <xsd:element name="GUID" ma:index="55" nillable="true" ma:displayName="GUID" ma:hidden="true" ma:internalName="GUID" ma:readOnly="true">
      <xsd:simpleType>
        <xsd:restriction base="dms:Unknown"/>
      </xsd:simpleType>
    </xsd:element>
    <xsd:element name="WorkflowVersion" ma:index="56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57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58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59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  <xsd:element name="AutoVersionDisabled" ma:index="60" nillable="true" ma:displayName="AutoVersionDisabled" ma:default="FALSE" ma:hidden="true" ma:internalName="AutoVersionDisabled">
      <xsd:simpleType>
        <xsd:restriction base="dms:Boolean"/>
      </xsd:simpleType>
    </xsd:element>
    <xsd:element name="ItemType" ma:index="61" nillable="true" ma:displayName="ItemType" ma:default="1" ma:hidden="true" ma:internalName="ItemType">
      <xsd:simpleType>
        <xsd:restriction base="dms:Unknown"/>
      </xsd:simpleType>
    </xsd:element>
    <xsd:element name="Description" ma:index="62" nillable="true" ma:displayName="Description" ma:hidden="true" ma:internalName="Description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ContentTypeId xmlns="http://schemas.microsoft.com/sharepoint/v3">0x0051E6B9802582B94A9093FB4E7AEACE31</ContentTypeId>
    <_SourceUrl xmlns="http://schemas.microsoft.com/sharepoint/v3" xsi:nil="true"/>
    <AutoVersionDisabled xmlns="http://schemas.microsoft.com/sharepoint/v3">false</AutoVersionDisabled>
    <ItemType xmlns="http://schemas.microsoft.com/sharepoint/v3">1</ItemType>
    <Order xmlns="http://schemas.microsoft.com/sharepoint/v3" xsi:nil="true"/>
    <_SharedFileIndex xmlns="http://schemas.microsoft.com/sharepoint/v3" xsi:nil="true"/>
    <MetaInfo xmlns="http://schemas.microsoft.com/sharepoint/v3" xsi:nil="true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E3BB06F-9451-40D4-8A53-0B64BC3F18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F95F26C-7C39-479F-8927-8C8F04A229B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UPT_ppt_CZ</Template>
  <TotalTime>928</TotalTime>
  <Words>459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UPT_ppt_CZ</vt:lpstr>
      <vt:lpstr>Soukromoprávní odpovědnost ISP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aspekty e-learningu</dc:title>
  <dc:creator>21177</dc:creator>
  <cp:lastModifiedBy>Radim Polcak</cp:lastModifiedBy>
  <cp:revision>124</cp:revision>
  <dcterms:created xsi:type="dcterms:W3CDTF">2010-02-27T20:22:38Z</dcterms:created>
  <dcterms:modified xsi:type="dcterms:W3CDTF">2011-03-21T15:54:48Z</dcterms:modified>
  <cp:contentType>_Docs_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0x0051E6B9802582B94A9093FB4E7AEACE31</vt:lpwstr>
  </property>
  <property fmtid="{D5CDD505-2E9C-101B-9397-08002B2CF9AE}" pid="3" name="_SourceUrl">
    <vt:lpwstr/>
  </property>
  <property fmtid="{D5CDD505-2E9C-101B-9397-08002B2CF9AE}" pid="4" name="AutoVersionDisabled">
    <vt:lpwstr>0</vt:lpwstr>
  </property>
  <property fmtid="{D5CDD505-2E9C-101B-9397-08002B2CF9AE}" pid="5" name="ItemType">
    <vt:lpwstr>1</vt:lpwstr>
  </property>
  <property fmtid="{D5CDD505-2E9C-101B-9397-08002B2CF9AE}" pid="6" name="Order">
    <vt:lpwstr/>
  </property>
  <property fmtid="{D5CDD505-2E9C-101B-9397-08002B2CF9AE}" pid="7" name="MetaInfo">
    <vt:lpwstr/>
  </property>
  <property fmtid="{D5CDD505-2E9C-101B-9397-08002B2CF9AE}" pid="8" name="Description">
    <vt:lpwstr/>
  </property>
</Properties>
</file>