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3" r:id="rId13"/>
    <p:sldId id="285" r:id="rId14"/>
    <p:sldId id="267" r:id="rId15"/>
    <p:sldId id="268" r:id="rId16"/>
    <p:sldId id="269" r:id="rId17"/>
    <p:sldId id="270" r:id="rId18"/>
    <p:sldId id="272" r:id="rId19"/>
    <p:sldId id="284" r:id="rId20"/>
    <p:sldId id="273" r:id="rId21"/>
    <p:sldId id="271" r:id="rId22"/>
    <p:sldId id="274" r:id="rId23"/>
    <p:sldId id="275" r:id="rId24"/>
    <p:sldId id="277" r:id="rId25"/>
    <p:sldId id="278" r:id="rId26"/>
    <p:sldId id="279" r:id="rId27"/>
    <p:sldId id="280" r:id="rId28"/>
    <p:sldId id="286" r:id="rId29"/>
    <p:sldId id="281" r:id="rId30"/>
    <p:sldId id="282" r:id="rId31"/>
    <p:sldId id="287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75D3-E249-48D6-AA3C-8263653FB24A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630A-20E6-475A-9700-C214171445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0C63-907A-4AD3-B182-CF2472353763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B97D-9148-4F2B-AA1D-842A60BCE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D8747-3F9E-4A88-B194-9AE35718B1A9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3391-F79C-4352-BED9-4F9B607121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4A330-41BB-4AF2-8104-AD064DB5AA62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CDAA-C430-4A24-A227-B7EA829081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BFCF8-AB7A-4AD4-BEBC-E87220CB1AD9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DA3F-B85F-4DD5-B9A5-3666B6F60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0EDBC-A224-4452-BDEA-4DFB80DA0B36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97D4-3E3F-4B8A-9862-D1B1C62329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9BF20-9D0D-455F-B4F8-2062D1ECE1F2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D07B9-CD3E-485D-8A39-F3ADD3AD6C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ED123-57B8-44C4-91EC-A9E17B3E5AF3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A625-DC68-410D-B70D-E3C1AF4CB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A13E8-05AC-48BF-9FDF-D7BB1E0B7092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15FD2-E6AF-414F-9BB3-0316681C8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4DDBE-DFF1-43EA-A43E-27351EE0560B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DB2CC-9A12-4E4C-B7D4-CDCDE12752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1EC6D-8659-4E13-84E9-3251D0543A46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5CDC6-0BDD-4E2F-BF7A-06960A2F49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14D413-3A14-47FE-B203-89A45B6D2D8E}" type="datetimeFigureOut">
              <a:rPr lang="cs-CZ"/>
              <a:pPr>
                <a:defRPr/>
              </a:pPr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FEF7F4-1D62-4A66-9D44-729FFFB4E6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Přednáška č. 8-11</a:t>
            </a:r>
            <a:br>
              <a:rPr lang="cs-CZ" sz="4000" b="1" smtClean="0"/>
            </a:br>
            <a:endParaRPr lang="cs-CZ" sz="4000" b="1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                       Osnova </a:t>
            </a:r>
            <a:r>
              <a:rPr lang="cs-CZ" b="1" dirty="0"/>
              <a:t>přednášky: </a:t>
            </a: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Právo jako systém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b="1" dirty="0" smtClean="0"/>
              <a:t>Kritika </a:t>
            </a:r>
            <a:r>
              <a:rPr lang="cs-CZ" b="1" dirty="0"/>
              <a:t>tradiční </a:t>
            </a:r>
            <a:r>
              <a:rPr lang="cs-CZ" b="1" dirty="0" smtClean="0"/>
              <a:t> - (právně pozitivistické) právní </a:t>
            </a:r>
            <a:r>
              <a:rPr lang="cs-CZ" b="1" dirty="0"/>
              <a:t>teorie a filozofie </a:t>
            </a:r>
            <a:r>
              <a:rPr lang="cs-CZ" b="1" dirty="0" smtClean="0"/>
              <a:t> a hledání východisek z krize 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b="1" dirty="0" err="1" smtClean="0"/>
              <a:t>Luhmannova</a:t>
            </a:r>
            <a:r>
              <a:rPr lang="cs-CZ" b="1" dirty="0" smtClean="0"/>
              <a:t> </a:t>
            </a:r>
            <a:r>
              <a:rPr lang="cs-CZ" b="1" dirty="0"/>
              <a:t>systémová teorie </a:t>
            </a:r>
            <a:r>
              <a:rPr lang="cs-CZ" b="1" dirty="0" smtClean="0"/>
              <a:t>práva: základní kategorie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b="1" dirty="0" smtClean="0"/>
              <a:t>Význam  </a:t>
            </a:r>
            <a:r>
              <a:rPr lang="cs-CZ" b="1" dirty="0" err="1" smtClean="0"/>
              <a:t>Luhmannovy</a:t>
            </a:r>
            <a:r>
              <a:rPr lang="cs-CZ" b="1" dirty="0" smtClean="0"/>
              <a:t> teorie práva pro současné právní myšlení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chápe Luhmann systém?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Nejlépe to pochopíme na tom, když si vymezíme, co </a:t>
            </a:r>
            <a:r>
              <a:rPr lang="cs-CZ" b="1" dirty="0" err="1" smtClean="0"/>
              <a:t>Luhmann</a:t>
            </a:r>
            <a:r>
              <a:rPr lang="cs-CZ" b="1" dirty="0" smtClean="0"/>
              <a:t>  nepovažuje za systém: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Podle  něj  </a:t>
            </a:r>
            <a:r>
              <a:rPr lang="cs-CZ" b="1" dirty="0"/>
              <a:t>systém není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a) jednota částí a celku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b) není to ani kybernetický systém, který je </a:t>
            </a:r>
            <a:r>
              <a:rPr lang="cs-CZ" b="1" dirty="0" smtClean="0"/>
              <a:t>vystavěn </a:t>
            </a:r>
            <a:r>
              <a:rPr lang="cs-CZ" b="1" dirty="0"/>
              <a:t>na „in put“- „</a:t>
            </a:r>
            <a:r>
              <a:rPr lang="cs-CZ" b="1" dirty="0" err="1"/>
              <a:t>out</a:t>
            </a:r>
            <a:r>
              <a:rPr lang="cs-CZ" b="1" dirty="0"/>
              <a:t> put“- tzn. nějakého </a:t>
            </a:r>
            <a:r>
              <a:rPr lang="cs-CZ" b="1" dirty="0" smtClean="0"/>
              <a:t>„</a:t>
            </a:r>
            <a:r>
              <a:rPr lang="cs-CZ" b="1" dirty="0"/>
              <a:t>mechanického“ zpracování   informace  </a:t>
            </a:r>
            <a:r>
              <a:rPr lang="cs-CZ" b="1" dirty="0" smtClean="0"/>
              <a:t>zavedené </a:t>
            </a:r>
            <a:r>
              <a:rPr lang="cs-CZ" b="1" dirty="0"/>
              <a:t>do určitého operačního systému…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c) není to ani systém nějakých vět, </a:t>
            </a:r>
            <a:r>
              <a:rPr lang="cs-CZ" b="1" dirty="0" smtClean="0"/>
              <a:t>pojmů tak, jak </a:t>
            </a:r>
            <a:r>
              <a:rPr lang="cs-CZ" b="1" dirty="0"/>
              <a:t>to je  např. u jazyka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 </a:t>
            </a:r>
            <a:r>
              <a:rPr lang="cs-CZ" sz="2200" b="1" dirty="0" smtClean="0"/>
              <a:t> </a:t>
            </a:r>
            <a:br>
              <a:rPr lang="cs-CZ" sz="2200" b="1" dirty="0" smtClean="0"/>
            </a:br>
            <a:r>
              <a:rPr lang="cs-CZ" sz="2200" b="1" dirty="0" smtClean="0">
                <a:solidFill>
                  <a:srgbClr val="C00000"/>
                </a:solidFill>
              </a:rPr>
              <a:t>A) </a:t>
            </a:r>
            <a:r>
              <a:rPr lang="cs-CZ" sz="2200" b="1" dirty="0" err="1" smtClean="0">
                <a:solidFill>
                  <a:srgbClr val="C00000"/>
                </a:solidFill>
              </a:rPr>
              <a:t>Luhmannův</a:t>
            </a:r>
            <a:r>
              <a:rPr lang="cs-CZ" sz="2200" b="1" dirty="0" smtClean="0">
                <a:solidFill>
                  <a:srgbClr val="C00000"/>
                </a:solidFill>
              </a:rPr>
              <a:t> systém představuje uzavřenou  jednotu  </a:t>
            </a:r>
            <a:r>
              <a:rPr lang="cs-CZ" sz="2200" b="1" u="sng" dirty="0" smtClean="0">
                <a:solidFill>
                  <a:srgbClr val="C00000"/>
                </a:solidFill>
              </a:rPr>
              <a:t>reálně fungujících elementů a  operací;</a:t>
            </a:r>
            <a:r>
              <a:rPr lang="cs-CZ" sz="2200" b="1" dirty="0" smtClean="0">
                <a:solidFill>
                  <a:srgbClr val="C00000"/>
                </a:solidFill>
              </a:rPr>
              <a:t>  existují </a:t>
            </a:r>
            <a:r>
              <a:rPr lang="cs-CZ" sz="2200" b="1" u="sng" dirty="0" smtClean="0">
                <a:solidFill>
                  <a:srgbClr val="C00000"/>
                </a:solidFill>
              </a:rPr>
              <a:t>"zda mi chceme nebo ne",</a:t>
            </a:r>
            <a:r>
              <a:rPr lang="cs-CZ" sz="2200" b="1" dirty="0" smtClean="0">
                <a:solidFill>
                  <a:srgbClr val="C00000"/>
                </a:solidFill>
              </a:rPr>
              <a:t> tzn. sami se utvářejí a produkují  (</a:t>
            </a:r>
            <a:r>
              <a:rPr lang="cs-CZ" sz="2200" b="1" dirty="0" err="1" smtClean="0">
                <a:solidFill>
                  <a:srgbClr val="C00000"/>
                </a:solidFill>
              </a:rPr>
              <a:t>sebereprodukují</a:t>
            </a:r>
            <a:r>
              <a:rPr lang="cs-CZ" sz="2200" b="1" dirty="0" smtClean="0">
                <a:solidFill>
                  <a:srgbClr val="C00000"/>
                </a:solidFill>
              </a:rPr>
              <a:t>)  a  to tím, že se vymezují vůči svému okolí; </a:t>
            </a:r>
            <a:r>
              <a:rPr lang="cs-CZ" sz="2200" dirty="0" smtClean="0">
                <a:solidFill>
                  <a:srgbClr val="C00000"/>
                </a:solidFill>
              </a:rPr>
              <a:t/>
            </a:r>
            <a:br>
              <a:rPr lang="cs-CZ" sz="2200" dirty="0" smtClean="0">
                <a:solidFill>
                  <a:srgbClr val="C00000"/>
                </a:solidFill>
              </a:rPr>
            </a:br>
            <a:endParaRPr lang="cs-CZ" sz="22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>
            <a:normAutofit/>
          </a:bodyPr>
          <a:lstStyle/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i="1" smtClean="0"/>
              <a:t>a)z uvedeného příkladu plyne, že  pokud máme  rodiče  stáváme se dědici  </a:t>
            </a: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i="1" smtClean="0"/>
              <a:t>jejich majetku </a:t>
            </a:r>
            <a:r>
              <a:rPr lang="cs-CZ" sz="2000" b="1" smtClean="0"/>
              <a:t>- tyto vztahy reálně existují a mají vlastní schopnost produkce  </a:t>
            </a: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a  reprodukce  operací, které jim odpovídají- tzn. dědění na základě závěti, </a:t>
            </a: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ze zákona atd… </a:t>
            </a:r>
            <a:endParaRPr lang="cs-CZ" sz="2000" b="1" smtClean="0">
              <a:solidFill>
                <a:srgbClr val="FF0000"/>
              </a:solidFill>
            </a:endParaRP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endParaRPr lang="cs-CZ" sz="2000" b="1" u="sng" smtClean="0"/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u="sng" smtClean="0"/>
              <a:t>b)„zda chceme nebo ne</a:t>
            </a:r>
            <a:r>
              <a:rPr lang="cs-CZ" sz="2000" b="1" smtClean="0"/>
              <a:t>“-    tzn., že struktury, ale i operace  systému  jsou generovány sami ze sebe, a my jsem součástí těchto funkcí ;</a:t>
            </a:r>
            <a:endParaRPr lang="cs-CZ" sz="2000" smtClean="0"/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endParaRPr lang="cs-CZ" sz="2400" smtClean="0"/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c) o tom, že takové vztahy a operace  reálně  existují  zjišťujeme tím, že je  </a:t>
            </a: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pozorujeme;  zjišťujeme tak, že systémy mají hranice, které jej oddělují od ostatních  systémů; </a:t>
            </a:r>
            <a:endParaRPr lang="cs-CZ" sz="2000" smtClean="0"/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i="1" smtClean="0">
                <a:solidFill>
                  <a:srgbClr val="558ED5"/>
                </a:solidFill>
              </a:rPr>
              <a:t>(Příklad kružnice na bílé ploše, když namalujeme kružnici na plochu, tak tím </a:t>
            </a: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2000" b="1" i="1" smtClean="0">
                <a:solidFill>
                  <a:srgbClr val="558ED5"/>
                </a:solidFill>
              </a:rPr>
              <a:t>zároveň vymezujeme vnější - diferenci  vůči okolí  a také vnitřní-  indikaci )</a:t>
            </a:r>
            <a:endParaRPr lang="cs-CZ" sz="2000" smtClean="0">
              <a:solidFill>
                <a:srgbClr val="558ED5"/>
              </a:solidFill>
            </a:endParaRPr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 marL="1371600" indent="-1371600">
              <a:lnSpc>
                <a:spcPct val="80000"/>
              </a:lnSpc>
              <a:buFont typeface="Arial" charset="0"/>
              <a:buNone/>
            </a:pPr>
            <a:r>
              <a:rPr lang="cs-CZ" sz="1500" b="1" smtClean="0"/>
              <a:t> </a:t>
            </a:r>
            <a:endParaRPr lang="cs-CZ" sz="1500" smtClean="0"/>
          </a:p>
          <a:p>
            <a:pPr marL="1371600" indent="-1371600">
              <a:lnSpc>
                <a:spcPct val="80000"/>
              </a:lnSpc>
            </a:pPr>
            <a:endParaRPr lang="cs-CZ" sz="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 a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Systém a  jeho prostředí, to je základní diferenciace, ze které  systémová teorie  vychází</a:t>
            </a:r>
            <a:endParaRPr lang="cs-CZ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tzn., že  takový systém se  neodmyslitelně vztahuje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 něčemu co je „za ním“ - prostředí, (když pozorujeme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právo, tak jeho  prostředí tvoří  ne-právní sociální svět,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pokud by takový svět neexistoval, nemohli bychom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mluvit o právu;</a:t>
            </a:r>
            <a:r>
              <a:rPr lang="cs-CZ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(jde zde o analogickou představu-  živý organizmus 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jeho životní prostředí, které umožňuje  jeho fungování); 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Jak si máme tento vztah představit? 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/>
              <a:t>Prostředí není kategorie, která označuje nějaký </a:t>
            </a:r>
          </a:p>
          <a:p>
            <a:pPr>
              <a:buFont typeface="Arial" charset="0"/>
              <a:buNone/>
            </a:pPr>
            <a:r>
              <a:rPr lang="cs-CZ" sz="2000" smtClean="0"/>
              <a:t>zbytek…</a:t>
            </a:r>
          </a:p>
          <a:p>
            <a:r>
              <a:rPr lang="cs-CZ" sz="2000" smtClean="0"/>
              <a:t>Tato diferenciace je projevem vysoké  komplexity společnosti světa ; </a:t>
            </a:r>
          </a:p>
          <a:p>
            <a:pPr>
              <a:buFont typeface="Arial" charset="0"/>
              <a:buNone/>
            </a:pPr>
            <a:r>
              <a:rPr lang="cs-CZ" sz="2000" smtClean="0">
                <a:solidFill>
                  <a:srgbClr val="FF0000"/>
                </a:solidFill>
              </a:rPr>
              <a:t>Komplexita znamená mnohost, to, že je vždy více možností, než je realizováno. </a:t>
            </a:r>
          </a:p>
          <a:p>
            <a:pPr>
              <a:buFont typeface="Arial" charset="0"/>
              <a:buNone/>
            </a:pPr>
            <a:r>
              <a:rPr lang="cs-CZ" sz="2000" smtClean="0"/>
              <a:t>Tvorba systému je selekce a výběr  z možností, tzn. redukce komplexity, to </a:t>
            </a:r>
          </a:p>
          <a:p>
            <a:pPr>
              <a:buFont typeface="Arial" charset="0"/>
              <a:buNone/>
            </a:pPr>
            <a:r>
              <a:rPr lang="cs-CZ" sz="2000" smtClean="0"/>
              <a:t>umožňuje lidem určitou jistotu  v jejích vztazích . </a:t>
            </a:r>
          </a:p>
          <a:p>
            <a:pPr>
              <a:buFont typeface="Arial" charset="0"/>
              <a:buNone/>
            </a:pPr>
            <a:endParaRPr lang="cs-CZ" sz="2000" smtClean="0"/>
          </a:p>
          <a:p>
            <a:pPr>
              <a:buFont typeface="Arial" charset="0"/>
              <a:buNone/>
            </a:pPr>
            <a:r>
              <a:rPr lang="cs-CZ" sz="2000" smtClean="0"/>
              <a:t>Společnost se stává diferencovanější tím, že se jednotlivé oblasti sociálního </a:t>
            </a:r>
          </a:p>
          <a:p>
            <a:pPr>
              <a:buFont typeface="Arial" charset="0"/>
              <a:buNone/>
            </a:pPr>
            <a:r>
              <a:rPr lang="cs-CZ" sz="2000" smtClean="0"/>
              <a:t>života postupně vydělují ze svého prostředí. Různé subsystémy společnosti </a:t>
            </a:r>
          </a:p>
          <a:p>
            <a:pPr>
              <a:buFont typeface="Arial" charset="0"/>
              <a:buNone/>
            </a:pPr>
            <a:r>
              <a:rPr lang="cs-CZ" sz="2000" smtClean="0"/>
              <a:t>(právo, hospodářství, politika) se osamostatňují a stále více specializují (právo </a:t>
            </a:r>
          </a:p>
          <a:p>
            <a:pPr>
              <a:buFont typeface="Arial" charset="0"/>
              <a:buNone/>
            </a:pPr>
            <a:r>
              <a:rPr lang="cs-CZ" sz="2000" smtClean="0"/>
              <a:t>soukromé, veřejné, trestní, procesní). </a:t>
            </a:r>
          </a:p>
          <a:p>
            <a:pPr>
              <a:buFont typeface="Arial" charset="0"/>
              <a:buNone/>
            </a:pPr>
            <a:endParaRPr lang="cs-CZ" sz="2000" smtClean="0"/>
          </a:p>
          <a:p>
            <a:pPr>
              <a:buFont typeface="Arial" charset="0"/>
              <a:buNone/>
            </a:pPr>
            <a:endParaRPr lang="cs-CZ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smtClean="0"/>
              <a:t/>
            </a:r>
            <a:br>
              <a:rPr lang="cs-CZ" sz="2000" b="1" smtClean="0"/>
            </a:br>
            <a:r>
              <a:rPr lang="cs-CZ" sz="2000" b="1" smtClean="0">
                <a:solidFill>
                  <a:srgbClr val="FF0000"/>
                </a:solidFill>
              </a:rPr>
              <a:t>B) to, co utváří systém jako systém nejsou jeho částí (struktura) ale </a:t>
            </a:r>
            <a:r>
              <a:rPr lang="cs-CZ" sz="2000" b="1" u="sng" smtClean="0">
                <a:solidFill>
                  <a:srgbClr val="FF0000"/>
                </a:solidFill>
              </a:rPr>
              <a:t>operace,</a:t>
            </a:r>
            <a:r>
              <a:rPr lang="cs-CZ" sz="2000" b="1" smtClean="0">
                <a:solidFill>
                  <a:srgbClr val="FF0000"/>
                </a:solidFill>
              </a:rPr>
              <a:t> díky kterým plní určité funkce; jedná se o  operativní systém, který se sám ze sebe reprodukuje;  </a:t>
            </a:r>
            <a:r>
              <a:rPr lang="cs-CZ" sz="2000" smtClean="0">
                <a:solidFill>
                  <a:srgbClr val="FF0000"/>
                </a:solidFill>
              </a:rPr>
              <a:t/>
            </a:r>
            <a:br>
              <a:rPr lang="cs-CZ" sz="2000" smtClean="0">
                <a:solidFill>
                  <a:srgbClr val="FF0000"/>
                </a:solidFill>
              </a:rPr>
            </a:br>
            <a:endParaRPr lang="cs-CZ" sz="2000" smtClean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 err="1"/>
              <a:t>Luhmann</a:t>
            </a:r>
            <a:r>
              <a:rPr lang="cs-CZ" sz="1800" b="1" dirty="0"/>
              <a:t> v této souvislosti rozlišuje systémy </a:t>
            </a:r>
            <a:endParaRPr lang="cs-CZ" sz="1800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 smtClean="0"/>
              <a:t>a)utvořené </a:t>
            </a:r>
            <a:r>
              <a:rPr lang="cs-CZ" sz="1800" b="1" dirty="0"/>
              <a:t>člověkem </a:t>
            </a:r>
            <a:r>
              <a:rPr lang="cs-CZ" sz="1800" b="1" u="sng" dirty="0" err="1"/>
              <a:t>allopoietické</a:t>
            </a:r>
            <a:r>
              <a:rPr lang="cs-CZ" sz="1800" b="1" u="sng" dirty="0"/>
              <a:t> </a:t>
            </a:r>
            <a:r>
              <a:rPr lang="cs-CZ" sz="1800" b="1" dirty="0"/>
              <a:t>např. stroj, robot  a  b) systémy, které se utvářejí </a:t>
            </a:r>
            <a:endParaRPr lang="cs-CZ" sz="1800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 smtClean="0"/>
              <a:t>samy </a:t>
            </a:r>
            <a:r>
              <a:rPr lang="cs-CZ" sz="1800" b="1" dirty="0"/>
              <a:t>ze sebe </a:t>
            </a:r>
            <a:r>
              <a:rPr lang="cs-CZ" sz="1800" b="1" u="sng" dirty="0" err="1"/>
              <a:t>autopoietické</a:t>
            </a:r>
            <a:r>
              <a:rPr lang="cs-CZ" sz="1800" b="1" u="sng" dirty="0"/>
              <a:t>;</a:t>
            </a:r>
            <a:r>
              <a:rPr lang="cs-CZ" sz="1800" b="1" dirty="0"/>
              <a:t> </a:t>
            </a:r>
            <a:endParaRPr lang="cs-CZ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u="sng" dirty="0" smtClean="0"/>
              <a:t>K</a:t>
            </a:r>
            <a:r>
              <a:rPr lang="cs-CZ" sz="1800" b="1" u="sng" dirty="0"/>
              <a:t> </a:t>
            </a:r>
            <a:r>
              <a:rPr lang="cs-CZ" sz="1800" b="1" u="sng" dirty="0" err="1"/>
              <a:t>autopoietickým</a:t>
            </a:r>
            <a:r>
              <a:rPr lang="cs-CZ" sz="1800" b="1" u="sng" dirty="0"/>
              <a:t> řadí</a:t>
            </a:r>
            <a:endParaRPr lang="cs-CZ" sz="1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 </a:t>
            </a:r>
            <a:r>
              <a:rPr lang="cs-CZ" sz="1800" b="1" dirty="0"/>
              <a:t>organismy, které fungují v médiu </a:t>
            </a:r>
            <a:r>
              <a:rPr lang="cs-CZ" sz="1800" b="1" u="sng" dirty="0"/>
              <a:t>života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/>
              <a:t> 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 </a:t>
            </a:r>
            <a:r>
              <a:rPr lang="cs-CZ" sz="1800" b="1" dirty="0"/>
              <a:t>systémy, které fungují v médiu </a:t>
            </a:r>
            <a:r>
              <a:rPr lang="cs-CZ" sz="1800" b="1" u="sng" dirty="0"/>
              <a:t>vědomí,</a:t>
            </a:r>
            <a:r>
              <a:rPr lang="cs-CZ" sz="1800" b="1" dirty="0"/>
              <a:t> psychiky- jako je jazyk , teorie- systém idejí apod.  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/>
              <a:t> 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společnost</a:t>
            </a:r>
            <a:r>
              <a:rPr lang="cs-CZ" sz="1800" b="1" dirty="0"/>
              <a:t>, která funguje v médiu </a:t>
            </a:r>
            <a:r>
              <a:rPr lang="cs-CZ" sz="1800" b="1" u="sng" dirty="0" smtClean="0"/>
              <a:t>komunikace tzn. utváření smyslu;</a:t>
            </a:r>
            <a:r>
              <a:rPr lang="cs-CZ" sz="1800" b="1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b="1" dirty="0" smtClean="0"/>
              <a:t>společnost </a:t>
            </a:r>
            <a:r>
              <a:rPr lang="cs-CZ" sz="1800" b="1" dirty="0"/>
              <a:t>utváří řada subsystémů, mezi které patří i </a:t>
            </a:r>
            <a:r>
              <a:rPr lang="cs-CZ" sz="1800" b="1" dirty="0" smtClean="0"/>
              <a:t>právo</a:t>
            </a:r>
            <a:endParaRPr lang="cs-CZ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i="1" dirty="0" err="1">
                <a:solidFill>
                  <a:srgbClr val="FF0000"/>
                </a:solidFill>
              </a:rPr>
              <a:t>Autopoietické</a:t>
            </a:r>
            <a:r>
              <a:rPr lang="cs-CZ" sz="1800" b="1" i="1" dirty="0">
                <a:solidFill>
                  <a:srgbClr val="FF0000"/>
                </a:solidFill>
              </a:rPr>
              <a:t> systémy jsou systémy,  kterých    struktury a také  elementy, ze který se skládají  jsou utvářeny  samy ze </a:t>
            </a:r>
            <a:r>
              <a:rPr lang="cs-CZ" sz="1800" b="1" i="1" dirty="0" smtClean="0">
                <a:solidFill>
                  <a:srgbClr val="FF0000"/>
                </a:solidFill>
              </a:rPr>
              <a:t>sebe, operacemi, které nejsou ovlivňovány vnějškem </a:t>
            </a:r>
            <a:endParaRPr lang="cs-CZ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cs-CZ" sz="2000" b="1" smtClean="0"/>
              <a:t/>
            </a:r>
            <a:br>
              <a:rPr lang="cs-CZ" sz="2000" b="1" smtClean="0"/>
            </a:br>
            <a:r>
              <a:rPr lang="cs-CZ" sz="2000" b="1" smtClean="0">
                <a:solidFill>
                  <a:srgbClr val="FF0000"/>
                </a:solidFill>
              </a:rPr>
              <a:t>C)  Dostáváme se ke třetí charakteristice, která souvisí s  fungováním </a:t>
            </a:r>
            <a:br>
              <a:rPr lang="cs-CZ" sz="2000" b="1" smtClean="0">
                <a:solidFill>
                  <a:srgbClr val="FF0000"/>
                </a:solidFill>
              </a:rPr>
            </a:br>
            <a:r>
              <a:rPr lang="cs-CZ" sz="2000" b="1" smtClean="0">
                <a:solidFill>
                  <a:srgbClr val="FF0000"/>
                </a:solidFill>
              </a:rPr>
              <a:t>komunikace; </a:t>
            </a:r>
            <a:r>
              <a:rPr lang="cs-CZ" sz="2000" smtClean="0">
                <a:solidFill>
                  <a:srgbClr val="FF0000"/>
                </a:solidFill>
              </a:rPr>
              <a:t/>
            </a:r>
            <a:br>
              <a:rPr lang="cs-CZ" sz="2000" smtClean="0">
                <a:solidFill>
                  <a:srgbClr val="FF0000"/>
                </a:solidFill>
              </a:rPr>
            </a:br>
            <a:r>
              <a:rPr lang="cs-CZ" sz="2000" b="1" smtClean="0">
                <a:solidFill>
                  <a:srgbClr val="FF0000"/>
                </a:solidFill>
              </a:rPr>
              <a:t>Komunikace systému probíhá na základě principu – potvrzování   "toho, co přináleží  ke mně"; </a:t>
            </a:r>
            <a:r>
              <a:rPr lang="cs-CZ" sz="2000" smtClean="0">
                <a:solidFill>
                  <a:srgbClr val="FF0000"/>
                </a:solidFill>
              </a:rPr>
              <a:t/>
            </a:r>
            <a:br>
              <a:rPr lang="cs-CZ" sz="2000" smtClean="0">
                <a:solidFill>
                  <a:srgbClr val="FF0000"/>
                </a:solidFill>
              </a:rPr>
            </a:br>
            <a:endParaRPr lang="cs-CZ" sz="2000" smtClean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funkci každého systému  je </a:t>
            </a:r>
            <a:r>
              <a:rPr lang="cs-CZ" b="1" dirty="0" err="1"/>
              <a:t>sebeidentifikace</a:t>
            </a:r>
            <a:r>
              <a:rPr lang="cs-CZ" b="1" dirty="0"/>
              <a:t>, potvrdit sebe sama ve svých funkcích;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 informace, které z prostředí přicházejí systém buď zpracuje a tím, potvrdí sám sebe  nebo jejich zpracování odmítne;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systém má  </a:t>
            </a:r>
            <a:r>
              <a:rPr lang="cs-CZ" b="1" dirty="0" err="1"/>
              <a:t>sebereferenční</a:t>
            </a:r>
            <a:r>
              <a:rPr lang="cs-CZ" b="1" dirty="0"/>
              <a:t> povahu; vztahuje se sám k sobě, potvrdí to, co patří k systému a vyloučí to, co k němu nepatří;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  </a:t>
            </a:r>
            <a:r>
              <a:rPr lang="cs-CZ" b="1" i="1" dirty="0"/>
              <a:t>(pokud by se nejednalo o problém dědického práva jen o nějaký rodinný spor,  tak by tento problém  systém neřešil a jednoduše by jej odmítl řešit, ale proto, že jde o právní problém, tak je řešen v systému samotném a  sám systém spouští operace k jeho vyřešení;)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smtClean="0"/>
              <a:t>D) o systému, resp. o jeho funkcích se  dovídáme tak,  že jej pozorujeme jako systém operací, které zabezpečuji jeho  jednotu; </a:t>
            </a:r>
            <a:r>
              <a:rPr lang="cs-CZ" sz="2000" smtClean="0"/>
              <a:t/>
            </a:r>
            <a:br>
              <a:rPr lang="cs-CZ" sz="2000" smtClean="0"/>
            </a:br>
            <a:endParaRPr lang="cs-CZ" sz="2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tzn. jsou rozpoznatelné a  uchopitelné  určité operace a   pravidla, která jsou nezbytná k tomu, aby systém fungoval;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/>
              <a:t>např. pokud se chci domoci  svých práv u soudu, tak je nutné, aby jsem vykonal určité </a:t>
            </a:r>
            <a:r>
              <a:rPr lang="cs-CZ" b="1" i="1" u="sng" dirty="0"/>
              <a:t>operace</a:t>
            </a:r>
            <a:r>
              <a:rPr lang="cs-CZ" b="1" i="1" dirty="0"/>
              <a:t> podal žalobu atd., a tato operace "spustí" systém dalších operací - soudce začne tuto žalobu projednávat, budou předvolání svědci atd., zdůvodní se trestný čin, vynese se rozsudek </a:t>
            </a:r>
            <a:r>
              <a:rPr lang="cs-CZ" b="1" i="1" dirty="0" err="1"/>
              <a:t>atd</a:t>
            </a:r>
            <a:r>
              <a:rPr lang="cs-CZ" b="1" i="1" dirty="0"/>
              <a:t>…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Díky těmto operacím </a:t>
            </a:r>
            <a:r>
              <a:rPr lang="cs-CZ" b="1" dirty="0" smtClean="0"/>
              <a:t>právo jako systém </a:t>
            </a:r>
            <a:r>
              <a:rPr lang="cs-CZ" b="1" dirty="0"/>
              <a:t>funguje a  reprodukuje se  </a:t>
            </a:r>
            <a:r>
              <a:rPr lang="cs-CZ" b="1" i="1" dirty="0"/>
              <a:t>  </a:t>
            </a:r>
            <a:r>
              <a:rPr lang="cs-CZ" b="1" i="1" u="sng" dirty="0"/>
              <a:t>  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Autopoietický</a:t>
            </a:r>
            <a:r>
              <a:rPr lang="cs-CZ" dirty="0" smtClean="0"/>
              <a:t> systém se tedy vyznačuje 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smtClean="0">
                <a:solidFill>
                  <a:srgbClr val="FF0000"/>
                </a:solidFill>
              </a:rPr>
              <a:t>Sebeprodukci</a:t>
            </a:r>
            <a:r>
              <a:rPr lang="cs-CZ" sz="2600" smtClean="0"/>
              <a:t> veškerých systémových komponentů </a:t>
            </a:r>
            <a:endParaRPr lang="cs-CZ" sz="26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cs-CZ" sz="2600" smtClean="0"/>
              <a:t>( -perpetum mobile)</a:t>
            </a:r>
          </a:p>
          <a:p>
            <a:r>
              <a:rPr lang="cs-CZ" sz="2600" smtClean="0">
                <a:solidFill>
                  <a:srgbClr val="FF0000"/>
                </a:solidFill>
              </a:rPr>
              <a:t>Sebeudržování </a:t>
            </a:r>
            <a:r>
              <a:rPr lang="cs-CZ" sz="2600" smtClean="0"/>
              <a:t>prostřednictvím hypercyklického zřetězení sebeprodukujících oběhů; a to tak že, ty se vzájemně propojují a vytvářejí jeden velký oběh </a:t>
            </a:r>
          </a:p>
          <a:p>
            <a:pPr>
              <a:buFont typeface="Arial" charset="0"/>
              <a:buNone/>
            </a:pPr>
            <a:r>
              <a:rPr lang="cs-CZ" sz="2600" smtClean="0"/>
              <a:t>( viz znázornění nervové soustavy těla nebo komunikačních </a:t>
            </a:r>
          </a:p>
          <a:p>
            <a:pPr>
              <a:buFont typeface="Arial" charset="0"/>
              <a:buNone/>
            </a:pPr>
            <a:r>
              <a:rPr lang="cs-CZ" sz="2600" smtClean="0"/>
              <a:t>kanálů ve světě, utvářejí síť vztahů a kanálů)</a:t>
            </a:r>
          </a:p>
          <a:p>
            <a:r>
              <a:rPr lang="cs-CZ" sz="2600" smtClean="0">
                <a:solidFill>
                  <a:srgbClr val="FF0000"/>
                </a:solidFill>
              </a:rPr>
              <a:t>Sebepozorování </a:t>
            </a:r>
            <a:r>
              <a:rPr lang="cs-CZ" sz="2600" smtClean="0"/>
              <a:t>a vlastní popis, který generuje  sebeprodukce ;  tzn. tento proces je doprovázen také rozvojem poznání – resp. učením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Systémové pojetí práva znamená: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100" dirty="0" smtClean="0"/>
              <a:t> </a:t>
            </a:r>
            <a:r>
              <a:rPr lang="cs-CZ" sz="4100" dirty="0" smtClean="0">
                <a:solidFill>
                  <a:srgbClr val="FF0000"/>
                </a:solidFill>
              </a:rPr>
              <a:t>subsystémy jako je i právo slouží ke stabilizaci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100" dirty="0" smtClean="0">
                <a:solidFill>
                  <a:srgbClr val="FF0000"/>
                </a:solidFill>
              </a:rPr>
              <a:t>společnosti (vznikli proto, protože vývoj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100" dirty="0" smtClean="0">
                <a:solidFill>
                  <a:srgbClr val="FF0000"/>
                </a:solidFill>
              </a:rPr>
              <a:t>společenských vztahů si to vyžadoval)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To znamená:  právo nebylo nikým a ničím  vytvořeno,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ale je produktem evoluce  společenských vztahů, kdy se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projevilo takové násilí, takové konflikty, které parazitovaly 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neschopnosti jednotlivých systémů  bránit se jim-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z důvodu stabilizace společnosti jako systému vzniklo právo,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resp.  právo se vydiferencovalo jako   svébytný subsystém;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Příklad, díky kterému bychom tomu měli lépe porozumět: </a:t>
            </a:r>
            <a:br>
              <a:rPr lang="cs-CZ" sz="2800" dirty="0" smtClean="0"/>
            </a:br>
            <a:r>
              <a:rPr lang="cs-CZ" sz="2800" dirty="0" smtClean="0"/>
              <a:t>jedná se o příklad, který uvádí právní antropolog  </a:t>
            </a:r>
            <a:r>
              <a:rPr lang="cs-CZ" sz="2800" dirty="0" err="1" smtClean="0"/>
              <a:t>Hoebel</a:t>
            </a:r>
            <a:endParaRPr lang="cs-CZ" sz="2800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000" smtClean="0"/>
              <a:t>Hoebel uvádí, že Eskymáci znají manželství, ale chybějí u nich jasné  ukazatele, </a:t>
            </a:r>
          </a:p>
          <a:p>
            <a:pPr>
              <a:buFont typeface="Arial" charset="0"/>
              <a:buNone/>
            </a:pPr>
            <a:r>
              <a:rPr lang="cs-CZ" sz="2000" smtClean="0"/>
              <a:t>„podle nichž by bylo možné,  určit počátek a  konec manželského vztahu“. </a:t>
            </a:r>
          </a:p>
          <a:p>
            <a:pPr>
              <a:buFont typeface="Arial" charset="0"/>
              <a:buNone/>
            </a:pPr>
            <a:r>
              <a:rPr lang="cs-CZ" sz="2000" smtClean="0"/>
              <a:t>Výsledkem je, že to, v čem jeden muž spatřuje  čestné soupeření o  přízeň </a:t>
            </a:r>
          </a:p>
          <a:p>
            <a:pPr>
              <a:buFont typeface="Arial" charset="0"/>
              <a:buNone/>
            </a:pPr>
            <a:r>
              <a:rPr lang="cs-CZ" sz="2000" smtClean="0"/>
              <a:t>ženy, druhý může hodnotit jako  cizoložný vpád  do svého domu;  </a:t>
            </a:r>
          </a:p>
          <a:p>
            <a:pPr>
              <a:buFont typeface="Arial" charset="0"/>
              <a:buNone/>
            </a:pPr>
            <a:r>
              <a:rPr lang="cs-CZ" sz="2000" smtClean="0"/>
              <a:t>Podle Hoebela neexistují u Eskymáků žádná  kulturní zařízení, která by  </a:t>
            </a:r>
          </a:p>
          <a:p>
            <a:pPr>
              <a:buFont typeface="Arial" charset="0"/>
              <a:buNone/>
            </a:pPr>
            <a:r>
              <a:rPr lang="cs-CZ" sz="2000" smtClean="0"/>
              <a:t>označovala manželství tak, aby odradila  jeho narušitelé“.  V důsledku </a:t>
            </a:r>
          </a:p>
          <a:p>
            <a:pPr>
              <a:buFont typeface="Arial" charset="0"/>
              <a:buNone/>
            </a:pPr>
            <a:r>
              <a:rPr lang="cs-CZ" sz="2000" smtClean="0"/>
              <a:t>toho je eskymácká společnost sužována  nadměrným  množstvím hádek, </a:t>
            </a:r>
          </a:p>
          <a:p>
            <a:pPr>
              <a:buFont typeface="Arial" charset="0"/>
              <a:buNone/>
            </a:pPr>
            <a:r>
              <a:rPr lang="cs-CZ" sz="2000" smtClean="0"/>
              <a:t>vznikajících  z pohlavní žárlivosti, přičemž tyto hádky vedou  k vysokému počtu </a:t>
            </a:r>
          </a:p>
          <a:p>
            <a:pPr>
              <a:buFont typeface="Arial" charset="0"/>
              <a:buNone/>
            </a:pPr>
            <a:r>
              <a:rPr lang="cs-CZ" sz="2000" smtClean="0"/>
              <a:t>zabití.  Nápravu zde jistě nemůže zjednat modlitba, nýbrž jasná právní úprava, </a:t>
            </a:r>
          </a:p>
          <a:p>
            <a:pPr>
              <a:buFont typeface="Arial" charset="0"/>
              <a:buNone/>
            </a:pPr>
            <a:r>
              <a:rPr lang="cs-CZ" sz="2000" smtClean="0"/>
              <a:t>která definuje manželství a stanoví jeho viditelné hranice . </a:t>
            </a:r>
          </a:p>
          <a:p>
            <a:pPr>
              <a:buFont typeface="Arial" charset="0"/>
              <a:buNone/>
            </a:pPr>
            <a:r>
              <a:rPr lang="cs-CZ" sz="2000" smtClean="0"/>
              <a:t> Eskymákům prostě chybí  sociální mechanismus, nutný ke splnění tohoto </a:t>
            </a:r>
          </a:p>
          <a:p>
            <a:pPr>
              <a:buFont typeface="Arial" charset="0"/>
              <a:buNone/>
            </a:pPr>
            <a:r>
              <a:rPr lang="cs-CZ" sz="2000" smtClean="0"/>
              <a:t>úkolů; lze říci, že  z toho plynoucí neexistence  potřebného práva  vážným </a:t>
            </a:r>
          </a:p>
          <a:p>
            <a:pPr>
              <a:buFont typeface="Arial" charset="0"/>
              <a:buNone/>
            </a:pPr>
            <a:r>
              <a:rPr lang="cs-CZ" sz="2000" smtClean="0"/>
              <a:t>způsobem snižuje kvalitu jejich života.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Kritika tradiční právní teorie a filosofie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b="1" dirty="0" smtClean="0"/>
              <a:t> V 80. letech 20. století se  otevřeně konstatuje  krize </a:t>
            </a:r>
            <a:r>
              <a:rPr lang="cs-CZ" sz="4200" b="1" dirty="0"/>
              <a:t>právní teorie a právní filosofie </a:t>
            </a:r>
            <a:endParaRPr lang="cs-CZ" sz="42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b="1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b="1" dirty="0" smtClean="0"/>
              <a:t>– </a:t>
            </a:r>
            <a:r>
              <a:rPr lang="cs-CZ" sz="4200" b="1" dirty="0"/>
              <a:t>odtrženost od reality, neschopnost řešit aktuální otázky moderní postindustriální společnosti</a:t>
            </a:r>
            <a:endParaRPr lang="cs-CZ" sz="42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b="1" dirty="0" smtClean="0"/>
              <a:t>-  kritika tradičního způsobu tázání:  </a:t>
            </a:r>
            <a:r>
              <a:rPr lang="cs-CZ" sz="4200" b="1" dirty="0">
                <a:solidFill>
                  <a:srgbClr val="FF0000"/>
                </a:solidFill>
              </a:rPr>
              <a:t>hledání odpovědi na to, co je </a:t>
            </a:r>
            <a:endParaRPr lang="cs-CZ" sz="42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b="1" dirty="0" smtClean="0">
                <a:solidFill>
                  <a:srgbClr val="FF0000"/>
                </a:solidFill>
              </a:rPr>
              <a:t>podstatou </a:t>
            </a:r>
            <a:r>
              <a:rPr lang="cs-CZ" sz="4400" b="1" dirty="0">
                <a:solidFill>
                  <a:srgbClr val="FF0000"/>
                </a:solidFill>
              </a:rPr>
              <a:t>práva, co je  přirozeností práva, zda vlastností práva je </a:t>
            </a:r>
            <a:endParaRPr lang="cs-CZ" sz="44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b="1" dirty="0" smtClean="0">
                <a:solidFill>
                  <a:srgbClr val="FF0000"/>
                </a:solidFill>
              </a:rPr>
              <a:t>mít </a:t>
            </a:r>
            <a:r>
              <a:rPr lang="cs-CZ" sz="4400" b="1" dirty="0">
                <a:solidFill>
                  <a:srgbClr val="FF0000"/>
                </a:solidFill>
              </a:rPr>
              <a:t>povahu </a:t>
            </a:r>
            <a:r>
              <a:rPr lang="cs-CZ" sz="4400" b="1" dirty="0" err="1">
                <a:solidFill>
                  <a:srgbClr val="FF0000"/>
                </a:solidFill>
              </a:rPr>
              <a:t>přirozenoprávní</a:t>
            </a:r>
            <a:r>
              <a:rPr lang="cs-CZ" sz="4400" b="1" dirty="0">
                <a:solidFill>
                  <a:srgbClr val="FF0000"/>
                </a:solidFill>
              </a:rPr>
              <a:t>, nebo pozitivně právní, jak má </a:t>
            </a:r>
            <a:endParaRPr lang="cs-CZ" sz="44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b="1" dirty="0" smtClean="0">
                <a:solidFill>
                  <a:srgbClr val="FF0000"/>
                </a:solidFill>
              </a:rPr>
              <a:t>vypadat </a:t>
            </a:r>
            <a:r>
              <a:rPr lang="cs-CZ" sz="4400" b="1" dirty="0">
                <a:solidFill>
                  <a:srgbClr val="FF0000"/>
                </a:solidFill>
              </a:rPr>
              <a:t>vztah přirozeného a pozitivního práva, jak je možné </a:t>
            </a:r>
            <a:endParaRPr lang="cs-CZ" sz="44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b="1" dirty="0" smtClean="0">
                <a:solidFill>
                  <a:srgbClr val="FF0000"/>
                </a:solidFill>
              </a:rPr>
              <a:t>překonat </a:t>
            </a:r>
            <a:r>
              <a:rPr lang="cs-CZ" sz="4400" b="1" dirty="0">
                <a:solidFill>
                  <a:srgbClr val="FF0000"/>
                </a:solidFill>
              </a:rPr>
              <a:t>rozdíl mezi světem Sein a </a:t>
            </a:r>
            <a:r>
              <a:rPr lang="cs-CZ" sz="4400" b="1" dirty="0" err="1">
                <a:solidFill>
                  <a:srgbClr val="FF0000"/>
                </a:solidFill>
              </a:rPr>
              <a:t>Sollen</a:t>
            </a:r>
            <a:r>
              <a:rPr lang="cs-CZ" sz="4400" b="1" dirty="0">
                <a:solidFill>
                  <a:srgbClr val="FF0000"/>
                </a:solidFill>
              </a:rPr>
              <a:t>, abychom překonali </a:t>
            </a:r>
            <a:endParaRPr lang="cs-CZ" sz="44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b="1" dirty="0" smtClean="0">
                <a:solidFill>
                  <a:srgbClr val="FF0000"/>
                </a:solidFill>
              </a:rPr>
              <a:t>nástrahy </a:t>
            </a:r>
            <a:r>
              <a:rPr lang="cs-CZ" sz="4400" b="1" dirty="0">
                <a:solidFill>
                  <a:srgbClr val="FF0000"/>
                </a:solidFill>
              </a:rPr>
              <a:t>právního  formalismu atd. </a:t>
            </a:r>
            <a:endParaRPr lang="cs-CZ" sz="44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4200" b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200" b="1" u="sng" dirty="0" smtClean="0"/>
              <a:t>Tyto </a:t>
            </a:r>
            <a:r>
              <a:rPr lang="cs-CZ" sz="4200" b="1" u="sng" dirty="0"/>
              <a:t>otázky se začínají jevit jako metodicky neproduktivní a vedou samotnou právní teorii  a právní filosofii do izolace.  </a:t>
            </a:r>
            <a:endParaRPr lang="cs-CZ" sz="4200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200" b="1" dirty="0"/>
              <a:t> </a:t>
            </a:r>
            <a:endParaRPr lang="cs-CZ" sz="4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sz="3100" b="1" i="1" dirty="0" smtClean="0"/>
              <a:t>Funkci práva je  sebe potvrzení  sebe -identifikace  jako práva: "Právo je právo" 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 Právo nepotřebuje ke své  existenci  žádný jiný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systém, ekonomii, morálku nebo politiku on jen tyto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systémy pozoruje a  pokud nazná, že  nastaly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v pozorovaných systémech zásadní  změny, tak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přistoupí také ke své změně;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i="1" dirty="0" smtClean="0"/>
              <a:t>Právo je normativně uzavřený systém,  který se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i="1" dirty="0" smtClean="0"/>
              <a:t>sám reprodukuje z vlastních složek;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i="1" dirty="0" smtClean="0"/>
              <a:t>tvorba norem  je procesem  právního systému, tzn.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i="1" dirty="0" smtClean="0"/>
              <a:t>normy jsou produkovány jen na základě „požadavků“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i="1" dirty="0" smtClean="0"/>
              <a:t>tohoto  systému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1200" b="1" dirty="0" smtClean="0"/>
              <a:t> </a:t>
            </a:r>
            <a:endParaRPr lang="cs-CZ" sz="1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smtClean="0"/>
              <a:t/>
            </a:r>
            <a:br>
              <a:rPr lang="cs-CZ" sz="2000" b="1" smtClean="0"/>
            </a:br>
            <a:r>
              <a:rPr lang="cs-CZ" sz="2000" b="1" smtClean="0"/>
              <a:t/>
            </a:r>
            <a:br>
              <a:rPr lang="cs-CZ" sz="2000" b="1" smtClean="0"/>
            </a:br>
            <a:r>
              <a:rPr lang="cs-CZ" sz="2400" b="1" smtClean="0">
                <a:solidFill>
                  <a:srgbClr val="FF0000"/>
                </a:solidFill>
              </a:rPr>
              <a:t>Právo  funguje v médiu komunikace, která  utváří síťové vztahy- (Luhmann  nechápe právo jako hierarchický  uspořádaný systém)</a:t>
            </a:r>
            <a:r>
              <a:rPr lang="cs-CZ" sz="2400" smtClean="0">
                <a:solidFill>
                  <a:srgbClr val="FF0000"/>
                </a:solidFill>
              </a:rPr>
              <a:t/>
            </a:r>
            <a:br>
              <a:rPr lang="cs-CZ" sz="2400" smtClean="0">
                <a:solidFill>
                  <a:srgbClr val="FF0000"/>
                </a:solidFill>
              </a:rPr>
            </a:br>
            <a:endParaRPr lang="cs-CZ" sz="2400" smtClean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-  právní komunikace zde  probíhá na základě  binárního kódu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právo- neprávo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Jak si máme toto kódování představit?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Jeden ze stoupenců této teorie uvádí příklad s orientací nevidomého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prostřednictvím hole. Hůl mu  zaručuje určitou stabilitu, jistotu- 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základě kódu  stabilní/nestabilní, tak konstruuje operativně uzavřený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orientační  systém vjemů a představ; tento systém si  vytvořil  na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základě „ohmataní“ toho, co činí okolí jeho světa) 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Tento příklad  ukazuje, že kód nám umožňuje redukovat komplexitu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světa-  nemůžeme uchopit všechny možnosti světa a tak je nutná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jejich redukce abychom získali určitou jistotu – kódy nám umožňují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přístup k okolí;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Právní komunikace  se vztahuje na konfliktní případy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Tyto případy jsou s ohledem na obecné normy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rozhodnuty kódovány způsobem:  kdo má a kdo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nemá právo;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v takových případech jsou očekávání jednoho potvrzeny a očekávání druhého nenaplněny;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/>
              <a:t>právní rozhodnutí </a:t>
            </a:r>
            <a:r>
              <a:rPr lang="cs-CZ" b="1" dirty="0" smtClean="0"/>
              <a:t>jako akt komunikace tak činí normu  zřetelnou, je objeven její  smysl nebo se  stává  jasnější;   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(</a:t>
            </a:r>
            <a:r>
              <a:rPr lang="cs-CZ" b="1" i="1" dirty="0" smtClean="0"/>
              <a:t>Právní jazyk zde neslouží k porozumění práva ale  jen k označení toho, co je právo;)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Právní komunikace předpokládá: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podobnou formu rozhodovací procedury, tzn. forma této procedury musí byt opakovaně použitelná a  musí zůstat  </a:t>
            </a:r>
            <a:r>
              <a:rPr lang="cs-CZ" b="1" dirty="0" err="1" smtClean="0"/>
              <a:t>indiferentná</a:t>
            </a:r>
            <a:r>
              <a:rPr lang="cs-CZ" b="1" dirty="0" smtClean="0"/>
              <a:t>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viz soudcovo řešení dědictví, tato forma rozhodovací procedury musí zůstat stejná i v podobných případech, v opačném případě vede ke tvorbě nových pravidel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(viz řešení dědictví, kdy soudce přistoupil k použití nového pravidla; jde o to, aby se  podmínky právního rozhodování nestaly  předmětem rozhodování)     </a:t>
            </a:r>
            <a:endParaRPr lang="cs-CZ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Správnost právu zaručují jeho operace: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</a:t>
            </a:r>
            <a:r>
              <a:rPr lang="cs-CZ" sz="3600" b="1" dirty="0" smtClean="0"/>
              <a:t>Právo se tedy vztahuje samo na sebe; právní vztahy jsou zde potenci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/>
              <a:t>k dalším právním vztahů; Otázka legitimity  práva zde nehraje žádnou roli,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/>
              <a:t>prostě právo je právo a tudíž není nutné prozkoumávat jeho správnost/platnost </a:t>
            </a:r>
            <a:endParaRPr lang="cs-CZ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</a:rPr>
              <a:t>- co je právo je rozhodnuto  právním systémem</a:t>
            </a:r>
            <a:endParaRPr lang="cs-CZ" sz="36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i="1" dirty="0" smtClean="0"/>
              <a:t>(Příklad velbloudů ukazuje, že na řešení svých problémů si stačí právo samo,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i="1" dirty="0" smtClean="0"/>
              <a:t>samo ze sebe ze svých paradoxů vytváří mechanismy řešení problémů-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i="1" dirty="0" smtClean="0"/>
              <a:t>neodkazuje se na morálku, na politiku  apod.) </a:t>
            </a:r>
            <a:endParaRPr lang="cs-CZ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/>
              <a:t>Tento fatalismus pochází z tautologie  systému teoretické argumentace,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/>
              <a:t>resp. ze struktury práva, která se projevuje prostřednictvím  paradoxů; </a:t>
            </a:r>
            <a:endParaRPr lang="cs-CZ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b="1" dirty="0" smtClean="0">
                <a:solidFill>
                  <a:srgbClr val="FF0000"/>
                </a:solidFill>
              </a:rPr>
              <a:t>Systém podle </a:t>
            </a:r>
            <a:r>
              <a:rPr lang="cs-CZ" sz="3600" b="1" dirty="0" err="1" smtClean="0">
                <a:solidFill>
                  <a:srgbClr val="FF0000"/>
                </a:solidFill>
              </a:rPr>
              <a:t>Luhmanna</a:t>
            </a:r>
            <a:r>
              <a:rPr lang="cs-CZ" sz="3600" b="1" dirty="0" smtClean="0">
                <a:solidFill>
                  <a:srgbClr val="FF0000"/>
                </a:solidFill>
              </a:rPr>
              <a:t> funguje jen tehdy pokud je založen na paradoxech;</a:t>
            </a:r>
            <a:endParaRPr lang="cs-CZ" sz="36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err="1" smtClean="0"/>
              <a:t>Luhmann</a:t>
            </a:r>
            <a:r>
              <a:rPr lang="cs-CZ" sz="3100" b="1" dirty="0" smtClean="0"/>
              <a:t>  svým pojetím zpochybnil řadu tradičních názorů 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b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Především: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a)  systémové pojetí práva nehledá nějaký zdroj (centrum)  práva a vede ke  zpochybnění  vůle zákonodárce jako  zdroje práva; destruuje hierarchickou strukturu práva a vede k představě „síťových vztahů“ mezi jednotlivými prvky, centry atd.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b)  vůle – právní autorita je přirozeným prvkem, který patří do právního systému, sám systém si tento prvek vytvořil, nikoli naopak, že by právní autorita byla původcem právního systému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Normativita  podle Luhmanna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c)	 </a:t>
            </a:r>
            <a:r>
              <a:rPr lang="cs-CZ" b="1" dirty="0" err="1" smtClean="0"/>
              <a:t>normativita</a:t>
            </a:r>
            <a:r>
              <a:rPr lang="cs-CZ" b="1" dirty="0" smtClean="0"/>
              <a:t> není výsledkem lidské vůle, ale je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které jsou utvářeny v komunikaci. Lidé se prostě vždy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podřizují nějakým pravidlům a to je fakt, který není třeba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dokazovat; je nutné se spíše tázat, jak funguje ve společnosti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err="1" smtClean="0"/>
              <a:t>normativita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d) </a:t>
            </a:r>
            <a:r>
              <a:rPr lang="cs-CZ" b="1" dirty="0" err="1" smtClean="0"/>
              <a:t>Luhmann</a:t>
            </a:r>
            <a:r>
              <a:rPr lang="cs-CZ" b="1" dirty="0" smtClean="0"/>
              <a:t> nás velmi správně upozorňuje, že právo nemá účelný charakter, ten mají jen zákony, nebo právní normy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e) Smyslem právní </a:t>
            </a:r>
            <a:r>
              <a:rPr lang="cs-CZ" b="1" dirty="0" err="1" smtClean="0"/>
              <a:t>normativity</a:t>
            </a:r>
            <a:r>
              <a:rPr lang="cs-CZ" b="1" dirty="0" smtClean="0"/>
              <a:t> je zde  to, že  funguje   jako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očekávání, tzn. právo  selektuje ty očekávání, která vedou k nápravě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zklamání;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Spravedlnost podle Luhmanna 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000" b="1" smtClean="0"/>
              <a:t>f) Luhmann vychází z názoru, že sociální systém, který musí garantovat 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rozhodování ve všech možných problémech nemůže zároveň dosahovat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správnosti.  Materiální  spravedlnost a pravda jsou nestabilní hodnotové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představy, které nemohou zatěžovat rozhodování. Soudcovské rozhodování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nezískává legitimitu  díky uskutečnění zákona, ale  na základě procesu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skutečného dění,  které  probíhá  podle právních pravidel.  </a:t>
            </a:r>
            <a:endParaRPr lang="cs-CZ" sz="2000" smtClean="0"/>
          </a:p>
          <a:p>
            <a:endParaRPr lang="cs-CZ" sz="2000" smtClean="0"/>
          </a:p>
          <a:p>
            <a:pPr>
              <a:buFont typeface="Arial" charset="0"/>
              <a:buNone/>
            </a:pPr>
            <a:r>
              <a:rPr lang="cs-CZ" sz="2000" b="1" smtClean="0"/>
              <a:t>Luhmann se domnívá, že procedury nevedou k nalézání objektivní pravdy,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protože žádná taková není, ale   procedury prostřednictvím rozhodování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utvářejí  vlastní formální pravdy. Ty jsou pak účastníky  přijímány nebo </a:t>
            </a:r>
          </a:p>
          <a:p>
            <a:pPr>
              <a:buFont typeface="Arial" charset="0"/>
              <a:buNone/>
            </a:pPr>
            <a:r>
              <a:rPr lang="cs-CZ" sz="2000" b="1" smtClean="0"/>
              <a:t>odmítány jako skutečnosti, které  orientují  naše budoucí jednání</a:t>
            </a:r>
            <a:endParaRPr lang="cs-CZ" sz="2000" smtClean="0"/>
          </a:p>
          <a:p>
            <a:endParaRPr lang="cs-CZ" sz="2000" b="1" smtClean="0"/>
          </a:p>
          <a:p>
            <a:endParaRPr lang="cs-CZ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Procedura jako náhrada materiální spravedlnosti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Stručně:  akceptace procedury je dnes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enormní; má se za to, že  procedury jsou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garantem  nestrannosti, nezaujatosti,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objektivnosti,  snahy po nalézaní spravedlnosti.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Protože to, co je materiálně stanoveno jako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správné, se nedá objektivně  určit, vyžaduje si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to stanovení kritérii rozhodování, která jsou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vždy vágní a zpochybnitelná.          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Slabiny systémové teorie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1. určitý typ formalismu, který je jiný než formalismus právního pozitivismu "právo žije jen samo pro sebe".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/>
              <a:t>Luhamnnovy</a:t>
            </a:r>
            <a:r>
              <a:rPr lang="cs-CZ" b="1" dirty="0" smtClean="0"/>
              <a:t> je vyčítáno 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b="1" dirty="0" smtClean="0"/>
              <a:t>že není schopen určit smysl právní </a:t>
            </a:r>
            <a:r>
              <a:rPr lang="cs-CZ" b="1" dirty="0" err="1" smtClean="0"/>
              <a:t>normativity</a:t>
            </a:r>
            <a:r>
              <a:rPr lang="cs-CZ" b="1" dirty="0" smtClean="0"/>
              <a:t>,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nezajímá jej otázka závaznosti, přesněji toho, zda je daná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závaznost správná,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Podle </a:t>
            </a:r>
            <a:r>
              <a:rPr lang="cs-CZ" b="1" dirty="0" err="1" smtClean="0"/>
              <a:t>Luhmanna</a:t>
            </a:r>
            <a:r>
              <a:rPr lang="cs-CZ" b="1" dirty="0" smtClean="0"/>
              <a:t>  není třeba zdůvodňovat význam právních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norem jsou to všechno jen fikce; jinými slovy, </a:t>
            </a:r>
            <a:r>
              <a:rPr lang="cs-CZ" b="1" dirty="0" err="1" smtClean="0"/>
              <a:t>Luhmannovy</a:t>
            </a:r>
            <a:r>
              <a:rPr lang="cs-CZ" b="1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se vyčítá, že odtrhl- izoloval právo od ostatních sociálních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systémů,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Příčiny krize právní teorie a filosofie byly viděny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cs-CZ" sz="2500" smtClean="0"/>
          </a:p>
          <a:p>
            <a:pPr>
              <a:lnSpc>
                <a:spcPct val="80000"/>
              </a:lnSpc>
            </a:pPr>
            <a:r>
              <a:rPr lang="cs-CZ" sz="2500" b="1" smtClean="0"/>
              <a:t>- v uzavřenosti tázání  do metafyzických (ontologických)  problémů- hledání odpovědi na to, co je  podstatou práva nebo co je jeho  přirozeností; </a:t>
            </a:r>
            <a:endParaRPr lang="cs-CZ" sz="2500" smtClean="0"/>
          </a:p>
          <a:p>
            <a:pPr>
              <a:lnSpc>
                <a:spcPct val="80000"/>
              </a:lnSpc>
            </a:pPr>
            <a:r>
              <a:rPr lang="cs-CZ" sz="2500" b="1" smtClean="0">
                <a:solidFill>
                  <a:srgbClr val="FF0000"/>
                </a:solidFill>
              </a:rPr>
              <a:t>- ve snaze o překonání formalismu – tato snaha jen  prohlubuje metodickou neplodnost dualismu  Sein a Sollen; práva a morálky, pozitivního a přirozeného práva, na kterém byl vybudován právní pozitivismus; tyto témata nejsou aktuální a vedou právní myšlení do slepé uličky</a:t>
            </a:r>
            <a:endParaRPr lang="cs-CZ" sz="25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sz="2500" b="1" smtClean="0"/>
          </a:p>
          <a:p>
            <a:pPr>
              <a:lnSpc>
                <a:spcPct val="80000"/>
              </a:lnSpc>
            </a:pPr>
            <a:r>
              <a:rPr lang="cs-CZ" sz="2500" b="1" smtClean="0"/>
              <a:t> právní positivismus selhává jako  teoretické a metodické východisko právního myšlení v období globalizujících  se společenských vztahů; resp. postindustriální společnosti</a:t>
            </a:r>
            <a:endParaRPr lang="cs-CZ" sz="2500" smtClean="0"/>
          </a:p>
          <a:p>
            <a:pPr>
              <a:lnSpc>
                <a:spcPct val="80000"/>
              </a:lnSpc>
            </a:pPr>
            <a:endParaRPr lang="cs-CZ" sz="25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Další slabiny  systémové teorie práva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2. Právo je uzavřený systém  a je jen souborem operací, které potvrzují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právo jako právo, takto probíhá i komunikace;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jinými slovy, z tohoto systému </a:t>
            </a:r>
            <a:r>
              <a:rPr lang="cs-CZ" b="1" dirty="0" err="1" smtClean="0"/>
              <a:t>Luhmannovy</a:t>
            </a:r>
            <a:r>
              <a:rPr lang="cs-CZ" b="1" dirty="0" smtClean="0"/>
              <a:t> "vypadává" člověk jako subjekt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komunikace, uživatel jazyka, který vždy již nějak světu rozumí;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Právo je zde představeno jako mechanický svět a právníci jako ti, kteří se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naučili právní kódování; tzn. vytvořit zákon,  sepsat smlouvu, podat žalobu,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vynést rozsudek 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Ale tak to není- právníci přece mluví běžným jazykem a jejich právní jazyk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vznikl transformaci tohoto běžného jazyka;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Právě  používání právního jazyka ukazuje, že právo není uzavřeným, ale jen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autonomním systémem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Význam systémové teorie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- lepší porozumění současných globalizačních a integračních procesů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Vazby a vztahy mezi aktéry jednání nejsou utvářeny kauzálně, ale jako  jednotlivé „komponenty“ jsou nezávislé a komplementárně se doplňují s cílem zachovat funkčnost systému;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Utváření síťových vazeb, které mají větší dynamiku a utvářejí nové komunikační toky- probíhají v nadnárodním prostoru a překračují geografické hranice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Vzniká složitá infrastruktura, kterou není možné kontrolovat z jednoho centra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latin typeface="+mn-lt"/>
              </a:rPr>
              <a:t/>
            </a:r>
            <a:br>
              <a:rPr lang="cs-CZ" sz="3200" b="1" dirty="0" smtClean="0">
                <a:latin typeface="+mn-lt"/>
              </a:rPr>
            </a:br>
            <a:r>
              <a:rPr lang="cs-CZ" sz="3200" b="1" dirty="0" smtClean="0">
                <a:latin typeface="+mn-lt"/>
              </a:rPr>
              <a:t>Hledání východiska: </a:t>
            </a:r>
            <a:r>
              <a:rPr lang="cs-CZ" sz="2200" b="1" dirty="0" smtClean="0">
                <a:latin typeface="+mn-lt"/>
              </a:rPr>
              <a:t>koncem 80. let až dodnes můžeme zaznamenat celou řadu reakcí a názorů jakou cestou by se měla právní teorie ubírat, aby krizi překonala. </a:t>
            </a:r>
            <a:br>
              <a:rPr lang="cs-CZ" sz="2200" b="1" dirty="0" smtClean="0">
                <a:latin typeface="+mn-lt"/>
              </a:rPr>
            </a:br>
            <a:endParaRPr lang="cs-CZ" sz="22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V </a:t>
            </a:r>
            <a:r>
              <a:rPr lang="cs-CZ" sz="1600" b="1" dirty="0"/>
              <a:t>této souvislosti můžeme rozlišit tři skupiny </a:t>
            </a:r>
            <a:r>
              <a:rPr lang="cs-CZ" sz="1600" b="1" dirty="0" smtClean="0"/>
              <a:t> pokusů o řešení: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1.první </a:t>
            </a:r>
            <a:r>
              <a:rPr lang="cs-CZ" sz="1600" b="1" dirty="0"/>
              <a:t>skupina teoretiků pod vlivem </a:t>
            </a:r>
            <a:r>
              <a:rPr lang="cs-CZ" sz="1600" b="1" dirty="0" err="1"/>
              <a:t>postmodernitního</a:t>
            </a:r>
            <a:r>
              <a:rPr lang="cs-CZ" sz="1600" b="1" dirty="0"/>
              <a:t> myšlení nepovažuje za potřebné, aby </a:t>
            </a:r>
            <a:endParaRPr lang="cs-CZ" sz="1600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se budovala </a:t>
            </a:r>
            <a:r>
              <a:rPr lang="cs-CZ" sz="1600" b="1" dirty="0"/>
              <a:t>právní teorie, považuje ji za metafyzický přežitek, brzdu pluralitního právního </a:t>
            </a:r>
            <a:endParaRPr lang="cs-CZ" sz="1600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myšlení</a:t>
            </a:r>
            <a:r>
              <a:rPr lang="cs-CZ" sz="1600" b="1" dirty="0"/>
              <a:t>. </a:t>
            </a:r>
            <a:r>
              <a:rPr lang="cs-CZ" sz="1600" dirty="0"/>
              <a:t> </a:t>
            </a:r>
            <a:r>
              <a:rPr lang="cs-CZ" sz="1600" dirty="0" smtClean="0"/>
              <a:t>  </a:t>
            </a:r>
            <a:r>
              <a:rPr lang="cs-CZ" sz="1600" b="1" dirty="0" smtClean="0"/>
              <a:t>Podle </a:t>
            </a:r>
            <a:r>
              <a:rPr lang="cs-CZ" sz="1600" b="1" dirty="0"/>
              <a:t>těchto představitelů právníci nepotřebují právní teorii, vystačí si z vlastní </a:t>
            </a:r>
            <a:endParaRPr lang="cs-CZ" sz="1600" b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zobecněnou   zkušeností</a:t>
            </a:r>
            <a:r>
              <a:rPr lang="cs-CZ" sz="1600" b="1" dirty="0"/>
              <a:t>, intuicí  a pod. </a:t>
            </a:r>
            <a:endParaRPr lang="cs-CZ" sz="1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2</a:t>
            </a:r>
            <a:r>
              <a:rPr lang="cs-CZ" sz="1600" b="1" dirty="0"/>
              <a:t>. skupina je méně radikální  a domnívá se, že není úplně možné mluvit o právní teorii jako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vědě</a:t>
            </a:r>
            <a:r>
              <a:rPr lang="cs-CZ" sz="1600" b="1" dirty="0"/>
              <a:t>, že </a:t>
            </a:r>
            <a:r>
              <a:rPr lang="cs-CZ" sz="1600" b="1" dirty="0" smtClean="0"/>
              <a:t> její </a:t>
            </a:r>
            <a:r>
              <a:rPr lang="cs-CZ" sz="1600" b="1" dirty="0"/>
              <a:t>obsah je dost nejasný, že vlastně byla vždy jen jakýmsi slepencem  jednotlivých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části </a:t>
            </a:r>
            <a:r>
              <a:rPr lang="cs-CZ" sz="1600" b="1" dirty="0"/>
              <a:t>jako je teorie </a:t>
            </a:r>
            <a:r>
              <a:rPr lang="cs-CZ" sz="1600" b="1" dirty="0" smtClean="0"/>
              <a:t>  norem</a:t>
            </a:r>
            <a:r>
              <a:rPr lang="cs-CZ" sz="1600" b="1" dirty="0"/>
              <a:t>, teorie juristické  argumentace, juristická metodologie atd. a  tudíž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pokud </a:t>
            </a:r>
            <a:r>
              <a:rPr lang="cs-CZ" sz="1600" b="1" dirty="0"/>
              <a:t>máme  nějakou </a:t>
            </a:r>
            <a:r>
              <a:rPr lang="cs-CZ" sz="1600" b="1" dirty="0" smtClean="0"/>
              <a:t>právní </a:t>
            </a:r>
            <a:r>
              <a:rPr lang="cs-CZ" sz="1600" b="1" dirty="0"/>
              <a:t>teorii rozvíjet tak jen v podobě těchto dílčích teorií</a:t>
            </a:r>
            <a:endParaRPr lang="cs-CZ" sz="1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/>
              <a:t> </a:t>
            </a:r>
            <a:endParaRPr lang="cs-CZ" sz="1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/>
              <a:t>3. </a:t>
            </a:r>
            <a:r>
              <a:rPr lang="cs-CZ" sz="1600" b="1" dirty="0" err="1" smtClean="0"/>
              <a:t>Skupinau</a:t>
            </a:r>
            <a:r>
              <a:rPr lang="cs-CZ" sz="1600" b="1" dirty="0" smtClean="0"/>
              <a:t> bychom </a:t>
            </a:r>
            <a:r>
              <a:rPr lang="cs-CZ" sz="1600" b="1" dirty="0"/>
              <a:t>mohli vymezit právě jako platformu, ze které vzešli  dva pokusy o záchranu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právně teoretického </a:t>
            </a:r>
            <a:r>
              <a:rPr lang="cs-CZ" sz="1600" b="1" dirty="0"/>
              <a:t>myšlení a tím je </a:t>
            </a:r>
            <a:r>
              <a:rPr lang="cs-CZ" sz="1600" b="1" dirty="0" err="1"/>
              <a:t>Luhmannova</a:t>
            </a:r>
            <a:r>
              <a:rPr lang="cs-CZ" sz="1600" b="1" dirty="0"/>
              <a:t> systémová teorie práva, kterou představil v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práci "</a:t>
            </a:r>
            <a:r>
              <a:rPr lang="cs-CZ" sz="1600" b="1" u="sng" dirty="0" smtClean="0"/>
              <a:t>Právo společnosti</a:t>
            </a:r>
            <a:r>
              <a:rPr lang="cs-CZ" sz="1600" b="1" u="sng" dirty="0"/>
              <a:t>"</a:t>
            </a:r>
            <a:r>
              <a:rPr lang="cs-CZ" sz="1600" b="1" dirty="0"/>
              <a:t> (1993) a  </a:t>
            </a:r>
            <a:r>
              <a:rPr lang="cs-CZ" sz="1600" b="1" dirty="0" err="1" smtClean="0"/>
              <a:t>Habermasova</a:t>
            </a:r>
            <a:r>
              <a:rPr lang="cs-CZ" sz="1600" b="1" dirty="0" smtClean="0"/>
              <a:t> </a:t>
            </a:r>
            <a:r>
              <a:rPr lang="cs-CZ" sz="1600" b="1" dirty="0"/>
              <a:t>diskursivní teorie práva, kterou představil v </a:t>
            </a:r>
            <a:endParaRPr lang="cs-CZ" sz="1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dirty="0" smtClean="0"/>
              <a:t>práci  </a:t>
            </a:r>
            <a:r>
              <a:rPr lang="cs-CZ" sz="1600" b="1" u="sng" dirty="0" smtClean="0"/>
              <a:t>"</a:t>
            </a:r>
            <a:r>
              <a:rPr lang="cs-CZ" sz="1600" b="1" u="sng" dirty="0"/>
              <a:t>Fakticita a </a:t>
            </a:r>
            <a:r>
              <a:rPr lang="cs-CZ" sz="1600" b="1" u="sng" dirty="0" smtClean="0"/>
              <a:t>platnost“ (</a:t>
            </a:r>
            <a:r>
              <a:rPr lang="cs-CZ" sz="1600" b="1" u="sng" dirty="0"/>
              <a:t>1992)</a:t>
            </a:r>
            <a:endParaRPr lang="cs-CZ" sz="1600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600" b="1" u="sng" dirty="0" smtClean="0">
                <a:solidFill>
                  <a:srgbClr val="FF0000"/>
                </a:solidFill>
              </a:rPr>
              <a:t>Především </a:t>
            </a:r>
            <a:r>
              <a:rPr lang="cs-CZ" sz="1600" b="1" u="sng" dirty="0" err="1">
                <a:solidFill>
                  <a:srgbClr val="FF0000"/>
                </a:solidFill>
              </a:rPr>
              <a:t>Luhmann</a:t>
            </a:r>
            <a:r>
              <a:rPr lang="cs-CZ" sz="1600" b="1" u="sng" dirty="0">
                <a:solidFill>
                  <a:srgbClr val="FF0000"/>
                </a:solidFill>
              </a:rPr>
              <a:t> zastává názor, že cílem právní teorie by mělo být vypracování  teorie práva. </a:t>
            </a:r>
            <a:endParaRPr lang="cs-CZ" sz="1600" u="sng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Argumenty, proč by se měla věnovat pozornost teorii práva?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 err="1" smtClean="0"/>
              <a:t>Luhmann</a:t>
            </a:r>
            <a:r>
              <a:rPr lang="cs-CZ" sz="2000" b="1" dirty="0" smtClean="0"/>
              <a:t> </a:t>
            </a:r>
            <a:r>
              <a:rPr lang="cs-CZ" sz="2000" b="1" dirty="0"/>
              <a:t>a k němu si přidává i </a:t>
            </a:r>
            <a:r>
              <a:rPr lang="cs-CZ" sz="2000" b="1" dirty="0" err="1"/>
              <a:t>Habermas</a:t>
            </a:r>
            <a:r>
              <a:rPr lang="cs-CZ" sz="2000" b="1" dirty="0"/>
              <a:t> chtějí ukázat, že právní myšlení </a:t>
            </a: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je </a:t>
            </a:r>
            <a:r>
              <a:rPr lang="cs-CZ" sz="2000" b="1" dirty="0"/>
              <a:t>nutné opět podrobit kritice,  ale tato </a:t>
            </a:r>
            <a:r>
              <a:rPr lang="cs-CZ" sz="2000" b="1" dirty="0" smtClean="0"/>
              <a:t>kritická reflexe</a:t>
            </a:r>
            <a:r>
              <a:rPr lang="cs-CZ" sz="2000" b="1" dirty="0"/>
              <a:t>, toto nové teoretické </a:t>
            </a: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poznávání  </a:t>
            </a:r>
            <a:r>
              <a:rPr lang="cs-CZ" sz="2000" b="1" dirty="0"/>
              <a:t>se může zdařit jen tehdy když </a:t>
            </a:r>
            <a:r>
              <a:rPr lang="cs-CZ" sz="2000" b="1" dirty="0" smtClean="0"/>
              <a:t>:</a:t>
            </a:r>
            <a:endParaRPr lang="cs-CZ" sz="2000" dirty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000" b="1" dirty="0" smtClean="0"/>
              <a:t>se změní </a:t>
            </a:r>
            <a:r>
              <a:rPr lang="cs-CZ" sz="2000" b="1" dirty="0"/>
              <a:t>způsob tázání,   již se  nebude tázat co je podstatou práva  </a:t>
            </a:r>
            <a:endParaRPr lang="cs-CZ" sz="2000" b="1" dirty="0" smtClean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nebo co </a:t>
            </a:r>
            <a:r>
              <a:rPr lang="cs-CZ" sz="2000" b="1" dirty="0"/>
              <a:t>je  přirozeností práva nebo se snažit  formulovat pojem právo atd., </a:t>
            </a:r>
            <a:endParaRPr lang="cs-CZ" sz="2000" b="1" dirty="0" smtClean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ale </a:t>
            </a:r>
            <a:r>
              <a:rPr lang="cs-CZ" sz="2000" b="1" dirty="0"/>
              <a:t>musí se spíše soustředit na otázku: </a:t>
            </a: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Jak </a:t>
            </a:r>
            <a:r>
              <a:rPr lang="cs-CZ" sz="2000" b="1" dirty="0">
                <a:solidFill>
                  <a:srgbClr val="FF0000"/>
                </a:solidFill>
              </a:rPr>
              <a:t>právo ve společnosti  funguje?  Jaké jsou  jeho funkce? </a:t>
            </a:r>
            <a:endParaRPr lang="cs-CZ" sz="2000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toto </a:t>
            </a:r>
            <a:r>
              <a:rPr lang="cs-CZ" sz="2000" b="1" dirty="0"/>
              <a:t>by měla být základní otázka moderního právně filosofického a teoretického myšlení </a:t>
            </a:r>
            <a:endParaRPr lang="cs-CZ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288" y="196850"/>
            <a:ext cx="8424862" cy="5724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2"/>
              <a:defRPr/>
            </a:pPr>
            <a:r>
              <a:rPr lang="cs-CZ" sz="2000" b="1" dirty="0">
                <a:latin typeface="+mn-lt"/>
              </a:rPr>
              <a:t>Význam - smysl práva se nedá určit z abstraktních idejí; 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latin typeface="+mn-lt"/>
              </a:rPr>
              <a:t>mluvit o smyslu práva není možné, pokud nebudeme znát jeho funkce  a ty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latin typeface="+mn-lt"/>
              </a:rPr>
              <a:t>není  možné znát bez poznání toho, jak funguje společnost jako systém; </a:t>
            </a:r>
            <a:endParaRPr lang="cs-CZ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latin typeface="+mn-lt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latin typeface="+mn-lt"/>
              </a:rPr>
              <a:t>Právě  </a:t>
            </a:r>
            <a:r>
              <a:rPr lang="cs-CZ" sz="2000" b="1" dirty="0" err="1">
                <a:latin typeface="+mn-lt"/>
              </a:rPr>
              <a:t>Habermas</a:t>
            </a:r>
            <a:r>
              <a:rPr lang="cs-CZ" sz="2000" b="1" dirty="0">
                <a:latin typeface="+mn-lt"/>
              </a:rPr>
              <a:t> se domnívá, že zkoumat funkce práva je možné jen v kontextu kritiky společnosti, jinak je taková právní teorie a filosofie  sterilní a nekomunikativní. To znamená, že tyto disciplíny  není možné rozvíjet bez kontextu, návaznosti na určitou teorii společnosti.</a:t>
            </a:r>
            <a:endParaRPr lang="cs-CZ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latin typeface="+mn-lt"/>
              </a:rPr>
              <a:t>(Na půdě německé sociologie a sociální filosofie  můžeme dnes rozlišit dvě základní teorie společnosti: </a:t>
            </a:r>
            <a:r>
              <a:rPr lang="cs-CZ" sz="2000" b="1" dirty="0" err="1">
                <a:latin typeface="+mn-lt"/>
              </a:rPr>
              <a:t>Luhmannovou</a:t>
            </a:r>
            <a:r>
              <a:rPr lang="cs-CZ" sz="2000" b="1" dirty="0">
                <a:latin typeface="+mn-lt"/>
              </a:rPr>
              <a:t> systémovou teorii a </a:t>
            </a:r>
            <a:r>
              <a:rPr lang="cs-CZ" sz="2000" b="1" dirty="0" err="1">
                <a:latin typeface="+mn-lt"/>
              </a:rPr>
              <a:t>Habermasovou</a:t>
            </a:r>
            <a:r>
              <a:rPr lang="cs-CZ" sz="2000" b="1" dirty="0">
                <a:latin typeface="+mn-lt"/>
              </a:rPr>
              <a:t> kritickou teorii společnosti.)</a:t>
            </a:r>
            <a:endParaRPr lang="cs-CZ" sz="20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 </a:t>
            </a: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Teorie práva by měla  recipovat  </a:t>
            </a:r>
            <a:r>
              <a:rPr lang="cs-CZ" b="1" dirty="0" err="1">
                <a:latin typeface="+mn-lt"/>
              </a:rPr>
              <a:t>společensko</a:t>
            </a:r>
            <a:r>
              <a:rPr lang="cs-CZ" b="1" dirty="0">
                <a:latin typeface="+mn-lt"/>
              </a:rPr>
              <a:t> vědní poznatky do svých  výkladů práva </a:t>
            </a: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  <a:latin typeface="+mn-lt"/>
              </a:rPr>
              <a:t>c) Závěrem můžeme tedy konstatovat, že  zásadní impulsy  k rozvoji moderní právní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  <a:latin typeface="+mn-lt"/>
              </a:rPr>
              <a:t>teorie a filosofie  přicházejí   z  vnějšku,  ze strany sociologie nebo sociální filosofie; </a:t>
            </a:r>
            <a:endParaRPr lang="cs-CZ" dirty="0">
              <a:solidFill>
                <a:srgbClr val="C0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 smtClean="0"/>
              <a:t/>
            </a:r>
            <a:br>
              <a:rPr lang="cs-CZ" sz="3200" b="1" u="sng" smtClean="0"/>
            </a:br>
            <a:r>
              <a:rPr lang="cs-CZ" sz="3200" b="1" u="sng" smtClean="0"/>
              <a:t/>
            </a:r>
            <a:br>
              <a:rPr lang="cs-CZ" sz="3200" b="1" u="sng" smtClean="0"/>
            </a:br>
            <a:r>
              <a:rPr lang="cs-CZ" sz="3200" b="1" u="sng" smtClean="0"/>
              <a:t/>
            </a:r>
            <a:br>
              <a:rPr lang="cs-CZ" sz="3200" b="1" u="sng" smtClean="0"/>
            </a:br>
            <a:r>
              <a:rPr lang="cs-CZ" sz="3200" b="1" u="sng" smtClean="0"/>
              <a:t>Niklas  Luhmann (1928-1998)</a:t>
            </a:r>
            <a:r>
              <a:rPr lang="cs-CZ" sz="3200" b="1" smtClean="0"/>
              <a:t> </a:t>
            </a:r>
            <a:r>
              <a:rPr lang="cs-CZ" sz="2800" b="1" smtClean="0"/>
              <a:t/>
            </a:r>
            <a:br>
              <a:rPr lang="cs-CZ" sz="2800" b="1" smtClean="0"/>
            </a:br>
            <a:r>
              <a:rPr lang="cs-CZ" sz="2400" b="1" smtClean="0"/>
              <a:t>německý právní teoretik a zakladatel systémové teorie společnosti a právní sociologie</a:t>
            </a: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smtClean="0"/>
              <a:t/>
            </a:r>
            <a:br>
              <a:rPr lang="cs-CZ" sz="3200" smtClean="0"/>
            </a:br>
            <a:r>
              <a:rPr lang="cs-CZ" sz="1600" b="1" smtClean="0"/>
              <a:t> </a:t>
            </a:r>
            <a:r>
              <a:rPr lang="cs-CZ" sz="1600" smtClean="0"/>
              <a:t/>
            </a:r>
            <a:br>
              <a:rPr lang="cs-CZ" sz="1600" smtClean="0"/>
            </a:br>
            <a:endParaRPr lang="cs-CZ" sz="1600" smtClean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Práce: Legitimizace práva prostřednictvím procedury;  Sociální systémy (přeloženo do češtiny)  poslední práce Právo společnosti  (1993)</a:t>
            </a:r>
          </a:p>
          <a:p>
            <a:endParaRPr lang="cs-CZ" b="1" smtClean="0"/>
          </a:p>
          <a:p>
            <a:r>
              <a:rPr lang="cs-CZ" b="1" smtClean="0"/>
              <a:t>Do češtiny je přeložena ještě jedna práce : Láska jako vášeň </a:t>
            </a:r>
          </a:p>
          <a:p>
            <a:endParaRPr lang="cs-CZ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Teoretická východiska </a:t>
            </a:r>
            <a:r>
              <a:rPr lang="cs-CZ" sz="3600" dirty="0" err="1" smtClean="0"/>
              <a:t>Luhmannova</a:t>
            </a:r>
            <a:r>
              <a:rPr lang="cs-CZ" sz="3600" dirty="0" smtClean="0"/>
              <a:t> pojetí systému: </a:t>
            </a:r>
            <a:endParaRPr lang="cs-CZ" sz="3600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Navázal na pojetí systému, které v 70.-80. letech 20. století  rozvíjeli čilští biologové Maturana (1928) a Varela (1946-2001) </a:t>
            </a:r>
            <a:endParaRPr lang="cs-CZ" smtClean="0"/>
          </a:p>
          <a:p>
            <a:r>
              <a:rPr lang="cs-CZ" sz="2800" smtClean="0"/>
              <a:t>Živý organismus  jako systém, který  se rozvíjí autonomně, sám ze sebe a také sám ze sebe generuje „schopnosti učit se“  označili jako </a:t>
            </a:r>
            <a:r>
              <a:rPr lang="cs-CZ" sz="2800" u="sng" smtClean="0"/>
              <a:t>„autopoiesis“   - </a:t>
            </a:r>
            <a:r>
              <a:rPr lang="cs-CZ" sz="2800" smtClean="0"/>
              <a:t>z řeckého slova sebe utváření,</a:t>
            </a:r>
            <a:r>
              <a:rPr lang="cs-CZ" sz="2800" u="sng" smtClean="0"/>
              <a:t> </a:t>
            </a:r>
          </a:p>
          <a:p>
            <a:endParaRPr lang="cs-CZ" sz="2800" u="sng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Příklad, který by nám měl pomoct porozumět  </a:t>
            </a:r>
            <a:r>
              <a:rPr lang="cs-CZ" sz="3100" b="1" dirty="0" err="1" smtClean="0"/>
              <a:t>Luhmannovu</a:t>
            </a:r>
            <a:r>
              <a:rPr lang="cs-CZ" sz="3100" b="1" dirty="0" smtClean="0"/>
              <a:t> pojetí práva jako systému: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b="1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/>
              <a:t>"Jeden starý beduín zemřel a  jeho pozůstalostí se stalo 11 velbloudů.  Beduín měl tři syny. Podle dědického práva  synové měli nárok na toto dědictví v tomto poměru: Nejstarší na polovinu, druhý na čtvrtinu, a třetí nejmladší na šestinu.  Ale velbloudů bylo jen 11, pokud by si první vzal šest dostal by z tohoto množství více než polovinu. Synové navštívili tedy soudce, který vyřešil spor následujícím způsobem. Jednoduše jim jednoho velblouda  půjčil a tím jim umožnil dostát dědických nároků; nejstarší syn dostal šest velbloudů, druhý pak tři a třetí dva dohromady to bylo 11 velbloudů a toho půjčeného 12 tudíž mohli klidně vrátit zpátky."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r>
              <a:rPr lang="cs-CZ" b="1" dirty="0" smtClean="0">
                <a:solidFill>
                  <a:srgbClr val="C00000"/>
                </a:solidFill>
              </a:rPr>
              <a:t>Na tomto  </a:t>
            </a:r>
            <a:r>
              <a:rPr lang="cs-CZ" b="1" dirty="0">
                <a:solidFill>
                  <a:srgbClr val="C00000"/>
                </a:solidFill>
              </a:rPr>
              <a:t>příkladu </a:t>
            </a:r>
            <a:r>
              <a:rPr lang="cs-CZ" b="1" dirty="0" smtClean="0">
                <a:solidFill>
                  <a:srgbClr val="C00000"/>
                </a:solidFill>
              </a:rPr>
              <a:t> můžeme demonstrovat  </a:t>
            </a:r>
            <a:r>
              <a:rPr lang="cs-CZ" b="1" dirty="0">
                <a:solidFill>
                  <a:srgbClr val="C00000"/>
                </a:solidFill>
              </a:rPr>
              <a:t>následující souvislosti, </a:t>
            </a:r>
            <a:endParaRPr lang="cs-CZ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které </a:t>
            </a:r>
            <a:r>
              <a:rPr lang="cs-CZ" b="1" dirty="0">
                <a:solidFill>
                  <a:srgbClr val="C00000"/>
                </a:solidFill>
              </a:rPr>
              <a:t>nám mají pomoct pochopit </a:t>
            </a:r>
            <a:r>
              <a:rPr lang="cs-CZ" b="1" dirty="0" smtClean="0">
                <a:solidFill>
                  <a:srgbClr val="C00000"/>
                </a:solidFill>
              </a:rPr>
              <a:t> základní </a:t>
            </a:r>
            <a:r>
              <a:rPr lang="cs-CZ" b="1" dirty="0">
                <a:solidFill>
                  <a:srgbClr val="C00000"/>
                </a:solidFill>
              </a:rPr>
              <a:t>tezi, že 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>
                <a:solidFill>
                  <a:srgbClr val="C00000"/>
                </a:solidFill>
              </a:rPr>
              <a:t>„právo je   </a:t>
            </a:r>
            <a:r>
              <a:rPr lang="cs-CZ" b="1" u="sng" dirty="0" err="1">
                <a:solidFill>
                  <a:srgbClr val="C00000"/>
                </a:solidFill>
              </a:rPr>
              <a:t>autopoietickým</a:t>
            </a:r>
            <a:r>
              <a:rPr lang="cs-CZ" b="1" u="sng" dirty="0">
                <a:solidFill>
                  <a:srgbClr val="C00000"/>
                </a:solidFill>
              </a:rPr>
              <a:t> (</a:t>
            </a:r>
            <a:r>
              <a:rPr lang="cs-CZ" b="1" u="sng" dirty="0" err="1">
                <a:solidFill>
                  <a:srgbClr val="C00000"/>
                </a:solidFill>
              </a:rPr>
              <a:t>sebereferenčním</a:t>
            </a:r>
            <a:r>
              <a:rPr lang="cs-CZ" b="1" u="sng" dirty="0">
                <a:solidFill>
                  <a:srgbClr val="C00000"/>
                </a:solidFill>
              </a:rPr>
              <a:t>, uzavřeným) systémem“</a:t>
            </a:r>
            <a:endParaRPr lang="cs-CZ" dirty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2750</Words>
  <Application>Microsoft Office PowerPoint</Application>
  <PresentationFormat>Předvádění na obrazovce (4:3)</PresentationFormat>
  <Paragraphs>298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Calibri</vt:lpstr>
      <vt:lpstr>Arial</vt:lpstr>
      <vt:lpstr>Motiv sady Office</vt:lpstr>
      <vt:lpstr>Přednáška č. 8-11 </vt:lpstr>
      <vt:lpstr>Kritika tradiční právní teorie a filosofie </vt:lpstr>
      <vt:lpstr>Příčiny krize právní teorie a filosofie byly viděny :</vt:lpstr>
      <vt:lpstr> Hledání východiska: koncem 80. let až dodnes můžeme zaznamenat celou řadu reakcí a názorů jakou cestou by se měla právní teorie ubírat, aby krizi překonala.  </vt:lpstr>
      <vt:lpstr>Argumenty, proč by se měla věnovat pozornost teorii práva? </vt:lpstr>
      <vt:lpstr>Snímek 6</vt:lpstr>
      <vt:lpstr>   Niklas  Luhmann (1928-1998)  německý právní teoretik a zakladatel systémové teorie společnosti a právní sociologie     </vt:lpstr>
      <vt:lpstr>Teoretická východiska Luhmannova pojetí systému: </vt:lpstr>
      <vt:lpstr> Příklad, který by nám měl pomoct porozumět  Luhmannovu pojetí práva jako systému:  </vt:lpstr>
      <vt:lpstr>Jak chápe Luhmann systém? </vt:lpstr>
      <vt:lpstr>   A) Luhmannův systém představuje uzavřenou  jednotu  reálně fungujících elementů a  operací;  existují "zda mi chceme nebo ne", tzn. sami se utvářejí a produkují  (sebereprodukují)  a  to tím, že se vymezují vůči svému okolí;  </vt:lpstr>
      <vt:lpstr>Systém a prostředí</vt:lpstr>
      <vt:lpstr>Jak si máme tento vztah představit? </vt:lpstr>
      <vt:lpstr> B) to, co utváří systém jako systém nejsou jeho částí (struktura) ale operace, díky kterým plní určité funkce; jedná se o  operativní systém, který se sám ze sebe reprodukuje;   </vt:lpstr>
      <vt:lpstr> C)  Dostáváme se ke třetí charakteristice, která souvisí s  fungováním  komunikace;  Komunikace systému probíhá na základě principu – potvrzování   "toho, co přináleží  ke mně";  </vt:lpstr>
      <vt:lpstr>D) o systému, resp. o jeho funkcích se  dovídáme tak,  že jej pozorujeme jako systém operací, které zabezpečuji jeho  jednotu;  </vt:lpstr>
      <vt:lpstr>Autopoietický systém se tedy vyznačuje : </vt:lpstr>
      <vt:lpstr>Systémové pojetí práva znamená:  </vt:lpstr>
      <vt:lpstr>Příklad, díky kterému bychom tomu měli lépe porozumět:  jedná se o příklad, který uvádí právní antropolog  Hoebel</vt:lpstr>
      <vt:lpstr> Funkci práva je  sebe potvrzení  sebe -identifikace  jako práva: "Právo je právo"  </vt:lpstr>
      <vt:lpstr>  Právo  funguje v médiu komunikace, která  utváří síťové vztahy- (Luhmann  nechápe právo jako hierarchický  uspořádaný systém) </vt:lpstr>
      <vt:lpstr>Právní komunikace  se vztahuje na konfliktní případy </vt:lpstr>
      <vt:lpstr> Právní komunikace předpokládá:  </vt:lpstr>
      <vt:lpstr>Správnost právu zaručují jeho operace:</vt:lpstr>
      <vt:lpstr>   Luhmann  svým pojetím zpochybnil řadu tradičních názorů    </vt:lpstr>
      <vt:lpstr>Normativita  podle Luhmanna</vt:lpstr>
      <vt:lpstr>Spravedlnost podle Luhmanna </vt:lpstr>
      <vt:lpstr>Procedura jako náhrada materiální spravedlnosti </vt:lpstr>
      <vt:lpstr>Slabiny systémové teorie práva </vt:lpstr>
      <vt:lpstr>Další slabiny  systémové teorie práva </vt:lpstr>
      <vt:lpstr>Význam systémové teorie práva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8-11 </dc:title>
  <dc:creator>Tester</dc:creator>
  <cp:lastModifiedBy>poslucharna</cp:lastModifiedBy>
  <cp:revision>31</cp:revision>
  <dcterms:created xsi:type="dcterms:W3CDTF">2011-04-10T06:33:15Z</dcterms:created>
  <dcterms:modified xsi:type="dcterms:W3CDTF">2011-04-11T07:26:34Z</dcterms:modified>
</cp:coreProperties>
</file>