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71" r:id="rId11"/>
    <p:sldId id="266" r:id="rId12"/>
    <p:sldId id="267" r:id="rId13"/>
    <p:sldId id="268" r:id="rId14"/>
    <p:sldId id="274" r:id="rId15"/>
    <p:sldId id="275" r:id="rId16"/>
    <p:sldId id="276" r:id="rId17"/>
    <p:sldId id="269" r:id="rId18"/>
    <p:sldId id="273" r:id="rId19"/>
    <p:sldId id="270" r:id="rId20"/>
    <p:sldId id="272" r:id="rId21"/>
    <p:sldId id="277" r:id="rId22"/>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 name="Elipsa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Elipsa 8"/>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Nadpis 13"/>
          <p:cNvSpPr>
            <a:spLocks noGrp="1"/>
          </p:cNvSpPr>
          <p:nvPr>
            <p:ph type="ctrTitle"/>
          </p:nvPr>
        </p:nvSpPr>
        <p:spPr>
          <a:xfrm>
            <a:off x="1432560" y="359898"/>
            <a:ext cx="7406640" cy="1472184"/>
          </a:xfrm>
        </p:spPr>
        <p:txBody>
          <a:bodyPr anchor="b"/>
          <a:lstStyle>
            <a:lvl1pPr algn="l">
              <a:defRPr/>
            </a:lvl1pPr>
            <a:extLst/>
          </a:lstStyle>
          <a:p>
            <a:r>
              <a:rPr lang="cs-CZ" smtClean="0"/>
              <a:t>Klepnutím lze upravit styl předlohy nadpisů.</a:t>
            </a:r>
            <a:endParaRPr lang="en-US"/>
          </a:p>
        </p:txBody>
      </p:sp>
      <p:sp>
        <p:nvSpPr>
          <p:cNvPr id="22" name="Podnadpis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cs-CZ" smtClean="0"/>
              <a:t>Klepnutím lze upravit styl předlohy podnadpisů.</a:t>
            </a:r>
            <a:endParaRPr lang="en-US"/>
          </a:p>
        </p:txBody>
      </p:sp>
      <p:sp>
        <p:nvSpPr>
          <p:cNvPr id="6" name="Zástupný symbol pro datum 6"/>
          <p:cNvSpPr>
            <a:spLocks noGrp="1"/>
          </p:cNvSpPr>
          <p:nvPr>
            <p:ph type="dt" sz="half" idx="10"/>
          </p:nvPr>
        </p:nvSpPr>
        <p:spPr/>
        <p:txBody>
          <a:bodyPr/>
          <a:lstStyle>
            <a:lvl1pPr>
              <a:defRPr/>
            </a:lvl1pPr>
            <a:extLst/>
          </a:lstStyle>
          <a:p>
            <a:pPr>
              <a:defRPr/>
            </a:pPr>
            <a:fld id="{FC774988-5DEF-47D6-8D66-2A88151C9A26}" type="datetimeFigureOut">
              <a:rPr lang="cs-CZ"/>
              <a:pPr>
                <a:defRPr/>
              </a:pPr>
              <a:t>19.5.2011</a:t>
            </a:fld>
            <a:endParaRPr lang="cs-CZ"/>
          </a:p>
        </p:txBody>
      </p:sp>
      <p:sp>
        <p:nvSpPr>
          <p:cNvPr id="7" name="Zástupný symbol pro zápatí 19"/>
          <p:cNvSpPr>
            <a:spLocks noGrp="1"/>
          </p:cNvSpPr>
          <p:nvPr>
            <p:ph type="ftr" sz="quarter" idx="11"/>
          </p:nvPr>
        </p:nvSpPr>
        <p:spPr/>
        <p:txBody>
          <a:bodyPr/>
          <a:lstStyle>
            <a:lvl1pPr>
              <a:defRPr/>
            </a:lvl1pPr>
            <a:extLst/>
          </a:lstStyle>
          <a:p>
            <a:pPr>
              <a:defRPr/>
            </a:pPr>
            <a:endParaRPr lang="cs-CZ"/>
          </a:p>
        </p:txBody>
      </p:sp>
      <p:sp>
        <p:nvSpPr>
          <p:cNvPr id="8" name="Zástupný symbol pro číslo snímku 9"/>
          <p:cNvSpPr>
            <a:spLocks noGrp="1"/>
          </p:cNvSpPr>
          <p:nvPr>
            <p:ph type="sldNum" sz="quarter" idx="12"/>
          </p:nvPr>
        </p:nvSpPr>
        <p:spPr/>
        <p:txBody>
          <a:bodyPr/>
          <a:lstStyle>
            <a:lvl1pPr>
              <a:defRPr/>
            </a:lvl1pPr>
            <a:extLst/>
          </a:lstStyle>
          <a:p>
            <a:pPr>
              <a:defRPr/>
            </a:pPr>
            <a:fld id="{5DEA68BE-99B4-4B19-A042-9347BFAD33A9}"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23"/>
          <p:cNvSpPr>
            <a:spLocks noGrp="1"/>
          </p:cNvSpPr>
          <p:nvPr>
            <p:ph type="dt" sz="half" idx="10"/>
          </p:nvPr>
        </p:nvSpPr>
        <p:spPr/>
        <p:txBody>
          <a:bodyPr/>
          <a:lstStyle>
            <a:lvl1pPr>
              <a:defRPr/>
            </a:lvl1pPr>
          </a:lstStyle>
          <a:p>
            <a:pPr>
              <a:defRPr/>
            </a:pPr>
            <a:fld id="{EA32FD28-202C-41B8-A7B1-9EA2CAC6D612}" type="datetimeFigureOut">
              <a:rPr lang="cs-CZ"/>
              <a:pPr>
                <a:defRPr/>
              </a:pPr>
              <a:t>19.5.2011</a:t>
            </a:fld>
            <a:endParaRPr lang="cs-CZ"/>
          </a:p>
        </p:txBody>
      </p:sp>
      <p:sp>
        <p:nvSpPr>
          <p:cNvPr id="5" name="Zástupný symbol pro zápatí 9"/>
          <p:cNvSpPr>
            <a:spLocks noGrp="1"/>
          </p:cNvSpPr>
          <p:nvPr>
            <p:ph type="ftr" sz="quarter" idx="11"/>
          </p:nvPr>
        </p:nvSpPr>
        <p:spPr/>
        <p:txBody>
          <a:bodyPr/>
          <a:lstStyle>
            <a:lvl1pPr>
              <a:defRPr/>
            </a:lvl1pPr>
          </a:lstStyle>
          <a:p>
            <a:pPr>
              <a:defRPr/>
            </a:pPr>
            <a:endParaRPr lang="cs-CZ"/>
          </a:p>
        </p:txBody>
      </p:sp>
      <p:sp>
        <p:nvSpPr>
          <p:cNvPr id="6" name="Zástupný symbol pro číslo snímku 21"/>
          <p:cNvSpPr>
            <a:spLocks noGrp="1"/>
          </p:cNvSpPr>
          <p:nvPr>
            <p:ph type="sldNum" sz="quarter" idx="12"/>
          </p:nvPr>
        </p:nvSpPr>
        <p:spPr/>
        <p:txBody>
          <a:bodyPr/>
          <a:lstStyle>
            <a:lvl1pPr>
              <a:defRPr/>
            </a:lvl1pPr>
          </a:lstStyle>
          <a:p>
            <a:pPr>
              <a:defRPr/>
            </a:pPr>
            <a:fld id="{68DBB327-4E26-45B3-96CB-6F9FFD607713}"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274639"/>
            <a:ext cx="1828800" cy="5851525"/>
          </a:xfrm>
        </p:spPr>
        <p:txBody>
          <a:bodyPr vert="eaVert"/>
          <a:lstStyle>
            <a:extLs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1143000" y="274640"/>
            <a:ext cx="5562600" cy="5851525"/>
          </a:xfrm>
        </p:spPr>
        <p:txBody>
          <a:bodyPr vert="eaVert"/>
          <a:lstStyle>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23"/>
          <p:cNvSpPr>
            <a:spLocks noGrp="1"/>
          </p:cNvSpPr>
          <p:nvPr>
            <p:ph type="dt" sz="half" idx="10"/>
          </p:nvPr>
        </p:nvSpPr>
        <p:spPr/>
        <p:txBody>
          <a:bodyPr/>
          <a:lstStyle>
            <a:lvl1pPr>
              <a:defRPr/>
            </a:lvl1pPr>
          </a:lstStyle>
          <a:p>
            <a:pPr>
              <a:defRPr/>
            </a:pPr>
            <a:fld id="{B6E47B8F-F7BC-44D4-B3D9-1CDECD2E7480}" type="datetimeFigureOut">
              <a:rPr lang="cs-CZ"/>
              <a:pPr>
                <a:defRPr/>
              </a:pPr>
              <a:t>19.5.2011</a:t>
            </a:fld>
            <a:endParaRPr lang="cs-CZ"/>
          </a:p>
        </p:txBody>
      </p:sp>
      <p:sp>
        <p:nvSpPr>
          <p:cNvPr id="5" name="Zástupný symbol pro zápatí 9"/>
          <p:cNvSpPr>
            <a:spLocks noGrp="1"/>
          </p:cNvSpPr>
          <p:nvPr>
            <p:ph type="ftr" sz="quarter" idx="11"/>
          </p:nvPr>
        </p:nvSpPr>
        <p:spPr/>
        <p:txBody>
          <a:bodyPr/>
          <a:lstStyle>
            <a:lvl1pPr>
              <a:defRPr/>
            </a:lvl1pPr>
          </a:lstStyle>
          <a:p>
            <a:pPr>
              <a:defRPr/>
            </a:pPr>
            <a:endParaRPr lang="cs-CZ"/>
          </a:p>
        </p:txBody>
      </p:sp>
      <p:sp>
        <p:nvSpPr>
          <p:cNvPr id="6" name="Zástupný symbol pro číslo snímku 21"/>
          <p:cNvSpPr>
            <a:spLocks noGrp="1"/>
          </p:cNvSpPr>
          <p:nvPr>
            <p:ph type="sldNum" sz="quarter" idx="12"/>
          </p:nvPr>
        </p:nvSpPr>
        <p:spPr/>
        <p:txBody>
          <a:bodyPr/>
          <a:lstStyle>
            <a:lvl1pPr>
              <a:defRPr/>
            </a:lvl1pPr>
          </a:lstStyle>
          <a:p>
            <a:pPr>
              <a:defRPr/>
            </a:pPr>
            <a:fld id="{A13F7D17-0E9D-4A17-A651-67E77631B85C}"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lang="cs-CZ" smtClean="0"/>
              <a:t>Klepnutím lze upravit styl předlohy nadpisů.</a:t>
            </a:r>
            <a:endParaRPr lang="en-US"/>
          </a:p>
        </p:txBody>
      </p:sp>
      <p:sp>
        <p:nvSpPr>
          <p:cNvPr id="3" name="Zástupný symbol pro obsah 2"/>
          <p:cNvSpPr>
            <a:spLocks noGrp="1"/>
          </p:cNvSpPr>
          <p:nvPr>
            <p:ph idx="1"/>
          </p:nvPr>
        </p:nvSpPr>
        <p:spPr/>
        <p:txBody>
          <a:bodyPr/>
          <a:lstStyle>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23"/>
          <p:cNvSpPr>
            <a:spLocks noGrp="1"/>
          </p:cNvSpPr>
          <p:nvPr>
            <p:ph type="dt" sz="half" idx="10"/>
          </p:nvPr>
        </p:nvSpPr>
        <p:spPr/>
        <p:txBody>
          <a:bodyPr/>
          <a:lstStyle>
            <a:lvl1pPr>
              <a:defRPr/>
            </a:lvl1pPr>
          </a:lstStyle>
          <a:p>
            <a:pPr>
              <a:defRPr/>
            </a:pPr>
            <a:fld id="{C62A7F88-2244-4A42-AE51-C0D5762D50CB}" type="datetimeFigureOut">
              <a:rPr lang="cs-CZ"/>
              <a:pPr>
                <a:defRPr/>
              </a:pPr>
              <a:t>19.5.2011</a:t>
            </a:fld>
            <a:endParaRPr lang="cs-CZ"/>
          </a:p>
        </p:txBody>
      </p:sp>
      <p:sp>
        <p:nvSpPr>
          <p:cNvPr id="5" name="Zástupný symbol pro zápatí 9"/>
          <p:cNvSpPr>
            <a:spLocks noGrp="1"/>
          </p:cNvSpPr>
          <p:nvPr>
            <p:ph type="ftr" sz="quarter" idx="11"/>
          </p:nvPr>
        </p:nvSpPr>
        <p:spPr/>
        <p:txBody>
          <a:bodyPr/>
          <a:lstStyle>
            <a:lvl1pPr>
              <a:defRPr/>
            </a:lvl1pPr>
          </a:lstStyle>
          <a:p>
            <a:pPr>
              <a:defRPr/>
            </a:pPr>
            <a:endParaRPr lang="cs-CZ"/>
          </a:p>
        </p:txBody>
      </p:sp>
      <p:sp>
        <p:nvSpPr>
          <p:cNvPr id="6" name="Zástupný symbol pro číslo snímku 21"/>
          <p:cNvSpPr>
            <a:spLocks noGrp="1"/>
          </p:cNvSpPr>
          <p:nvPr>
            <p:ph type="sldNum" sz="quarter" idx="12"/>
          </p:nvPr>
        </p:nvSpPr>
        <p:spPr/>
        <p:txBody>
          <a:bodyPr/>
          <a:lstStyle>
            <a:lvl1pPr>
              <a:defRPr/>
            </a:lvl1pPr>
          </a:lstStyle>
          <a:p>
            <a:pPr>
              <a:defRPr/>
            </a:pPr>
            <a:fld id="{6AF91F23-A00E-4088-B272-754E45D5C325}"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4" name="Obdélník 6"/>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Obdélník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Elipsa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Elipsa 8"/>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Nadpis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cs-CZ" smtClean="0"/>
              <a:t>Klepnutím lze upravit styl předlohy nadpisů.</a:t>
            </a:r>
            <a:endParaRPr lang="en-US"/>
          </a:p>
        </p:txBody>
      </p:sp>
      <p:sp>
        <p:nvSpPr>
          <p:cNvPr id="3" name="Zástupný symbol pro text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cs-CZ" smtClean="0"/>
              <a:t>Klepnutím lze upravit styly předlohy textu.</a:t>
            </a:r>
          </a:p>
        </p:txBody>
      </p:sp>
      <p:sp>
        <p:nvSpPr>
          <p:cNvPr id="8" name="Zástupný symbol pro datum 3"/>
          <p:cNvSpPr>
            <a:spLocks noGrp="1"/>
          </p:cNvSpPr>
          <p:nvPr>
            <p:ph type="dt" sz="half" idx="10"/>
          </p:nvPr>
        </p:nvSpPr>
        <p:spPr/>
        <p:txBody>
          <a:bodyPr/>
          <a:lstStyle>
            <a:lvl1pPr>
              <a:defRPr/>
            </a:lvl1pPr>
            <a:extLst/>
          </a:lstStyle>
          <a:p>
            <a:pPr>
              <a:defRPr/>
            </a:pPr>
            <a:fld id="{76762D43-015A-4469-9530-E00CF6167A95}" type="datetimeFigureOut">
              <a:rPr lang="cs-CZ"/>
              <a:pPr>
                <a:defRPr/>
              </a:pPr>
              <a:t>19.5.2011</a:t>
            </a:fld>
            <a:endParaRPr lang="cs-CZ"/>
          </a:p>
        </p:txBody>
      </p:sp>
      <p:sp>
        <p:nvSpPr>
          <p:cNvPr id="9" name="Zástupný symbol pro zápatí 4"/>
          <p:cNvSpPr>
            <a:spLocks noGrp="1"/>
          </p:cNvSpPr>
          <p:nvPr>
            <p:ph type="ftr" sz="quarter" idx="11"/>
          </p:nvPr>
        </p:nvSpPr>
        <p:spPr/>
        <p:txBody>
          <a:bodyPr/>
          <a:lstStyle>
            <a:lvl1pPr>
              <a:defRPr/>
            </a:lvl1pPr>
            <a:extLst/>
          </a:lstStyle>
          <a:p>
            <a:pPr>
              <a:defRPr/>
            </a:pPr>
            <a:endParaRPr lang="cs-CZ"/>
          </a:p>
        </p:txBody>
      </p:sp>
      <p:sp>
        <p:nvSpPr>
          <p:cNvPr id="10" name="Zástupný symbol pro číslo snímku 5"/>
          <p:cNvSpPr>
            <a:spLocks noGrp="1"/>
          </p:cNvSpPr>
          <p:nvPr>
            <p:ph type="sldNum" sz="quarter" idx="12"/>
          </p:nvPr>
        </p:nvSpPr>
        <p:spPr/>
        <p:txBody>
          <a:bodyPr/>
          <a:lstStyle>
            <a:lvl1pPr>
              <a:defRPr/>
            </a:lvl1pPr>
            <a:extLst/>
          </a:lstStyle>
          <a:p>
            <a:pPr>
              <a:defRPr/>
            </a:pPr>
            <a:fld id="{7B779850-0BCF-44B4-8717-BB4D0F3306A7}"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lstStyle>
            <a:extLst/>
          </a:lstStyle>
          <a:p>
            <a:r>
              <a:rPr lang="cs-CZ" smtClean="0"/>
              <a:t>Klepnutím lze upravit styl předlohy nadpisů.</a:t>
            </a:r>
            <a:endParaRPr lang="en-US"/>
          </a:p>
        </p:txBody>
      </p:sp>
      <p:sp>
        <p:nvSpPr>
          <p:cNvPr id="3" name="Zástupný symbol pro obsah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23"/>
          <p:cNvSpPr>
            <a:spLocks noGrp="1"/>
          </p:cNvSpPr>
          <p:nvPr>
            <p:ph type="dt" sz="half" idx="10"/>
          </p:nvPr>
        </p:nvSpPr>
        <p:spPr/>
        <p:txBody>
          <a:bodyPr/>
          <a:lstStyle>
            <a:lvl1pPr>
              <a:defRPr/>
            </a:lvl1pPr>
          </a:lstStyle>
          <a:p>
            <a:pPr>
              <a:defRPr/>
            </a:pPr>
            <a:fld id="{662EB4BB-A442-4E20-B5BA-6813E3CE34F2}" type="datetimeFigureOut">
              <a:rPr lang="cs-CZ"/>
              <a:pPr>
                <a:defRPr/>
              </a:pPr>
              <a:t>19.5.2011</a:t>
            </a:fld>
            <a:endParaRPr lang="cs-CZ"/>
          </a:p>
        </p:txBody>
      </p:sp>
      <p:sp>
        <p:nvSpPr>
          <p:cNvPr id="6" name="Zástupný symbol pro zápatí 9"/>
          <p:cNvSpPr>
            <a:spLocks noGrp="1"/>
          </p:cNvSpPr>
          <p:nvPr>
            <p:ph type="ftr" sz="quarter" idx="11"/>
          </p:nvPr>
        </p:nvSpPr>
        <p:spPr/>
        <p:txBody>
          <a:bodyPr/>
          <a:lstStyle>
            <a:lvl1pPr>
              <a:defRPr/>
            </a:lvl1pPr>
          </a:lstStyle>
          <a:p>
            <a:pPr>
              <a:defRPr/>
            </a:pPr>
            <a:endParaRPr lang="cs-CZ"/>
          </a:p>
        </p:txBody>
      </p:sp>
      <p:sp>
        <p:nvSpPr>
          <p:cNvPr id="7" name="Zástupný symbol pro číslo snímku 21"/>
          <p:cNvSpPr>
            <a:spLocks noGrp="1"/>
          </p:cNvSpPr>
          <p:nvPr>
            <p:ph type="sldNum" sz="quarter" idx="12"/>
          </p:nvPr>
        </p:nvSpPr>
        <p:spPr/>
        <p:txBody>
          <a:bodyPr/>
          <a:lstStyle>
            <a:lvl1pPr>
              <a:defRPr/>
            </a:lvl1pPr>
          </a:lstStyle>
          <a:p>
            <a:pPr>
              <a:defRPr/>
            </a:pPr>
            <a:fld id="{BC00AE21-D0B4-47B7-868F-F8ADE3FBA4A1}"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5160336"/>
            <a:ext cx="8229600" cy="1143000"/>
          </a:xfrm>
        </p:spPr>
        <p:txBody>
          <a:bodyPr/>
          <a:lstStyle>
            <a:lvl1pPr algn="ctr">
              <a:defRPr sz="4500" b="1" cap="none" baseline="0"/>
            </a:lvl1pPr>
            <a:extLst/>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cs-CZ" smtClean="0"/>
              <a:t>Klepnutím lze upravit styly předlohy textu.</a:t>
            </a:r>
          </a:p>
        </p:txBody>
      </p:sp>
      <p:sp>
        <p:nvSpPr>
          <p:cNvPr id="4" name="Zástupný symbol pro text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cs-CZ" smtClean="0"/>
              <a:t>Klepnutím lze upravit styly předlohy textu.</a:t>
            </a:r>
          </a:p>
        </p:txBody>
      </p:sp>
      <p:sp>
        <p:nvSpPr>
          <p:cNvPr id="5" name="Zástupný symbol pro obsah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obsah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lvl1pPr>
              <a:defRPr/>
            </a:lvl1pPr>
            <a:extLst/>
          </a:lstStyle>
          <a:p>
            <a:pPr>
              <a:defRPr/>
            </a:pPr>
            <a:fld id="{ED5C6A45-B94F-47CC-8756-14FF5D54C532}" type="datetimeFigureOut">
              <a:rPr lang="cs-CZ"/>
              <a:pPr>
                <a:defRPr/>
              </a:pPr>
              <a:t>19.5.2011</a:t>
            </a:fld>
            <a:endParaRPr lang="cs-CZ"/>
          </a:p>
        </p:txBody>
      </p:sp>
      <p:sp>
        <p:nvSpPr>
          <p:cNvPr id="8" name="Zástupný symbol pro zápatí 7"/>
          <p:cNvSpPr>
            <a:spLocks noGrp="1"/>
          </p:cNvSpPr>
          <p:nvPr>
            <p:ph type="ftr" sz="quarter" idx="11"/>
          </p:nvPr>
        </p:nvSpPr>
        <p:spPr/>
        <p:txBody>
          <a:bodyPr/>
          <a:lstStyle>
            <a:lvl1pPr>
              <a:defRPr/>
            </a:lvl1pPr>
            <a:extLst/>
          </a:lstStyle>
          <a:p>
            <a:pPr>
              <a:defRPr/>
            </a:pPr>
            <a:endParaRPr lang="cs-CZ"/>
          </a:p>
        </p:txBody>
      </p:sp>
      <p:sp>
        <p:nvSpPr>
          <p:cNvPr id="9" name="Zástupný symbol pro číslo snímku 8"/>
          <p:cNvSpPr>
            <a:spLocks noGrp="1"/>
          </p:cNvSpPr>
          <p:nvPr>
            <p:ph type="sldNum" sz="quarter" idx="12"/>
          </p:nvPr>
        </p:nvSpPr>
        <p:spPr/>
        <p:txBody>
          <a:bodyPr/>
          <a:lstStyle>
            <a:lvl1pPr>
              <a:defRPr/>
            </a:lvl1pPr>
            <a:extLst/>
          </a:lstStyle>
          <a:p>
            <a:pPr>
              <a:defRPr/>
            </a:pPr>
            <a:fld id="{64B1C722-7B94-4B9F-8541-C467C9697B91}"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lstStyle>
            <a:extLst/>
          </a:lstStyle>
          <a:p>
            <a:r>
              <a:rPr lang="cs-CZ" smtClean="0"/>
              <a:t>Klepnutím lze upravit styl předlohy nadpisů.</a:t>
            </a:r>
            <a:endParaRPr lang="en-US"/>
          </a:p>
        </p:txBody>
      </p:sp>
      <p:sp>
        <p:nvSpPr>
          <p:cNvPr id="3" name="Zástupný symbol pro datum 23"/>
          <p:cNvSpPr>
            <a:spLocks noGrp="1"/>
          </p:cNvSpPr>
          <p:nvPr>
            <p:ph type="dt" sz="half" idx="10"/>
          </p:nvPr>
        </p:nvSpPr>
        <p:spPr/>
        <p:txBody>
          <a:bodyPr/>
          <a:lstStyle>
            <a:lvl1pPr>
              <a:defRPr/>
            </a:lvl1pPr>
          </a:lstStyle>
          <a:p>
            <a:pPr>
              <a:defRPr/>
            </a:pPr>
            <a:fld id="{5065E3A7-6934-47D6-BFC2-0983F2623E3F}" type="datetimeFigureOut">
              <a:rPr lang="cs-CZ"/>
              <a:pPr>
                <a:defRPr/>
              </a:pPr>
              <a:t>19.5.2011</a:t>
            </a:fld>
            <a:endParaRPr lang="cs-CZ"/>
          </a:p>
        </p:txBody>
      </p:sp>
      <p:sp>
        <p:nvSpPr>
          <p:cNvPr id="4" name="Zástupný symbol pro zápatí 9"/>
          <p:cNvSpPr>
            <a:spLocks noGrp="1"/>
          </p:cNvSpPr>
          <p:nvPr>
            <p:ph type="ftr" sz="quarter" idx="11"/>
          </p:nvPr>
        </p:nvSpPr>
        <p:spPr/>
        <p:txBody>
          <a:bodyPr/>
          <a:lstStyle>
            <a:lvl1pPr>
              <a:defRPr/>
            </a:lvl1pPr>
          </a:lstStyle>
          <a:p>
            <a:pPr>
              <a:defRPr/>
            </a:pPr>
            <a:endParaRPr lang="cs-CZ"/>
          </a:p>
        </p:txBody>
      </p:sp>
      <p:sp>
        <p:nvSpPr>
          <p:cNvPr id="5" name="Zástupný symbol pro číslo snímku 21"/>
          <p:cNvSpPr>
            <a:spLocks noGrp="1"/>
          </p:cNvSpPr>
          <p:nvPr>
            <p:ph type="sldNum" sz="quarter" idx="12"/>
          </p:nvPr>
        </p:nvSpPr>
        <p:spPr/>
        <p:txBody>
          <a:bodyPr/>
          <a:lstStyle>
            <a:lvl1pPr>
              <a:defRPr/>
            </a:lvl1pPr>
          </a:lstStyle>
          <a:p>
            <a:pPr>
              <a:defRPr/>
            </a:pPr>
            <a:fld id="{0FE822D9-1F70-433A-8F6F-5B240E5AA3A5}"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Obdélník 4"/>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Obdélník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Zástupný symbol pro datum 1"/>
          <p:cNvSpPr>
            <a:spLocks noGrp="1"/>
          </p:cNvSpPr>
          <p:nvPr>
            <p:ph type="dt" sz="half" idx="10"/>
          </p:nvPr>
        </p:nvSpPr>
        <p:spPr/>
        <p:txBody>
          <a:bodyPr/>
          <a:lstStyle>
            <a:lvl1pPr>
              <a:defRPr/>
            </a:lvl1pPr>
            <a:extLst/>
          </a:lstStyle>
          <a:p>
            <a:pPr>
              <a:defRPr/>
            </a:pPr>
            <a:fld id="{CD12BB5E-09C2-4274-AC7D-E3F414A198F1}" type="datetimeFigureOut">
              <a:rPr lang="cs-CZ"/>
              <a:pPr>
                <a:defRPr/>
              </a:pPr>
              <a:t>19.5.2011</a:t>
            </a:fld>
            <a:endParaRPr lang="cs-CZ"/>
          </a:p>
        </p:txBody>
      </p:sp>
      <p:sp>
        <p:nvSpPr>
          <p:cNvPr id="5" name="Zástupný symbol pro zápatí 2"/>
          <p:cNvSpPr>
            <a:spLocks noGrp="1"/>
          </p:cNvSpPr>
          <p:nvPr>
            <p:ph type="ftr" sz="quarter" idx="11"/>
          </p:nvPr>
        </p:nvSpPr>
        <p:spPr/>
        <p:txBody>
          <a:bodyPr/>
          <a:lstStyle>
            <a:lvl1pPr>
              <a:defRPr/>
            </a:lvl1pPr>
            <a:extLst/>
          </a:lstStyle>
          <a:p>
            <a:pPr>
              <a:defRPr/>
            </a:pPr>
            <a:endParaRPr lang="cs-CZ"/>
          </a:p>
        </p:txBody>
      </p:sp>
      <p:sp>
        <p:nvSpPr>
          <p:cNvPr id="6" name="Zástupný symbol pro číslo snímku 3"/>
          <p:cNvSpPr>
            <a:spLocks noGrp="1"/>
          </p:cNvSpPr>
          <p:nvPr>
            <p:ph type="sldNum" sz="quarter" idx="12"/>
          </p:nvPr>
        </p:nvSpPr>
        <p:spPr/>
        <p:txBody>
          <a:bodyPr/>
          <a:lstStyle>
            <a:lvl1pPr>
              <a:defRPr/>
            </a:lvl1pPr>
            <a:extLst/>
          </a:lstStyle>
          <a:p>
            <a:pPr>
              <a:defRPr/>
            </a:pPr>
            <a:fld id="{6849271B-6AA9-4371-A654-921C471D0156}"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cs-CZ" smtClean="0"/>
              <a:t>Klepnutím lze upravit styl předlohy nadpisů.</a:t>
            </a:r>
            <a:endParaRPr lang="en-US"/>
          </a:p>
        </p:txBody>
      </p:sp>
      <p:sp>
        <p:nvSpPr>
          <p:cNvPr id="3" name="Zástupný symbol pro text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cs-CZ" smtClean="0"/>
              <a:t>Klepnutím lze upravit styly předlohy textu.</a:t>
            </a:r>
          </a:p>
        </p:txBody>
      </p:sp>
      <p:sp>
        <p:nvSpPr>
          <p:cNvPr id="4" name="Zástupný symbol pro obsah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lvl1pPr>
              <a:defRPr/>
            </a:lvl1pPr>
            <a:extLst/>
          </a:lstStyle>
          <a:p>
            <a:pPr>
              <a:defRPr/>
            </a:pPr>
            <a:fld id="{329DD3DA-697E-4517-AC94-14ECC253AE12}" type="datetimeFigureOut">
              <a:rPr lang="cs-CZ"/>
              <a:pPr>
                <a:defRPr/>
              </a:pPr>
              <a:t>19.5.2011</a:t>
            </a:fld>
            <a:endParaRPr lang="cs-CZ"/>
          </a:p>
        </p:txBody>
      </p:sp>
      <p:sp>
        <p:nvSpPr>
          <p:cNvPr id="6" name="Zástupný symbol pro zápatí 5"/>
          <p:cNvSpPr>
            <a:spLocks noGrp="1"/>
          </p:cNvSpPr>
          <p:nvPr>
            <p:ph type="ftr" sz="quarter" idx="11"/>
          </p:nvPr>
        </p:nvSpPr>
        <p:spPr/>
        <p:txBody>
          <a:bodyPr/>
          <a:lstStyle>
            <a:lvl1pPr>
              <a:defRPr/>
            </a:lvl1pPr>
            <a:extLst/>
          </a:lstStyle>
          <a:p>
            <a:pPr>
              <a:defRPr/>
            </a:pPr>
            <a:endParaRPr lang="cs-CZ"/>
          </a:p>
        </p:txBody>
      </p:sp>
      <p:sp>
        <p:nvSpPr>
          <p:cNvPr id="7" name="Zástupný symbol pro číslo snímku 6"/>
          <p:cNvSpPr>
            <a:spLocks noGrp="1"/>
          </p:cNvSpPr>
          <p:nvPr>
            <p:ph type="sldNum" sz="quarter" idx="12"/>
          </p:nvPr>
        </p:nvSpPr>
        <p:spPr/>
        <p:txBody>
          <a:bodyPr/>
          <a:lstStyle>
            <a:lvl1pPr>
              <a:defRPr/>
            </a:lvl1pPr>
            <a:extLst/>
          </a:lstStyle>
          <a:p>
            <a:pPr>
              <a:defRPr/>
            </a:pPr>
            <a:fld id="{73E032ED-E44B-4343-A3B8-6FA61F41A208}"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Obdélník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Vývojový diagram: postup 8"/>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Vývojový diagram: postup 9"/>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Nadpis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cs-CZ" noProof="0" smtClean="0"/>
              <a:t>Klepnutím na ikonu přidáte obrázek.</a:t>
            </a:r>
            <a:endParaRPr lang="en-US" noProof="0" dirty="0"/>
          </a:p>
        </p:txBody>
      </p:sp>
      <p:sp>
        <p:nvSpPr>
          <p:cNvPr id="4" name="Zástupný symbol pro text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cs-CZ" smtClean="0"/>
              <a:t>Klepnutím lze upravit styly předlohy textu.</a:t>
            </a:r>
          </a:p>
        </p:txBody>
      </p:sp>
      <p:sp>
        <p:nvSpPr>
          <p:cNvPr id="8" name="Zástupný symbol pro datum 4"/>
          <p:cNvSpPr>
            <a:spLocks noGrp="1"/>
          </p:cNvSpPr>
          <p:nvPr>
            <p:ph type="dt" sz="half" idx="10"/>
          </p:nvPr>
        </p:nvSpPr>
        <p:spPr/>
        <p:txBody>
          <a:bodyPr/>
          <a:lstStyle>
            <a:lvl1pPr>
              <a:defRPr/>
            </a:lvl1pPr>
            <a:extLst/>
          </a:lstStyle>
          <a:p>
            <a:pPr>
              <a:defRPr/>
            </a:pPr>
            <a:fld id="{D0A2061C-7719-470C-BFD9-2E3893090F2D}" type="datetimeFigureOut">
              <a:rPr lang="cs-CZ"/>
              <a:pPr>
                <a:defRPr/>
              </a:pPr>
              <a:t>19.5.2011</a:t>
            </a:fld>
            <a:endParaRPr lang="cs-CZ"/>
          </a:p>
        </p:txBody>
      </p:sp>
      <p:sp>
        <p:nvSpPr>
          <p:cNvPr id="9" name="Zástupný symbol pro zápatí 5"/>
          <p:cNvSpPr>
            <a:spLocks noGrp="1"/>
          </p:cNvSpPr>
          <p:nvPr>
            <p:ph type="ftr" sz="quarter" idx="11"/>
          </p:nvPr>
        </p:nvSpPr>
        <p:spPr/>
        <p:txBody>
          <a:bodyPr/>
          <a:lstStyle>
            <a:lvl1pPr>
              <a:defRPr/>
            </a:lvl1pPr>
            <a:extLst/>
          </a:lstStyle>
          <a:p>
            <a:pPr>
              <a:defRPr/>
            </a:pPr>
            <a:endParaRPr lang="cs-CZ"/>
          </a:p>
        </p:txBody>
      </p:sp>
      <p:sp>
        <p:nvSpPr>
          <p:cNvPr id="10" name="Zástupný symbol pro číslo snímku 6"/>
          <p:cNvSpPr>
            <a:spLocks noGrp="1"/>
          </p:cNvSpPr>
          <p:nvPr>
            <p:ph type="sldNum" sz="quarter" idx="12"/>
          </p:nvPr>
        </p:nvSpPr>
        <p:spPr/>
        <p:txBody>
          <a:bodyPr/>
          <a:lstStyle>
            <a:lvl1pPr>
              <a:defRPr/>
            </a:lvl1pPr>
            <a:extLst/>
          </a:lstStyle>
          <a:p>
            <a:pPr>
              <a:defRPr/>
            </a:pPr>
            <a:fld id="{206D3065-00D4-4AD2-84EF-ECA2F46B1690}"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Výseč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Elipsa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Prstenec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Obdélník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Zástupný symbol pro nadpis 4"/>
          <p:cNvSpPr>
            <a:spLocks noGrp="1"/>
          </p:cNvSpPr>
          <p:nvPr>
            <p:ph type="title"/>
          </p:nvPr>
        </p:nvSpPr>
        <p:spPr>
          <a:xfrm>
            <a:off x="1435100" y="274638"/>
            <a:ext cx="7499350" cy="1143000"/>
          </a:xfrm>
          <a:prstGeom prst="rect">
            <a:avLst/>
          </a:prstGeom>
        </p:spPr>
        <p:txBody>
          <a:bodyPr anchor="ctr">
            <a:normAutofit/>
          </a:bodyPr>
          <a:lstStyle>
            <a:extLst/>
          </a:lstStyle>
          <a:p>
            <a:r>
              <a:rPr lang="cs-CZ" smtClean="0"/>
              <a:t>Klepnutím lze upravit styl předlohy nadpisů.</a:t>
            </a:r>
            <a:endParaRPr lang="en-US"/>
          </a:p>
        </p:txBody>
      </p:sp>
      <p:sp>
        <p:nvSpPr>
          <p:cNvPr id="1033" name="Zástupný symbol pro text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24" name="Zástupný symbol pro datum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defRPr>
            </a:lvl1pPr>
            <a:extLst/>
          </a:lstStyle>
          <a:p>
            <a:pPr>
              <a:defRPr/>
            </a:pPr>
            <a:fld id="{51277A16-E8C6-47A3-9FBA-6BCF08947E22}" type="datetimeFigureOut">
              <a:rPr lang="cs-CZ"/>
              <a:pPr>
                <a:defRPr/>
              </a:pPr>
              <a:t>19.5.2011</a:t>
            </a:fld>
            <a:endParaRPr lang="cs-CZ"/>
          </a:p>
        </p:txBody>
      </p:sp>
      <p:sp>
        <p:nvSpPr>
          <p:cNvPr id="10" name="Zástupný symbol pro zápatí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endParaRPr lang="cs-CZ"/>
          </a:p>
        </p:txBody>
      </p:sp>
      <p:sp>
        <p:nvSpPr>
          <p:cNvPr id="22" name="Zástupný symbol pro číslo snímku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fld id="{37A12119-2140-4F51-B7FC-AF4A7870665A}" type="slidenum">
              <a:rPr lang="cs-CZ"/>
              <a:pPr>
                <a:defRPr/>
              </a:pPr>
              <a:t>‹#›</a:t>
            </a:fld>
            <a:endParaRPr lang="cs-CZ"/>
          </a:p>
        </p:txBody>
      </p:sp>
      <p:sp>
        <p:nvSpPr>
          <p:cNvPr id="15" name="Obdélník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80" r:id="rId1"/>
    <p:sldLayoutId id="2147483779" r:id="rId2"/>
    <p:sldLayoutId id="2147483781" r:id="rId3"/>
    <p:sldLayoutId id="2147483778" r:id="rId4"/>
    <p:sldLayoutId id="2147483782" r:id="rId5"/>
    <p:sldLayoutId id="2147483777" r:id="rId6"/>
    <p:sldLayoutId id="2147483783" r:id="rId7"/>
    <p:sldLayoutId id="2147483784" r:id="rId8"/>
    <p:sldLayoutId id="2147483785" r:id="rId9"/>
    <p:sldLayoutId id="2147483776" r:id="rId10"/>
    <p:sldLayoutId id="2147483775" r:id="rId11"/>
  </p:sldLayoutIdLst>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18"/>
        </a:defRPr>
      </a:lvl2pPr>
      <a:lvl3pPr algn="l" rtl="0" eaLnBrk="0" fontAlgn="base" hangingPunct="0">
        <a:spcBef>
          <a:spcPct val="0"/>
        </a:spcBef>
        <a:spcAft>
          <a:spcPct val="0"/>
        </a:spcAft>
        <a:defRPr sz="4300">
          <a:solidFill>
            <a:srgbClr val="572314"/>
          </a:solidFill>
          <a:latin typeface="Gill Sans MT" pitchFamily="34" charset="-18"/>
        </a:defRPr>
      </a:lvl3pPr>
      <a:lvl4pPr algn="l" rtl="0" eaLnBrk="0" fontAlgn="base" hangingPunct="0">
        <a:spcBef>
          <a:spcPct val="0"/>
        </a:spcBef>
        <a:spcAft>
          <a:spcPct val="0"/>
        </a:spcAft>
        <a:defRPr sz="4300">
          <a:solidFill>
            <a:srgbClr val="572314"/>
          </a:solidFill>
          <a:latin typeface="Gill Sans MT" pitchFamily="34" charset="-18"/>
        </a:defRPr>
      </a:lvl4pPr>
      <a:lvl5pPr algn="l" rtl="0" eaLnBrk="0" fontAlgn="base" hangingPunct="0">
        <a:spcBef>
          <a:spcPct val="0"/>
        </a:spcBef>
        <a:spcAft>
          <a:spcPct val="0"/>
        </a:spcAft>
        <a:defRPr sz="4300">
          <a:solidFill>
            <a:srgbClr val="572314"/>
          </a:solidFill>
          <a:latin typeface="Gill Sans MT" pitchFamily="34" charset="-18"/>
        </a:defRPr>
      </a:lvl5pPr>
      <a:lvl6pPr marL="457200" algn="l" rtl="0" fontAlgn="base">
        <a:spcBef>
          <a:spcPct val="0"/>
        </a:spcBef>
        <a:spcAft>
          <a:spcPct val="0"/>
        </a:spcAft>
        <a:defRPr sz="4300">
          <a:solidFill>
            <a:srgbClr val="572314"/>
          </a:solidFill>
          <a:latin typeface="Gill Sans MT" pitchFamily="34" charset="-18"/>
        </a:defRPr>
      </a:lvl6pPr>
      <a:lvl7pPr marL="914400" algn="l" rtl="0" fontAlgn="base">
        <a:spcBef>
          <a:spcPct val="0"/>
        </a:spcBef>
        <a:spcAft>
          <a:spcPct val="0"/>
        </a:spcAft>
        <a:defRPr sz="4300">
          <a:solidFill>
            <a:srgbClr val="572314"/>
          </a:solidFill>
          <a:latin typeface="Gill Sans MT" pitchFamily="34" charset="-18"/>
        </a:defRPr>
      </a:lvl7pPr>
      <a:lvl8pPr marL="1371600" algn="l" rtl="0" fontAlgn="base">
        <a:spcBef>
          <a:spcPct val="0"/>
        </a:spcBef>
        <a:spcAft>
          <a:spcPct val="0"/>
        </a:spcAft>
        <a:defRPr sz="4300">
          <a:solidFill>
            <a:srgbClr val="572314"/>
          </a:solidFill>
          <a:latin typeface="Gill Sans MT" pitchFamily="34" charset="-18"/>
        </a:defRPr>
      </a:lvl8pPr>
      <a:lvl9pPr marL="1828800" algn="l" rtl="0" fontAlgn="base">
        <a:spcBef>
          <a:spcPct val="0"/>
        </a:spcBef>
        <a:spcAft>
          <a:spcPct val="0"/>
        </a:spcAft>
        <a:defRPr sz="4300">
          <a:solidFill>
            <a:srgbClr val="572314"/>
          </a:solidFill>
          <a:latin typeface="Gill Sans MT" pitchFamily="34" charset="-18"/>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cenia.cz/"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431925" y="360363"/>
            <a:ext cx="7407275" cy="1471612"/>
          </a:xfrm>
        </p:spPr>
        <p:txBody>
          <a:bodyPr>
            <a:normAutofit fontScale="90000"/>
          </a:bodyPr>
          <a:lstStyle/>
          <a:p>
            <a:pPr eaLnBrk="1" fontAlgn="auto" hangingPunct="1">
              <a:spcAft>
                <a:spcPts val="0"/>
              </a:spcAft>
              <a:defRPr/>
            </a:pPr>
            <a:r>
              <a:rPr lang="cs-CZ" sz="3600" dirty="0" smtClean="0">
                <a:solidFill>
                  <a:schemeClr val="tx2">
                    <a:satMod val="130000"/>
                  </a:schemeClr>
                </a:solidFill>
              </a:rPr>
              <a:t>Zdravý životní styl,</a:t>
            </a:r>
            <a:br>
              <a:rPr lang="cs-CZ" sz="3600" dirty="0" smtClean="0">
                <a:solidFill>
                  <a:schemeClr val="tx2">
                    <a:satMod val="130000"/>
                  </a:schemeClr>
                </a:solidFill>
              </a:rPr>
            </a:br>
            <a:r>
              <a:rPr lang="cs-CZ" sz="3600" dirty="0" smtClean="0">
                <a:solidFill>
                  <a:schemeClr val="tx2">
                    <a:satMod val="130000"/>
                  </a:schemeClr>
                </a:solidFill>
              </a:rPr>
              <a:t>dobrovolné a ekonomické nástroje</a:t>
            </a:r>
            <a:br>
              <a:rPr lang="cs-CZ" sz="3600" dirty="0" smtClean="0">
                <a:solidFill>
                  <a:schemeClr val="tx2">
                    <a:satMod val="130000"/>
                  </a:schemeClr>
                </a:solidFill>
              </a:rPr>
            </a:br>
            <a:r>
              <a:rPr lang="cs-CZ" sz="3600" dirty="0" smtClean="0">
                <a:solidFill>
                  <a:schemeClr val="tx2">
                    <a:satMod val="130000"/>
                  </a:schemeClr>
                </a:solidFill>
              </a:rPr>
              <a:t> k ochraně zdraví</a:t>
            </a:r>
            <a:endParaRPr lang="cs-CZ" sz="3600" dirty="0">
              <a:solidFill>
                <a:schemeClr val="tx2">
                  <a:satMod val="130000"/>
                </a:schemeClr>
              </a:solidFill>
            </a:endParaRPr>
          </a:p>
        </p:txBody>
      </p:sp>
      <p:sp>
        <p:nvSpPr>
          <p:cNvPr id="3" name="Podnadpis 2"/>
          <p:cNvSpPr>
            <a:spLocks noGrp="1"/>
          </p:cNvSpPr>
          <p:nvPr>
            <p:ph type="subTitle" idx="1"/>
          </p:nvPr>
        </p:nvSpPr>
        <p:spPr>
          <a:xfrm>
            <a:off x="1431925" y="1849438"/>
            <a:ext cx="7407275" cy="1752600"/>
          </a:xfrm>
        </p:spPr>
        <p:txBody>
          <a:bodyPr>
            <a:normAutofit lnSpcReduction="10000"/>
          </a:bodyPr>
          <a:lstStyle/>
          <a:p>
            <a:pPr eaLnBrk="1" fontAlgn="auto" hangingPunct="1">
              <a:spcAft>
                <a:spcPts val="0"/>
              </a:spcAft>
              <a:buFont typeface="Wingdings 2"/>
              <a:buNone/>
              <a:defRPr/>
            </a:pPr>
            <a:endParaRPr lang="cs-CZ" dirty="0" smtClean="0"/>
          </a:p>
          <a:p>
            <a:pPr eaLnBrk="1" fontAlgn="auto" hangingPunct="1">
              <a:spcAft>
                <a:spcPts val="0"/>
              </a:spcAft>
              <a:buFont typeface="Wingdings 2"/>
              <a:buNone/>
              <a:defRPr/>
            </a:pPr>
            <a:endParaRPr lang="cs-CZ" dirty="0" smtClean="0"/>
          </a:p>
          <a:p>
            <a:pPr eaLnBrk="1" fontAlgn="auto" hangingPunct="1">
              <a:spcAft>
                <a:spcPts val="0"/>
              </a:spcAft>
              <a:buFont typeface="Wingdings 2"/>
              <a:buNone/>
              <a:defRPr/>
            </a:pPr>
            <a:endParaRPr lang="cs-CZ" dirty="0" smtClean="0"/>
          </a:p>
          <a:p>
            <a:pPr eaLnBrk="1" fontAlgn="auto" hangingPunct="1">
              <a:spcAft>
                <a:spcPts val="0"/>
              </a:spcAft>
              <a:buFont typeface="Wingdings 2"/>
              <a:buNone/>
              <a:defRPr/>
            </a:pPr>
            <a:r>
              <a:rPr lang="cs-CZ" dirty="0" smtClean="0"/>
              <a:t>Jana Dudová</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endParaRPr lang="cs-CZ">
              <a:solidFill>
                <a:schemeClr val="tx2">
                  <a:satMod val="130000"/>
                </a:schemeClr>
              </a:solidFill>
            </a:endParaRPr>
          </a:p>
        </p:txBody>
      </p:sp>
      <p:sp>
        <p:nvSpPr>
          <p:cNvPr id="3" name="Zástupný symbol pro obsah 2"/>
          <p:cNvSpPr>
            <a:spLocks noGrp="1"/>
          </p:cNvSpPr>
          <p:nvPr>
            <p:ph idx="1"/>
          </p:nvPr>
        </p:nvSpPr>
        <p:spPr>
          <a:xfrm>
            <a:off x="1435100" y="285750"/>
            <a:ext cx="7494588" cy="5962650"/>
          </a:xfrm>
        </p:spPr>
        <p:txBody>
          <a:bodyPr>
            <a:normAutofit fontScale="70000" lnSpcReduction="20000"/>
          </a:bodyPr>
          <a:lstStyle/>
          <a:p>
            <a:pPr marL="365760" indent="-283464" eaLnBrk="1" fontAlgn="auto" hangingPunct="1">
              <a:spcAft>
                <a:spcPts val="0"/>
              </a:spcAft>
              <a:buFont typeface="Wingdings 2"/>
              <a:buChar char=""/>
              <a:defRPr/>
            </a:pPr>
            <a:r>
              <a:rPr lang="cs-CZ" dirty="0" smtClean="0"/>
              <a:t>§ 10 : ,,</a:t>
            </a:r>
            <a:r>
              <a:rPr lang="cs-CZ" i="1" dirty="0" smtClean="0"/>
              <a:t>tam, kde sousedí ekologicky obhospodařované pozemky s pozemky, které nejsou obhospodařovány ekologickým způsobem, musí ekologický podnikatel učinit vhodná opatření, kterými sníží riziko škodlivých vlivů na jím ekologicky obhospodařované pozemky, a to na nejnižší možnou míru; takovými opatřeními jsou zejména výsadba živých plotů, větrolamů, pásů zeleně, izolačních travnatých pásů nebo zřizování cest.“</a:t>
            </a:r>
            <a:endParaRPr lang="cs-CZ" dirty="0" smtClean="0"/>
          </a:p>
          <a:p>
            <a:pPr marL="365760" indent="-283464" eaLnBrk="1" fontAlgn="auto" hangingPunct="1">
              <a:spcAft>
                <a:spcPts val="0"/>
              </a:spcAft>
              <a:buFont typeface="Wingdings 2"/>
              <a:buChar char=""/>
              <a:defRPr/>
            </a:pPr>
            <a:r>
              <a:rPr lang="cs-CZ" dirty="0" smtClean="0"/>
              <a:t>§  22: </a:t>
            </a:r>
            <a:r>
              <a:rPr lang="cs-CZ" i="1" dirty="0" smtClean="0"/>
              <a:t>osvědčení o původu bioproduktu, biopotraviny nebo ostatního bioproduktu vydá pověřená osoba v souladu s ČSN EN 45011 na žádost.</a:t>
            </a:r>
            <a:endParaRPr lang="cs-CZ" dirty="0" smtClean="0"/>
          </a:p>
          <a:p>
            <a:pPr marL="365760" indent="-283464" eaLnBrk="1" fontAlgn="auto" hangingPunct="1">
              <a:spcAft>
                <a:spcPts val="0"/>
              </a:spcAft>
              <a:buFont typeface="Wingdings 2"/>
              <a:buChar char=""/>
              <a:defRPr/>
            </a:pPr>
            <a:r>
              <a:rPr lang="cs-CZ" dirty="0" smtClean="0"/>
              <a:t>Bioprodukt a biopotravina se označí v souladu s příslušnými evropskými předpisy, přičemž grafický znak biopotravin a bioproduktů stanoví vyhláška č. 16/2006 Sb., kterou se provádí některá ustanovení zákona o ekologickém zemědělství, v jejíž příloze č. 2 je uveden grafický znak, kterým se označí bioprodukt a biopotravina. </a:t>
            </a:r>
          </a:p>
          <a:p>
            <a:pPr marL="365760" indent="-283464" eaLnBrk="1" fontAlgn="auto" hangingPunct="1">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fontAlgn="auto" hangingPunct="1">
              <a:spcAft>
                <a:spcPts val="0"/>
              </a:spcAft>
              <a:defRPr/>
            </a:pPr>
            <a:r>
              <a:rPr lang="cs-CZ" dirty="0" smtClean="0">
                <a:solidFill>
                  <a:schemeClr val="tx2">
                    <a:satMod val="130000"/>
                  </a:schemeClr>
                </a:solidFill>
              </a:rPr>
              <a:t>Ekonomické nástroje a zdravý životní styl</a:t>
            </a:r>
            <a:endParaRPr lang="cs-CZ" dirty="0">
              <a:solidFill>
                <a:schemeClr val="tx2">
                  <a:satMod val="130000"/>
                </a:schemeClr>
              </a:solidFill>
            </a:endParaRPr>
          </a:p>
        </p:txBody>
      </p:sp>
      <p:sp>
        <p:nvSpPr>
          <p:cNvPr id="23554" name="Zástupný symbol pro obsah 2"/>
          <p:cNvSpPr>
            <a:spLocks noGrp="1"/>
          </p:cNvSpPr>
          <p:nvPr>
            <p:ph idx="1"/>
          </p:nvPr>
        </p:nvSpPr>
        <p:spPr/>
        <p:txBody>
          <a:bodyPr/>
          <a:lstStyle/>
          <a:p>
            <a:pPr eaLnBrk="1" hangingPunct="1"/>
            <a:r>
              <a:rPr lang="cs-CZ" smtClean="0"/>
              <a:t>Daně, poplatky, cla, podpory….</a:t>
            </a:r>
          </a:p>
          <a:p>
            <a:pPr eaLnBrk="1" hangingPunct="1"/>
            <a:r>
              <a:rPr lang="cs-CZ" smtClean="0"/>
              <a:t>Ve vztahu k environmentálním aktivitám, ke zdraví přímo ne (vyjma regulačních poplatků), výhledově vyšší mýtné u těžkých kamionů (poplatek za hluk)…</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Nástroje přímé regulace</a:t>
            </a:r>
            <a:endParaRPr lang="cs-CZ" dirty="0">
              <a:solidFill>
                <a:schemeClr val="tx2">
                  <a:satMod val="130000"/>
                </a:schemeClr>
              </a:solidFill>
            </a:endParaRPr>
          </a:p>
        </p:txBody>
      </p:sp>
      <p:sp>
        <p:nvSpPr>
          <p:cNvPr id="3" name="Zástupný symbol pro obsah 2"/>
          <p:cNvSpPr>
            <a:spLocks noGrp="1"/>
          </p:cNvSpPr>
          <p:nvPr>
            <p:ph idx="1"/>
          </p:nvPr>
        </p:nvSpPr>
        <p:spPr>
          <a:xfrm>
            <a:off x="1435100" y="1214438"/>
            <a:ext cx="7499350" cy="5033962"/>
          </a:xfrm>
        </p:spPr>
        <p:txBody>
          <a:bodyPr>
            <a:normAutofit fontScale="77500" lnSpcReduction="20000"/>
          </a:bodyPr>
          <a:lstStyle/>
          <a:p>
            <a:pPr marL="365760" indent="-283464" eaLnBrk="1" fontAlgn="auto" hangingPunct="1">
              <a:spcAft>
                <a:spcPts val="0"/>
              </a:spcAft>
              <a:buFont typeface="Wingdings 2"/>
              <a:buChar char=""/>
              <a:defRPr/>
            </a:pPr>
            <a:r>
              <a:rPr lang="cs-CZ" dirty="0" smtClean="0"/>
              <a:t>Práva a povinnosti</a:t>
            </a:r>
          </a:p>
          <a:p>
            <a:pPr marL="365760" indent="-283464" eaLnBrk="1" fontAlgn="auto" hangingPunct="1">
              <a:spcAft>
                <a:spcPts val="0"/>
              </a:spcAft>
              <a:buFont typeface="Wingdings 2"/>
              <a:buChar char=""/>
              <a:defRPr/>
            </a:pPr>
            <a:r>
              <a:rPr lang="cs-CZ" dirty="0" smtClean="0"/>
              <a:t>Stanovení limitů</a:t>
            </a:r>
          </a:p>
          <a:p>
            <a:pPr marL="365760" indent="-283464" eaLnBrk="1" fontAlgn="auto" hangingPunct="1">
              <a:spcAft>
                <a:spcPts val="0"/>
              </a:spcAft>
              <a:buFont typeface="Wingdings 2"/>
              <a:buChar char=""/>
              <a:defRPr/>
            </a:pPr>
            <a:r>
              <a:rPr lang="cs-CZ" dirty="0" smtClean="0"/>
              <a:t>Sankce</a:t>
            </a:r>
          </a:p>
          <a:p>
            <a:pPr marL="365760" indent="-283464" eaLnBrk="1" fontAlgn="auto" hangingPunct="1">
              <a:spcAft>
                <a:spcPts val="0"/>
              </a:spcAft>
              <a:buFont typeface="Wingdings 2"/>
              <a:buChar char=""/>
              <a:defRPr/>
            </a:pPr>
            <a:endParaRPr lang="cs-CZ" dirty="0" smtClean="0"/>
          </a:p>
          <a:p>
            <a:pPr marL="365760" indent="-283464" eaLnBrk="1" fontAlgn="auto" hangingPunct="1">
              <a:spcAft>
                <a:spcPts val="0"/>
              </a:spcAft>
              <a:buFont typeface="Wingdings 2"/>
              <a:buChar char=""/>
              <a:defRPr/>
            </a:pPr>
            <a:r>
              <a:rPr lang="cs-CZ" dirty="0" smtClean="0"/>
              <a:t>Příklad: § 33 zákona o EZ : fyzická osoba se dopustí  přestupku tím, že v rozporu s tímto zákonem nebo předpisy EU použije na obalu, v reklamě nebo obchodních dokumentech zemědělských surovin, potravin, krmiv nebo krmných směsí, krmných surovin, doplňkových krmiv, doplňkových látek, </a:t>
            </a:r>
            <a:r>
              <a:rPr lang="cs-CZ" dirty="0" err="1" smtClean="0"/>
              <a:t>premixů</a:t>
            </a:r>
            <a:r>
              <a:rPr lang="cs-CZ" dirty="0" smtClean="0"/>
              <a:t> nebo rozmnožovacího materiálu, </a:t>
            </a:r>
            <a:r>
              <a:rPr lang="cs-CZ" b="1" dirty="0" smtClean="0"/>
              <a:t>jakýkoliv odkaz na ekologické zemědělství, zejména s použitím slov ekologický nebo biologický nebo jejich odvozených slov "</a:t>
            </a:r>
            <a:r>
              <a:rPr lang="cs-CZ" b="1" dirty="0" err="1" smtClean="0"/>
              <a:t>eko</a:t>
            </a:r>
            <a:r>
              <a:rPr lang="cs-CZ" b="1" dirty="0" smtClean="0"/>
              <a:t>" nebo "bio".</a:t>
            </a:r>
            <a:endParaRPr lang="cs-CZ" dirty="0" smtClean="0"/>
          </a:p>
          <a:p>
            <a:pPr marL="365760" indent="-283464" eaLnBrk="1" fontAlgn="auto" hangingPunct="1">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fontAlgn="auto" hangingPunct="1">
              <a:spcAft>
                <a:spcPts val="0"/>
              </a:spcAft>
              <a:defRPr/>
            </a:pPr>
            <a:r>
              <a:rPr lang="cs-CZ" dirty="0" smtClean="0">
                <a:solidFill>
                  <a:schemeClr val="tx2">
                    <a:satMod val="130000"/>
                  </a:schemeClr>
                </a:solidFill>
              </a:rPr>
              <a:t>Problematické nástroje přímé regulace</a:t>
            </a:r>
            <a:endParaRPr lang="cs-CZ" dirty="0">
              <a:solidFill>
                <a:schemeClr val="tx2">
                  <a:satMod val="130000"/>
                </a:schemeClr>
              </a:solidFill>
            </a:endParaRPr>
          </a:p>
        </p:txBody>
      </p:sp>
      <p:sp>
        <p:nvSpPr>
          <p:cNvPr id="3" name="Zástupný symbol pro obsah 2"/>
          <p:cNvSpPr>
            <a:spLocks noGrp="1"/>
          </p:cNvSpPr>
          <p:nvPr>
            <p:ph idx="1"/>
          </p:nvPr>
        </p:nvSpPr>
        <p:spPr/>
        <p:txBody>
          <a:bodyPr>
            <a:normAutofit fontScale="85000" lnSpcReduction="10000"/>
          </a:bodyPr>
          <a:lstStyle/>
          <a:p>
            <a:pPr marL="365760" indent="-283464" eaLnBrk="1" fontAlgn="auto" hangingPunct="1">
              <a:spcAft>
                <a:spcPts val="0"/>
              </a:spcAft>
              <a:buFont typeface="Wingdings 2"/>
              <a:buChar char=""/>
              <a:defRPr/>
            </a:pPr>
            <a:endParaRPr lang="cs-CZ" b="1" dirty="0" smtClean="0"/>
          </a:p>
          <a:p>
            <a:pPr marL="365760" indent="-283464" eaLnBrk="1" fontAlgn="auto" hangingPunct="1">
              <a:spcAft>
                <a:spcPts val="0"/>
              </a:spcAft>
              <a:buFont typeface="Wingdings 2"/>
              <a:buNone/>
              <a:defRPr/>
            </a:pPr>
            <a:r>
              <a:rPr lang="cs-CZ" sz="4200" b="1" dirty="0" smtClean="0"/>
              <a:t>Vakcinace</a:t>
            </a:r>
          </a:p>
          <a:p>
            <a:pPr marL="365760" indent="-283464" eaLnBrk="1" fontAlgn="auto" hangingPunct="1">
              <a:spcAft>
                <a:spcPts val="0"/>
              </a:spcAft>
              <a:buFont typeface="Wingdings 2"/>
              <a:buChar char=""/>
              <a:defRPr/>
            </a:pPr>
            <a:r>
              <a:rPr lang="cs-CZ" dirty="0" smtClean="0"/>
              <a:t>Úmluva o biomedicíně</a:t>
            </a:r>
          </a:p>
          <a:p>
            <a:pPr marL="365760" indent="-283464" eaLnBrk="1" fontAlgn="auto" hangingPunct="1">
              <a:spcAft>
                <a:spcPts val="0"/>
              </a:spcAft>
              <a:buFont typeface="Wingdings 2"/>
              <a:buChar char=""/>
              <a:defRPr/>
            </a:pPr>
            <a:r>
              <a:rPr lang="cs-CZ" dirty="0" smtClean="0"/>
              <a:t>Ústava – Listina základních práv a svobod</a:t>
            </a:r>
          </a:p>
          <a:p>
            <a:pPr marL="365760" indent="-283464" eaLnBrk="1" fontAlgn="auto" hangingPunct="1">
              <a:spcAft>
                <a:spcPts val="0"/>
              </a:spcAft>
              <a:buFont typeface="Wingdings 2"/>
              <a:buChar char=""/>
              <a:defRPr/>
            </a:pPr>
            <a:r>
              <a:rPr lang="cs-CZ" dirty="0" smtClean="0"/>
              <a:t>Zákon č. 258/2000 Sb., o ochraně veřejného zdraví - § 46 odst. 1 a 4 zákona č. 258/2000 Sb., o ochraně veřejného zdraví</a:t>
            </a:r>
          </a:p>
          <a:p>
            <a:pPr marL="365760" indent="-283464" eaLnBrk="1" fontAlgn="auto" hangingPunct="1">
              <a:spcAft>
                <a:spcPts val="0"/>
              </a:spcAft>
              <a:buFont typeface="Wingdings 2"/>
              <a:buChar char=""/>
              <a:defRPr/>
            </a:pPr>
            <a:r>
              <a:rPr lang="cs-CZ" dirty="0" smtClean="0"/>
              <a:t>Vyhláška č. 537/2006 Sb., o očkování proti infekčním nemocem</a:t>
            </a:r>
          </a:p>
          <a:p>
            <a:pPr marL="365760" indent="-283464" eaLnBrk="1" fontAlgn="auto" hangingPunct="1">
              <a:spcAft>
                <a:spcPts val="0"/>
              </a:spcAft>
              <a:buFont typeface="Wingdings 2"/>
              <a:buChar char=""/>
              <a:defRPr/>
            </a:pPr>
            <a:r>
              <a:rPr lang="cs-CZ" dirty="0" smtClean="0"/>
              <a:t>Zákon č. 200/1990 Sb., o přestupcích - § 29 odst. 1 písm. f)</a:t>
            </a:r>
          </a:p>
          <a:p>
            <a:pPr marL="365760" indent="-283464" eaLnBrk="1" fontAlgn="auto" hangingPunct="1">
              <a:spcAft>
                <a:spcPts val="0"/>
              </a:spcAft>
              <a:buFont typeface="Wingdings 2"/>
              <a:buNone/>
              <a:defRPr/>
            </a:pPr>
            <a:endParaRPr lang="cs-CZ" dirty="0" smtClean="0"/>
          </a:p>
          <a:p>
            <a:pPr marL="365760" indent="-283464" eaLnBrk="1" fontAlgn="auto" hangingPunct="1">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fontAlgn="auto" hangingPunct="1">
              <a:spcAft>
                <a:spcPts val="0"/>
              </a:spcAft>
              <a:defRPr/>
            </a:pPr>
            <a:r>
              <a:rPr lang="cs-CZ" sz="3600" dirty="0" smtClean="0">
                <a:solidFill>
                  <a:schemeClr val="tx2">
                    <a:satMod val="130000"/>
                  </a:schemeClr>
                </a:solidFill>
              </a:rPr>
              <a:t>Vybraná judikatura</a:t>
            </a:r>
            <a:br>
              <a:rPr lang="cs-CZ" sz="3600" dirty="0" smtClean="0">
                <a:solidFill>
                  <a:schemeClr val="tx2">
                    <a:satMod val="130000"/>
                  </a:schemeClr>
                </a:solidFill>
              </a:rPr>
            </a:br>
            <a:endParaRPr lang="cs-CZ" sz="3600" dirty="0">
              <a:solidFill>
                <a:schemeClr val="tx2">
                  <a:satMod val="130000"/>
                </a:schemeClr>
              </a:solidFill>
            </a:endParaRPr>
          </a:p>
        </p:txBody>
      </p:sp>
      <p:sp>
        <p:nvSpPr>
          <p:cNvPr id="3" name="Zástupný symbol pro obsah 2"/>
          <p:cNvSpPr>
            <a:spLocks noGrp="1"/>
          </p:cNvSpPr>
          <p:nvPr>
            <p:ph idx="1"/>
          </p:nvPr>
        </p:nvSpPr>
        <p:spPr>
          <a:xfrm>
            <a:off x="1435100" y="1071563"/>
            <a:ext cx="7499350" cy="5176837"/>
          </a:xfrm>
        </p:spPr>
        <p:txBody>
          <a:bodyPr>
            <a:normAutofit fontScale="62500" lnSpcReduction="20000"/>
          </a:bodyPr>
          <a:lstStyle/>
          <a:p>
            <a:pPr marL="365760" indent="-283464" eaLnBrk="1" fontAlgn="auto" hangingPunct="1">
              <a:spcAft>
                <a:spcPts val="0"/>
              </a:spcAft>
              <a:buFont typeface="Wingdings 2"/>
              <a:buChar char=""/>
              <a:defRPr/>
            </a:pPr>
            <a:r>
              <a:rPr lang="cs-CZ" dirty="0" smtClean="0"/>
              <a:t>NSS: odpůrce povinného očkování dětí nelze trestat pokutami za přestupky - </a:t>
            </a:r>
            <a:r>
              <a:rPr lang="cs-CZ" dirty="0" err="1" smtClean="0"/>
              <a:t>sp</a:t>
            </a:r>
            <a:r>
              <a:rPr lang="cs-CZ" dirty="0" smtClean="0"/>
              <a:t>. zn. 3 </a:t>
            </a:r>
            <a:r>
              <a:rPr lang="cs-CZ" dirty="0" err="1" smtClean="0"/>
              <a:t>Ads</a:t>
            </a:r>
            <a:r>
              <a:rPr lang="cs-CZ" dirty="0" smtClean="0"/>
              <a:t> 42/2010)</a:t>
            </a:r>
          </a:p>
          <a:p>
            <a:pPr marL="365760" indent="-283464" eaLnBrk="1" fontAlgn="auto" hangingPunct="1">
              <a:spcAft>
                <a:spcPts val="0"/>
              </a:spcAft>
              <a:buFont typeface="Wingdings 2"/>
              <a:buChar char=""/>
              <a:defRPr/>
            </a:pPr>
            <a:r>
              <a:rPr lang="cs-CZ" dirty="0" smtClean="0"/>
              <a:t>Nález ÚS </a:t>
            </a:r>
            <a:r>
              <a:rPr lang="cs-CZ" dirty="0" err="1" smtClean="0"/>
              <a:t>sp</a:t>
            </a:r>
            <a:r>
              <a:rPr lang="cs-CZ" dirty="0" smtClean="0"/>
              <a:t>. zn. III. ÚS  449/06 -</a:t>
            </a:r>
            <a:r>
              <a:rPr lang="cs-CZ" dirty="0" err="1" smtClean="0"/>
              <a:t>sp</a:t>
            </a:r>
            <a:r>
              <a:rPr lang="cs-CZ" dirty="0" smtClean="0"/>
              <a:t>. zn. III. ÚS  449/06: právo člověka rozhodovat o sobě v otázkách vlastního zdraví musí končit tam, kde dotyčná osoba ohrožuje nebo může ohrozit jiné osoby, které s ní přijdou nebo mohou přijít do styku.’ Jádrem sporu je totiž nalezení hranice, kdy stěžovatel ostatní potencionálně ohrožuje. U předmětných třech očkování – </a:t>
            </a:r>
            <a:r>
              <a:rPr lang="cs-CZ" dirty="0" err="1" smtClean="0"/>
              <a:t>polio</a:t>
            </a:r>
            <a:r>
              <a:rPr lang="cs-CZ" dirty="0" smtClean="0"/>
              <a:t>, tetanus, HB – je potencionální riziko ohrožení veřejnosti tak malé (resp. žádné), že případné odepření očkování se zodpovědností či nezodpovědností rodičů nemá co dočinění.“</a:t>
            </a:r>
          </a:p>
          <a:p>
            <a:pPr marL="365760" indent="-283464" eaLnBrk="1" fontAlgn="auto" hangingPunct="1">
              <a:spcAft>
                <a:spcPts val="0"/>
              </a:spcAft>
              <a:buFont typeface="Wingdings 2"/>
              <a:buChar char=""/>
              <a:defRPr/>
            </a:pPr>
            <a:r>
              <a:rPr lang="cs-CZ" dirty="0" smtClean="0"/>
              <a:t>Podle ÚS mohou úřady a soudy rozhodnout, že v individuálních případech nebude povinné očkování dítěte vymáháno pokutami.</a:t>
            </a:r>
          </a:p>
          <a:p>
            <a:pPr marL="365760" indent="-283464" eaLnBrk="1" fontAlgn="auto" hangingPunct="1">
              <a:spcAft>
                <a:spcPts val="0"/>
              </a:spcAft>
              <a:buFont typeface="Wingdings 2"/>
              <a:buChar char=""/>
              <a:defRPr/>
            </a:pPr>
            <a:r>
              <a:rPr lang="cs-CZ" dirty="0" smtClean="0"/>
              <a:t>Autonomie rodičů při rozhodování o zdravotnických zákrocích vůči jejich dětem není absolutní, ale naopak může být omezena, a to i tehdy, pokud rodiče nesouhlasí se zdravotnickým zákrokem z náboženských důvodů (viz nález  </a:t>
            </a:r>
            <a:r>
              <a:rPr lang="cs-CZ" dirty="0" err="1" smtClean="0"/>
              <a:t>sp</a:t>
            </a:r>
            <a:r>
              <a:rPr lang="cs-CZ" dirty="0" smtClean="0"/>
              <a:t>. zn. III. ÚS 459/03).</a:t>
            </a:r>
          </a:p>
          <a:p>
            <a:pPr marL="365760" indent="-283464" eaLnBrk="1" fontAlgn="auto" hangingPunct="1">
              <a:spcAft>
                <a:spcPts val="0"/>
              </a:spcAft>
              <a:buFont typeface="Wingdings 2"/>
              <a:buChar char=""/>
              <a:defRPr/>
            </a:pPr>
            <a:endParaRPr lang="cs-CZ" dirty="0" smtClean="0"/>
          </a:p>
          <a:p>
            <a:pPr marL="365760" indent="-283464" eaLnBrk="1" fontAlgn="auto" hangingPunct="1">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endParaRPr lang="cs-CZ">
              <a:solidFill>
                <a:schemeClr val="tx2">
                  <a:satMod val="130000"/>
                </a:schemeClr>
              </a:solidFill>
            </a:endParaRPr>
          </a:p>
        </p:txBody>
      </p:sp>
      <p:sp>
        <p:nvSpPr>
          <p:cNvPr id="27650" name="Zástupný symbol pro obsah 2"/>
          <p:cNvSpPr>
            <a:spLocks noGrp="1"/>
          </p:cNvSpPr>
          <p:nvPr>
            <p:ph idx="1"/>
          </p:nvPr>
        </p:nvSpPr>
        <p:spPr>
          <a:xfrm>
            <a:off x="1435100" y="285750"/>
            <a:ext cx="7499350" cy="5962650"/>
          </a:xfrm>
        </p:spPr>
        <p:txBody>
          <a:bodyPr/>
          <a:lstStyle/>
          <a:p>
            <a:pPr eaLnBrk="1" hangingPunct="1"/>
            <a:r>
              <a:rPr lang="cs-CZ" smtClean="0"/>
              <a:t>Úmluva o biomedicíně: jakýkoli zákrok v oblasti péče o zdraví je možno provést pouze za podmínky, že k němu dotčená osoba poskytla svobodný a informovaný souhlas (viz čl. 5 Úmluvy). U nezletilých osob je tento souhlas poskytován zákonnými zástupci.</a:t>
            </a:r>
          </a:p>
          <a:p>
            <a:pPr eaLnBrk="1" hangingPunct="1">
              <a:buFont typeface="Wingdings 2" pitchFamily="18" charset="2"/>
              <a:buNone/>
            </a:pPr>
            <a:endParaRPr lang="cs-CZ" smtClean="0"/>
          </a:p>
          <a:p>
            <a:pPr eaLnBrk="1" hangingPunct="1"/>
            <a:r>
              <a:rPr lang="cs-CZ" smtClean="0"/>
              <a:t>čl. 32 odst. 4 LZPS: péče o děti a jejich výchova je právem rodičů.</a:t>
            </a:r>
          </a:p>
          <a:p>
            <a:pPr eaLnBrk="1" hangingPunct="1">
              <a:buFont typeface="Wingdings 2" pitchFamily="18" charset="2"/>
              <a:buNone/>
            </a:pPr>
            <a:endParaRPr lang="cs-CZ"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Očkování dle ZOVZ</a:t>
            </a:r>
            <a:endParaRPr lang="cs-CZ" dirty="0">
              <a:solidFill>
                <a:schemeClr val="tx2">
                  <a:satMod val="130000"/>
                </a:schemeClr>
              </a:solidFill>
            </a:endParaRPr>
          </a:p>
        </p:txBody>
      </p:sp>
      <p:sp>
        <p:nvSpPr>
          <p:cNvPr id="3" name="Zástupný symbol pro obsah 2"/>
          <p:cNvSpPr>
            <a:spLocks noGrp="1"/>
          </p:cNvSpPr>
          <p:nvPr>
            <p:ph idx="1"/>
          </p:nvPr>
        </p:nvSpPr>
        <p:spPr/>
        <p:txBody>
          <a:bodyPr>
            <a:normAutofit fontScale="77500" lnSpcReduction="20000"/>
          </a:bodyPr>
          <a:lstStyle/>
          <a:p>
            <a:pPr marL="365760" indent="-283464" eaLnBrk="1" fontAlgn="auto" hangingPunct="1">
              <a:spcAft>
                <a:spcPts val="0"/>
              </a:spcAft>
              <a:buFont typeface="Wingdings 2"/>
              <a:buChar char=""/>
              <a:defRPr/>
            </a:pPr>
            <a:r>
              <a:rPr lang="cs-CZ" dirty="0" smtClean="0"/>
              <a:t>§ 46/1 ZOVZ: </a:t>
            </a:r>
            <a:r>
              <a:rPr lang="cs-CZ" i="1" dirty="0" smtClean="0"/>
              <a:t>,,fyzická osoba, která má na území České republiky trvalý pobyt, cizinec, jemuž byl povolen trvalý pobyt, cizinec, který je oprávněn k trvalému pobytu na území České republiky, a dále cizinec, jemuž byl povolen přechodný pobyt na území České republiky na dobu delší než 90 dnů nebo je oprávněn na území České republiky pobývat po dobu delší než 90 dnů, jsou povinni podrobit se, v prováděcím právním předpisu upravených případech a termínech, stanovenému druhu pravidelného očkování.“ </a:t>
            </a:r>
          </a:p>
          <a:p>
            <a:pPr marL="365760" indent="-283464" eaLnBrk="1" fontAlgn="auto" hangingPunct="1">
              <a:spcAft>
                <a:spcPts val="0"/>
              </a:spcAft>
              <a:buFont typeface="Wingdings 2"/>
              <a:buChar char=""/>
              <a:defRPr/>
            </a:pPr>
            <a:r>
              <a:rPr lang="cs-CZ" i="1" dirty="0" smtClean="0"/>
              <a:t>§ 46/4 ZOVZ:</a:t>
            </a:r>
            <a:r>
              <a:rPr lang="cs-CZ" dirty="0" smtClean="0"/>
              <a:t> pokud jde o osobu, která nedovršila 15-ti let věku, odpovídá za splnění jejích povinností stanovených v odstavci jedna její zákonný zástupce. </a:t>
            </a:r>
          </a:p>
          <a:p>
            <a:pPr marL="365760" indent="-283464" eaLnBrk="1" fontAlgn="auto" hangingPunct="1">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fontAlgn="auto" hangingPunct="1">
              <a:spcAft>
                <a:spcPts val="0"/>
              </a:spcAft>
              <a:defRPr/>
            </a:pPr>
            <a:r>
              <a:rPr lang="cs-CZ" dirty="0" smtClean="0">
                <a:solidFill>
                  <a:schemeClr val="tx2">
                    <a:satMod val="130000"/>
                  </a:schemeClr>
                </a:solidFill>
              </a:rPr>
              <a:t>Problematická aplikace některých léčebných praktik</a:t>
            </a:r>
            <a:endParaRPr lang="cs-CZ" dirty="0">
              <a:solidFill>
                <a:schemeClr val="tx2">
                  <a:satMod val="130000"/>
                </a:schemeClr>
              </a:solidFill>
            </a:endParaRPr>
          </a:p>
        </p:txBody>
      </p:sp>
      <p:sp>
        <p:nvSpPr>
          <p:cNvPr id="3" name="Zástupný symbol pro obsah 2"/>
          <p:cNvSpPr>
            <a:spLocks noGrp="1"/>
          </p:cNvSpPr>
          <p:nvPr>
            <p:ph idx="1"/>
          </p:nvPr>
        </p:nvSpPr>
        <p:spPr/>
        <p:txBody>
          <a:bodyPr>
            <a:normAutofit fontScale="55000" lnSpcReduction="20000"/>
          </a:bodyPr>
          <a:lstStyle/>
          <a:p>
            <a:pPr marL="365760" indent="-283464" eaLnBrk="1" fontAlgn="auto" hangingPunct="1">
              <a:spcAft>
                <a:spcPts val="0"/>
              </a:spcAft>
              <a:buFont typeface="Wingdings 2"/>
              <a:buNone/>
              <a:defRPr/>
            </a:pPr>
            <a:endParaRPr lang="cs-CZ" sz="5100" dirty="0" smtClean="0"/>
          </a:p>
          <a:p>
            <a:pPr marL="365760" indent="-283464" eaLnBrk="1" fontAlgn="auto" hangingPunct="1">
              <a:spcAft>
                <a:spcPts val="0"/>
              </a:spcAft>
              <a:buFont typeface="Wingdings 2"/>
              <a:buNone/>
              <a:defRPr/>
            </a:pPr>
            <a:r>
              <a:rPr lang="cs-CZ" sz="5100" dirty="0" smtClean="0"/>
              <a:t>Pěstování konopí</a:t>
            </a:r>
          </a:p>
          <a:p>
            <a:pPr marL="365760" indent="-283464" eaLnBrk="1" fontAlgn="auto" hangingPunct="1">
              <a:spcAft>
                <a:spcPts val="0"/>
              </a:spcAft>
              <a:buFont typeface="Wingdings 2"/>
              <a:buChar char=""/>
              <a:defRPr/>
            </a:pPr>
            <a:r>
              <a:rPr lang="cs-CZ" dirty="0" smtClean="0"/>
              <a:t>§ 284 trestního zákoníku o přechovávání omamné psychotropní látky a jedu stanoví, že kdo neoprávněně </a:t>
            </a:r>
            <a:r>
              <a:rPr lang="cs-CZ" b="1" dirty="0" smtClean="0"/>
              <a:t>pro vlastní potřebu</a:t>
            </a:r>
            <a:r>
              <a:rPr lang="cs-CZ" dirty="0" smtClean="0"/>
              <a:t> přechovává </a:t>
            </a:r>
            <a:r>
              <a:rPr lang="cs-CZ" u="sng" dirty="0" smtClean="0"/>
              <a:t>v množství větším než malém</a:t>
            </a:r>
            <a:r>
              <a:rPr lang="cs-CZ" dirty="0" smtClean="0"/>
              <a:t> omamnou látku konopí, pryskyřici z konopí nebo psychotropní látku obsahující jakýkoli </a:t>
            </a:r>
            <a:r>
              <a:rPr lang="cs-CZ" dirty="0" err="1" smtClean="0"/>
              <a:t>tetrahydrokanabinol</a:t>
            </a:r>
            <a:r>
              <a:rPr lang="cs-CZ" dirty="0" smtClean="0"/>
              <a:t>, izomer nebo jeho stereochemickou variantu (THC), bude potrestán odnětím svobody až na jeden rok, zákazem činnosti nebo propadnutím věci nebo jiné majetkové hodnoty.</a:t>
            </a:r>
          </a:p>
          <a:p>
            <a:pPr marL="365760" indent="-283464" eaLnBrk="1" fontAlgn="auto" hangingPunct="1">
              <a:spcAft>
                <a:spcPts val="0"/>
              </a:spcAft>
              <a:buFont typeface="Wingdings 2"/>
              <a:buNone/>
              <a:defRPr/>
            </a:pPr>
            <a:endParaRPr lang="cs-CZ" dirty="0" smtClean="0"/>
          </a:p>
          <a:p>
            <a:pPr marL="365760" indent="-283464" eaLnBrk="1" fontAlgn="auto" hangingPunct="1">
              <a:spcAft>
                <a:spcPts val="0"/>
              </a:spcAft>
              <a:buFont typeface="Wingdings 2"/>
              <a:buChar char=""/>
              <a:defRPr/>
            </a:pPr>
            <a:r>
              <a:rPr lang="cs-CZ" dirty="0" smtClean="0"/>
              <a:t>Ustanovení § 285 trestního zákoníku o nedovoleném pěstování rostlin obsahujících omamnou nebo psychotropní látku stanoví, že kdo neoprávněně </a:t>
            </a:r>
            <a:r>
              <a:rPr lang="cs-CZ" b="1" dirty="0" smtClean="0"/>
              <a:t>pro vlastní potřebu</a:t>
            </a:r>
            <a:r>
              <a:rPr lang="cs-CZ" dirty="0" smtClean="0"/>
              <a:t> pěstuje </a:t>
            </a:r>
            <a:r>
              <a:rPr lang="cs-CZ" u="sng" dirty="0" smtClean="0"/>
              <a:t>v množství větším než malém</a:t>
            </a:r>
            <a:r>
              <a:rPr lang="cs-CZ" dirty="0" smtClean="0"/>
              <a:t> rostlinu konopí, bude potrestán odnětím svobody až na šest měsíců, peněžitým trestem nebo propadnutím věci nebo jiné majetkové hodnoty. </a:t>
            </a:r>
          </a:p>
          <a:p>
            <a:pPr marL="365760" indent="-283464" eaLnBrk="1" fontAlgn="auto" hangingPunct="1">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fontAlgn="auto" hangingPunct="1">
              <a:spcAft>
                <a:spcPts val="0"/>
              </a:spcAft>
              <a:defRPr/>
            </a:pPr>
            <a:r>
              <a:rPr lang="cs-CZ" dirty="0" smtClean="0">
                <a:solidFill>
                  <a:schemeClr val="tx2">
                    <a:satMod val="130000"/>
                  </a:schemeClr>
                </a:solidFill>
              </a:rPr>
              <a:t>Konopná látka jako léčebný produkt?</a:t>
            </a:r>
            <a:endParaRPr lang="cs-CZ" dirty="0">
              <a:solidFill>
                <a:schemeClr val="tx2">
                  <a:satMod val="130000"/>
                </a:schemeClr>
              </a:solidFill>
            </a:endParaRPr>
          </a:p>
        </p:txBody>
      </p:sp>
      <p:sp>
        <p:nvSpPr>
          <p:cNvPr id="30722" name="Zástupný symbol pro obsah 2"/>
          <p:cNvSpPr>
            <a:spLocks noGrp="1"/>
          </p:cNvSpPr>
          <p:nvPr>
            <p:ph idx="1"/>
          </p:nvPr>
        </p:nvSpPr>
        <p:spPr/>
        <p:txBody>
          <a:bodyPr/>
          <a:lstStyle/>
          <a:p>
            <a:pPr eaLnBrk="1" hangingPunct="1"/>
            <a:r>
              <a:rPr lang="cs-CZ" smtClean="0"/>
              <a:t>§ 287 TZ – trestný čin šíření toxikomanie: ,,</a:t>
            </a:r>
            <a:r>
              <a:rPr lang="cs-CZ" i="1" smtClean="0"/>
              <a:t>Kdo svádí jiného ke zneužívání jiné návykové látky než alkoholu nebo ho v tom podporuje anebo kdo zneužívání takové látky jinak podněcuje nebo šíří, bude potrestán odnětím svobody až na tři léta nebo zákazem činnosti.“</a:t>
            </a:r>
          </a:p>
          <a:p>
            <a:pPr eaLnBrk="1" hangingPunct="1">
              <a:buFont typeface="Wingdings 2" pitchFamily="18" charset="2"/>
              <a:buNone/>
            </a:pPr>
            <a:endParaRPr lang="cs-CZ"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eaLnBrk="1" fontAlgn="auto" hangingPunct="1">
              <a:spcAft>
                <a:spcPts val="0"/>
              </a:spcAft>
              <a:defRPr/>
            </a:pPr>
            <a:r>
              <a:rPr lang="cs-CZ" sz="3600" dirty="0" smtClean="0">
                <a:solidFill>
                  <a:schemeClr val="tx2">
                    <a:satMod val="130000"/>
                  </a:schemeClr>
                </a:solidFill>
              </a:rPr>
              <a:t>Zdravý životní styl versus </a:t>
            </a:r>
            <a:r>
              <a:rPr lang="cs-CZ" sz="3600" dirty="0" err="1" smtClean="0">
                <a:solidFill>
                  <a:schemeClr val="tx2">
                    <a:satMod val="130000"/>
                  </a:schemeClr>
                </a:solidFill>
              </a:rPr>
              <a:t>nekalosoutěžní</a:t>
            </a:r>
            <a:r>
              <a:rPr lang="cs-CZ" sz="3600" dirty="0" smtClean="0">
                <a:solidFill>
                  <a:schemeClr val="tx2">
                    <a:satMod val="130000"/>
                  </a:schemeClr>
                </a:solidFill>
              </a:rPr>
              <a:t> jednání</a:t>
            </a:r>
            <a:endParaRPr lang="cs-CZ" sz="3600" dirty="0">
              <a:solidFill>
                <a:schemeClr val="tx2">
                  <a:satMod val="130000"/>
                </a:schemeClr>
              </a:solidFill>
            </a:endParaRPr>
          </a:p>
        </p:txBody>
      </p:sp>
      <p:sp>
        <p:nvSpPr>
          <p:cNvPr id="31746" name="Zástupný symbol pro obsah 2"/>
          <p:cNvSpPr>
            <a:spLocks noGrp="1"/>
          </p:cNvSpPr>
          <p:nvPr>
            <p:ph idx="1"/>
          </p:nvPr>
        </p:nvSpPr>
        <p:spPr/>
        <p:txBody>
          <a:bodyPr/>
          <a:lstStyle/>
          <a:p>
            <a:pPr eaLnBrk="1" hangingPunct="1"/>
            <a:r>
              <a:rPr lang="cs-CZ" smtClean="0"/>
              <a:t>Nekalá soutěž</a:t>
            </a:r>
          </a:p>
          <a:p>
            <a:pPr eaLnBrk="1" hangingPunct="1"/>
            <a:r>
              <a:rPr lang="cs-CZ" smtClean="0"/>
              <a:t>Nekalá reklama</a:t>
            </a:r>
          </a:p>
          <a:p>
            <a:pPr eaLnBrk="1" hangingPunct="1"/>
            <a:endParaRPr lang="cs-CZ" smtClean="0"/>
          </a:p>
          <a:p>
            <a:pPr eaLnBrk="1" hangingPunct="1"/>
            <a:r>
              <a:rPr lang="cs-CZ" smtClean="0"/>
              <a:t>Problematická propagace zdravých potravin a doplňků stravy vč. výrobků a služeb podporujících zdraví</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Pojem</a:t>
            </a:r>
            <a:endParaRPr lang="cs-CZ" dirty="0">
              <a:solidFill>
                <a:schemeClr val="tx2">
                  <a:satMod val="130000"/>
                </a:schemeClr>
              </a:solidFill>
            </a:endParaRPr>
          </a:p>
        </p:txBody>
      </p:sp>
      <p:sp>
        <p:nvSpPr>
          <p:cNvPr id="14338" name="Zástupný symbol pro obsah 2"/>
          <p:cNvSpPr>
            <a:spLocks noGrp="1"/>
          </p:cNvSpPr>
          <p:nvPr>
            <p:ph idx="1"/>
          </p:nvPr>
        </p:nvSpPr>
        <p:spPr/>
        <p:txBody>
          <a:bodyPr/>
          <a:lstStyle/>
          <a:p>
            <a:pPr eaLnBrk="1" hangingPunct="1"/>
            <a:r>
              <a:rPr lang="cs-CZ" smtClean="0"/>
              <a:t>Udržitelný přístup k životu</a:t>
            </a:r>
          </a:p>
          <a:p>
            <a:pPr eaLnBrk="1" hangingPunct="1"/>
            <a:r>
              <a:rPr lang="cs-CZ" smtClean="0"/>
              <a:t>Výchova, vzdělání</a:t>
            </a:r>
          </a:p>
          <a:p>
            <a:pPr eaLnBrk="1" hangingPunct="1"/>
            <a:r>
              <a:rPr lang="cs-CZ" smtClean="0"/>
              <a:t>Vazba na zdravou výživu a zdravé bydlení, pohyb</a:t>
            </a:r>
          </a:p>
          <a:p>
            <a:pPr eaLnBrk="1" hangingPunct="1"/>
            <a:r>
              <a:rPr lang="cs-CZ" smtClean="0"/>
              <a:t>Lékařská péče</a:t>
            </a:r>
          </a:p>
          <a:p>
            <a:pPr eaLnBrk="1" hangingPunct="1"/>
            <a:r>
              <a:rPr lang="cs-CZ" smtClean="0"/>
              <a:t>Omezení stresu……..</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Obchodní zákoník</a:t>
            </a:r>
            <a:endParaRPr lang="cs-CZ" dirty="0">
              <a:solidFill>
                <a:schemeClr val="tx2">
                  <a:satMod val="130000"/>
                </a:schemeClr>
              </a:solidFill>
            </a:endParaRPr>
          </a:p>
        </p:txBody>
      </p:sp>
      <p:sp>
        <p:nvSpPr>
          <p:cNvPr id="32770" name="Zástupný symbol pro obsah 2"/>
          <p:cNvSpPr>
            <a:spLocks noGrp="1"/>
          </p:cNvSpPr>
          <p:nvPr>
            <p:ph idx="1"/>
          </p:nvPr>
        </p:nvSpPr>
        <p:spPr/>
        <p:txBody>
          <a:bodyPr/>
          <a:lstStyle/>
          <a:p>
            <a:pPr eaLnBrk="1" hangingPunct="1">
              <a:lnSpc>
                <a:spcPct val="80000"/>
              </a:lnSpc>
            </a:pPr>
            <a:r>
              <a:rPr lang="cs-CZ" sz="2000" smtClean="0"/>
              <a:t>§ 44 obchz. (generální klauzule): nekalosoutěžní jednání = jednání v hospodářské soutěži nebo v hospodářském styku, které je v rozporu s dobrými mravy soutěže a je způsobilé přivodit újmu jiným soutěžitelům, spotřebitelům nebo dalším zákazníkům. Nekalou soutěží je i klamavé označení zboží a služeb, vyvolávání nebezpečí záměny a klamavá reklama. </a:t>
            </a:r>
          </a:p>
          <a:p>
            <a:pPr eaLnBrk="1" hangingPunct="1">
              <a:lnSpc>
                <a:spcPct val="80000"/>
              </a:lnSpc>
            </a:pPr>
            <a:r>
              <a:rPr lang="cs-CZ" sz="2000" smtClean="0"/>
              <a:t>§ 52 obchz.:ohrožování zdraví a životního prostředí</a:t>
            </a:r>
          </a:p>
          <a:p>
            <a:pPr eaLnBrk="1" hangingPunct="1">
              <a:lnSpc>
                <a:spcPct val="80000"/>
              </a:lnSpc>
              <a:buFont typeface="Wingdings 2" pitchFamily="18" charset="2"/>
              <a:buNone/>
            </a:pPr>
            <a:r>
              <a:rPr lang="cs-CZ" sz="2000" smtClean="0"/>
              <a:t>	Jednání, jímž soutěžitel zkresluje podmínky hospodářské soutěže tím, že provozuje výrobu, uvádí na trh výrobky nebo provádí výkony ohrožující zájmy ochrany zdraví anebo životního prostředí chráněné zákonem, aby tak získal pro sebe nebo jiného prospěch na úkor jiných soutěžitelů nebo spotřebitelů.</a:t>
            </a:r>
          </a:p>
          <a:p>
            <a:pPr eaLnBrk="1" hangingPunct="1">
              <a:lnSpc>
                <a:spcPct val="80000"/>
              </a:lnSpc>
            </a:pPr>
            <a:endParaRPr lang="cs-CZ" sz="2000" smtClean="0"/>
          </a:p>
          <a:p>
            <a:pPr eaLnBrk="1" hangingPunct="1">
              <a:lnSpc>
                <a:spcPct val="80000"/>
              </a:lnSpc>
            </a:pPr>
            <a:endParaRPr lang="cs-CZ" sz="2000" smtClean="0"/>
          </a:p>
          <a:p>
            <a:pPr eaLnBrk="1" hangingPunct="1">
              <a:lnSpc>
                <a:spcPct val="80000"/>
              </a:lnSpc>
              <a:buFont typeface="Wingdings 2" pitchFamily="18" charset="2"/>
              <a:buNone/>
            </a:pPr>
            <a:endParaRPr lang="cs-CZ" sz="20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p:nvPr>
        </p:nvSpPr>
        <p:spPr bwMode="auto"/>
        <p:txBody>
          <a:bodyPr vert="horz" wrap="square" lIns="91440" tIns="45720" rIns="91440" bIns="45720" numCol="1" anchorCtr="0" compatLnSpc="1">
            <a:prstTxWarp prst="textNoShape">
              <a:avLst/>
            </a:prstTxWarp>
          </a:bodyPr>
          <a:lstStyle/>
          <a:p>
            <a:pPr eaLnBrk="1" hangingPunct="1"/>
            <a:r>
              <a:rPr lang="cs-CZ" smtClean="0">
                <a:effectLst/>
              </a:rPr>
              <a:t>Trestní zákoník</a:t>
            </a:r>
          </a:p>
        </p:txBody>
      </p:sp>
      <p:sp>
        <p:nvSpPr>
          <p:cNvPr id="33794" name="Rectangle 3"/>
          <p:cNvSpPr>
            <a:spLocks noGrp="1"/>
          </p:cNvSpPr>
          <p:nvPr>
            <p:ph type="body" idx="1"/>
          </p:nvPr>
        </p:nvSpPr>
        <p:spPr/>
        <p:txBody>
          <a:bodyPr/>
          <a:lstStyle/>
          <a:p>
            <a:pPr eaLnBrk="1" hangingPunct="1">
              <a:lnSpc>
                <a:spcPct val="80000"/>
              </a:lnSpc>
            </a:pPr>
            <a:endParaRPr lang="cs-CZ" sz="2000" smtClean="0"/>
          </a:p>
          <a:p>
            <a:pPr eaLnBrk="1" hangingPunct="1">
              <a:lnSpc>
                <a:spcPct val="80000"/>
              </a:lnSpc>
            </a:pPr>
            <a:endParaRPr lang="cs-CZ" sz="2000" smtClean="0"/>
          </a:p>
          <a:p>
            <a:pPr eaLnBrk="1" hangingPunct="1">
              <a:lnSpc>
                <a:spcPct val="80000"/>
              </a:lnSpc>
            </a:pPr>
            <a:r>
              <a:rPr lang="cs-CZ" sz="2000" smtClean="0"/>
              <a:t>TČ dle  § 248 TZ: kdo poruší jiný právní předpis o nekalé soutěži tím, že se při účasti v hospodářské soutěži dopustí klamavého označování zboží a služeb, a způsobí tím ve větším rozsahu újmu jiným soutěžitelům nebo spotřebitelům nebo opatří tím sobě nebo jinému ve větším rozsahu neoprávněné výhody, bude potrestán odnětím svobody až na tři léta, zákazem činnosti nebo propadnutím věci nebo jiné majetkové hodnot.</a:t>
            </a:r>
          </a:p>
          <a:p>
            <a:pPr eaLnBrk="1" hangingPunct="1"/>
            <a:endParaRPr lang="cs-CZ"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fontAlgn="auto" hangingPunct="1">
              <a:spcAft>
                <a:spcPts val="0"/>
              </a:spcAft>
              <a:defRPr/>
            </a:pPr>
            <a:r>
              <a:rPr lang="cs-CZ" dirty="0" smtClean="0">
                <a:solidFill>
                  <a:schemeClr val="tx2">
                    <a:satMod val="130000"/>
                  </a:schemeClr>
                </a:solidFill>
              </a:rPr>
              <a:t>Ekologicky šetrný přístup jako nástroj k ochraně zdraví</a:t>
            </a:r>
            <a:endParaRPr lang="cs-CZ" dirty="0">
              <a:solidFill>
                <a:schemeClr val="tx2">
                  <a:satMod val="130000"/>
                </a:schemeClr>
              </a:solidFill>
            </a:endParaRPr>
          </a:p>
        </p:txBody>
      </p:sp>
      <p:sp>
        <p:nvSpPr>
          <p:cNvPr id="15362" name="Zástupný symbol pro obsah 2"/>
          <p:cNvSpPr>
            <a:spLocks noGrp="1"/>
          </p:cNvSpPr>
          <p:nvPr>
            <p:ph idx="1"/>
          </p:nvPr>
        </p:nvSpPr>
        <p:spPr/>
        <p:txBody>
          <a:bodyPr/>
          <a:lstStyle/>
          <a:p>
            <a:pPr eaLnBrk="1" hangingPunct="1"/>
            <a:endParaRPr lang="cs-CZ" smtClean="0"/>
          </a:p>
          <a:p>
            <a:pPr eaLnBrk="1" hangingPunct="1"/>
            <a:endParaRPr lang="cs-CZ" smtClean="0"/>
          </a:p>
          <a:p>
            <a:pPr eaLnBrk="1" hangingPunct="1"/>
            <a:r>
              <a:rPr lang="cs-CZ" smtClean="0"/>
              <a:t>Nástroje přímé regulace</a:t>
            </a:r>
          </a:p>
          <a:p>
            <a:pPr eaLnBrk="1" hangingPunct="1"/>
            <a:r>
              <a:rPr lang="cs-CZ" smtClean="0"/>
              <a:t>Nástroje dobrovolné</a:t>
            </a:r>
          </a:p>
          <a:p>
            <a:pPr eaLnBrk="1" hangingPunct="1"/>
            <a:r>
              <a:rPr lang="cs-CZ" smtClean="0"/>
              <a:t>Nástroje informační</a:t>
            </a:r>
          </a:p>
          <a:p>
            <a:pPr eaLnBrk="1" hangingPunct="1"/>
            <a:r>
              <a:rPr lang="cs-CZ" smtClean="0"/>
              <a:t>Nástroje ekonomické</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Dobrovolné nástroje</a:t>
            </a:r>
            <a:endParaRPr lang="cs-CZ" dirty="0">
              <a:solidFill>
                <a:schemeClr val="tx2">
                  <a:satMod val="130000"/>
                </a:schemeClr>
              </a:solidFill>
            </a:endParaRPr>
          </a:p>
        </p:txBody>
      </p:sp>
      <p:sp>
        <p:nvSpPr>
          <p:cNvPr id="16386" name="Zástupný symbol pro obsah 2"/>
          <p:cNvSpPr>
            <a:spLocks noGrp="1"/>
          </p:cNvSpPr>
          <p:nvPr>
            <p:ph idx="1"/>
          </p:nvPr>
        </p:nvSpPr>
        <p:spPr/>
        <p:txBody>
          <a:bodyPr/>
          <a:lstStyle/>
          <a:p>
            <a:pPr eaLnBrk="1" hangingPunct="1"/>
            <a:r>
              <a:rPr lang="cs-CZ" smtClean="0"/>
              <a:t>Používání dobrovolných environmentálních aktivit - jejich preventivní zaměření vede k ozdravení životního prostředí a značně přispívá k realizaci udržitelné výroby i spotřeby </a:t>
            </a:r>
          </a:p>
          <a:p>
            <a:pPr eaLnBrk="1" hangingPunct="1">
              <a:buFont typeface="Wingdings 2" pitchFamily="18" charset="2"/>
              <a:buNone/>
            </a:pPr>
            <a:r>
              <a:rPr lang="cs-CZ" smtClean="0"/>
              <a:t>	 tzn. k realizaci udržitelného rozvoje.</a:t>
            </a:r>
          </a:p>
          <a:p>
            <a:pPr eaLnBrk="1" hangingPunct="1"/>
            <a:endParaRPr lang="cs-CZ"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endParaRPr lang="cs-CZ">
              <a:solidFill>
                <a:schemeClr val="tx2">
                  <a:satMod val="130000"/>
                </a:schemeClr>
              </a:solidFill>
            </a:endParaRPr>
          </a:p>
        </p:txBody>
      </p:sp>
      <p:sp>
        <p:nvSpPr>
          <p:cNvPr id="3" name="Zástupný symbol pro obsah 2"/>
          <p:cNvSpPr>
            <a:spLocks noGrp="1"/>
          </p:cNvSpPr>
          <p:nvPr>
            <p:ph idx="1"/>
          </p:nvPr>
        </p:nvSpPr>
        <p:spPr>
          <a:xfrm>
            <a:off x="1435100" y="1071563"/>
            <a:ext cx="7499350" cy="5176837"/>
          </a:xfrm>
        </p:spPr>
        <p:txBody>
          <a:bodyPr>
            <a:normAutofit fontScale="92500" lnSpcReduction="20000"/>
          </a:bodyPr>
          <a:lstStyle/>
          <a:p>
            <a:pPr marL="365760" indent="-283464" eaLnBrk="1" fontAlgn="auto" hangingPunct="1">
              <a:spcAft>
                <a:spcPts val="0"/>
              </a:spcAft>
              <a:buFont typeface="Wingdings 2"/>
              <a:buChar char=""/>
              <a:defRPr/>
            </a:pPr>
            <a:r>
              <a:rPr lang="cs-CZ" dirty="0" smtClean="0"/>
              <a:t>Dobrovolné environmentální dohody </a:t>
            </a:r>
          </a:p>
          <a:p>
            <a:pPr marL="365760" indent="-283464" eaLnBrk="1" fontAlgn="auto" hangingPunct="1">
              <a:spcAft>
                <a:spcPts val="0"/>
              </a:spcAft>
              <a:buFont typeface="Wingdings 2"/>
              <a:buChar char=""/>
              <a:defRPr/>
            </a:pPr>
            <a:r>
              <a:rPr lang="cs-CZ" dirty="0" smtClean="0"/>
              <a:t> EMAS (Systém environmentálního řízení a auditu, resp. systém environmentálního managementu zaváděný dle ISO 14001</a:t>
            </a:r>
          </a:p>
          <a:p>
            <a:pPr marL="365760" indent="-283464" eaLnBrk="1" fontAlgn="auto" hangingPunct="1">
              <a:spcAft>
                <a:spcPts val="0"/>
              </a:spcAft>
              <a:buFont typeface="Wingdings 2"/>
              <a:buChar char=""/>
              <a:defRPr/>
            </a:pPr>
            <a:r>
              <a:rPr lang="cs-CZ" dirty="0" smtClean="0"/>
              <a:t>Environmentální manažerské účetnictví (zkratka EMA) </a:t>
            </a:r>
          </a:p>
          <a:p>
            <a:pPr marL="365760" indent="-283464" eaLnBrk="1" fontAlgn="auto" hangingPunct="1">
              <a:spcAft>
                <a:spcPts val="0"/>
              </a:spcAft>
              <a:buFont typeface="Wingdings 2"/>
              <a:buChar char=""/>
              <a:defRPr/>
            </a:pPr>
            <a:r>
              <a:rPr lang="cs-CZ" dirty="0" smtClean="0"/>
              <a:t>Environmentální prohlášení </a:t>
            </a:r>
          </a:p>
          <a:p>
            <a:pPr marL="365760" indent="-283464" eaLnBrk="1" fontAlgn="auto" hangingPunct="1">
              <a:spcAft>
                <a:spcPts val="0"/>
              </a:spcAft>
              <a:buFont typeface="Wingdings 2"/>
              <a:buChar char=""/>
              <a:defRPr/>
            </a:pPr>
            <a:r>
              <a:rPr lang="cs-CZ" dirty="0" smtClean="0"/>
              <a:t>Metoda LCA nebo-li posuzování životního cyklu (</a:t>
            </a:r>
            <a:r>
              <a:rPr lang="cs-CZ" dirty="0" err="1" smtClean="0"/>
              <a:t>Life</a:t>
            </a:r>
            <a:r>
              <a:rPr lang="cs-CZ" dirty="0" smtClean="0"/>
              <a:t>-</a:t>
            </a:r>
            <a:r>
              <a:rPr lang="cs-CZ" dirty="0" err="1" smtClean="0"/>
              <a:t>Cycle</a:t>
            </a:r>
            <a:r>
              <a:rPr lang="cs-CZ" dirty="0" smtClean="0"/>
              <a:t> </a:t>
            </a:r>
            <a:r>
              <a:rPr lang="cs-CZ" dirty="0" err="1" smtClean="0"/>
              <a:t>Assessment</a:t>
            </a:r>
            <a:r>
              <a:rPr lang="cs-CZ" dirty="0" smtClean="0"/>
              <a:t>),</a:t>
            </a:r>
          </a:p>
          <a:p>
            <a:pPr marL="365760" indent="-283464" eaLnBrk="1" fontAlgn="auto" hangingPunct="1">
              <a:spcAft>
                <a:spcPts val="0"/>
              </a:spcAft>
              <a:buFont typeface="Wingdings 2"/>
              <a:buChar char=""/>
              <a:defRPr/>
            </a:pPr>
            <a:r>
              <a:rPr lang="cs-CZ" dirty="0" smtClean="0"/>
              <a:t>Program environmentálního značení typu  (</a:t>
            </a:r>
            <a:r>
              <a:rPr lang="cs-CZ" dirty="0" err="1" smtClean="0"/>
              <a:t>ekolabeling</a:t>
            </a:r>
            <a:r>
              <a:rPr lang="cs-CZ" dirty="0" smtClean="0"/>
              <a:t>, </a:t>
            </a:r>
            <a:r>
              <a:rPr lang="cs-CZ" dirty="0" err="1" smtClean="0"/>
              <a:t>ekoznačení</a:t>
            </a:r>
            <a:r>
              <a:rPr lang="cs-CZ" dirty="0" smtClean="0"/>
              <a:t>)</a:t>
            </a:r>
          </a:p>
          <a:p>
            <a:pPr marL="365760" indent="-283464" eaLnBrk="1" fontAlgn="auto" hangingPunct="1">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eaLnBrk="1" fontAlgn="auto" hangingPunct="1">
              <a:spcAft>
                <a:spcPts val="0"/>
              </a:spcAft>
              <a:defRPr/>
            </a:pPr>
            <a:r>
              <a:rPr lang="cs-CZ" sz="2400" b="1" dirty="0" smtClean="0">
                <a:solidFill>
                  <a:schemeClr val="tx2">
                    <a:satMod val="130000"/>
                  </a:schemeClr>
                </a:solidFill>
              </a:rPr>
              <a:t>Český Národní program označování výrobků ochrannou známkou „Ekologicky šetrný výrobek“</a:t>
            </a:r>
            <a:br>
              <a:rPr lang="cs-CZ" sz="2400" b="1" dirty="0" smtClean="0">
                <a:solidFill>
                  <a:schemeClr val="tx2">
                    <a:satMod val="130000"/>
                  </a:schemeClr>
                </a:solidFill>
              </a:rPr>
            </a:br>
            <a:endParaRPr lang="cs-CZ" sz="2400" dirty="0">
              <a:solidFill>
                <a:schemeClr val="tx2">
                  <a:satMod val="130000"/>
                </a:schemeClr>
              </a:solidFill>
            </a:endParaRPr>
          </a:p>
        </p:txBody>
      </p:sp>
      <p:sp>
        <p:nvSpPr>
          <p:cNvPr id="3" name="Zástupný symbol pro obsah 2"/>
          <p:cNvSpPr>
            <a:spLocks noGrp="1"/>
          </p:cNvSpPr>
          <p:nvPr>
            <p:ph idx="1"/>
          </p:nvPr>
        </p:nvSpPr>
        <p:spPr/>
        <p:txBody>
          <a:bodyPr>
            <a:normAutofit fontScale="70000" lnSpcReduction="20000"/>
          </a:bodyPr>
          <a:lstStyle/>
          <a:p>
            <a:pPr marL="365760" indent="-283464" eaLnBrk="1" fontAlgn="auto" hangingPunct="1">
              <a:lnSpc>
                <a:spcPct val="90000"/>
              </a:lnSpc>
              <a:spcAft>
                <a:spcPts val="0"/>
              </a:spcAft>
              <a:buFont typeface="Wingdings 2"/>
              <a:buChar char=""/>
              <a:defRPr/>
            </a:pPr>
            <a:r>
              <a:rPr lang="cs-CZ" dirty="0" err="1" smtClean="0"/>
              <a:t>Ekoznačka</a:t>
            </a:r>
            <a:r>
              <a:rPr lang="cs-CZ" dirty="0" smtClean="0"/>
              <a:t> je na základě licenční smlouvy udělována těm produktům, které splní všechny podmínky dané příslušnou směrnicí a vztahuje se hlavně na spotřební zboží. Garantem programu je Ministerstvo životního prostředí ČR a výkonným orgánem Česká informační agentura ŽP – CENIA – </a:t>
            </a:r>
            <a:r>
              <a:rPr lang="cs-CZ" dirty="0" smtClean="0">
                <a:hlinkClick r:id="rId2"/>
              </a:rPr>
              <a:t>www.</a:t>
            </a:r>
            <a:r>
              <a:rPr lang="cs-CZ" dirty="0" err="1" smtClean="0">
                <a:hlinkClick r:id="rId2"/>
              </a:rPr>
              <a:t>cenia.cz</a:t>
            </a:r>
            <a:endParaRPr lang="cs-CZ" dirty="0" smtClean="0"/>
          </a:p>
          <a:p>
            <a:pPr marL="365760" indent="-283464" eaLnBrk="1" fontAlgn="auto" hangingPunct="1">
              <a:lnSpc>
                <a:spcPct val="90000"/>
              </a:lnSpc>
              <a:spcAft>
                <a:spcPts val="0"/>
              </a:spcAft>
              <a:buFont typeface="Wingdings 2"/>
              <a:buNone/>
              <a:defRPr/>
            </a:pPr>
            <a:r>
              <a:rPr lang="cs-CZ" dirty="0" smtClean="0"/>
              <a:t> </a:t>
            </a:r>
          </a:p>
          <a:p>
            <a:pPr marL="365760" indent="-283464" eaLnBrk="1" fontAlgn="auto" hangingPunct="1">
              <a:lnSpc>
                <a:spcPct val="90000"/>
              </a:lnSpc>
              <a:spcAft>
                <a:spcPts val="0"/>
              </a:spcAft>
              <a:buFont typeface="Wingdings 2"/>
              <a:buChar char=""/>
              <a:defRPr/>
            </a:pPr>
            <a:endParaRPr lang="cs-CZ" dirty="0" smtClean="0"/>
          </a:p>
          <a:p>
            <a:pPr marL="365760" indent="-283464" eaLnBrk="1" fontAlgn="auto" hangingPunct="1">
              <a:lnSpc>
                <a:spcPct val="90000"/>
              </a:lnSpc>
              <a:spcAft>
                <a:spcPts val="0"/>
              </a:spcAft>
              <a:buFont typeface="Wingdings 2"/>
              <a:buChar char=""/>
              <a:defRPr/>
            </a:pPr>
            <a:endParaRPr lang="cs-CZ" dirty="0" smtClean="0"/>
          </a:p>
          <a:p>
            <a:pPr marL="365760" indent="-283464" eaLnBrk="1" fontAlgn="auto" hangingPunct="1">
              <a:lnSpc>
                <a:spcPct val="90000"/>
              </a:lnSpc>
              <a:spcAft>
                <a:spcPts val="0"/>
              </a:spcAft>
              <a:buFont typeface="Wingdings 2"/>
              <a:buNone/>
              <a:defRPr/>
            </a:pPr>
            <a:endParaRPr lang="cs-CZ" dirty="0" smtClean="0"/>
          </a:p>
          <a:p>
            <a:pPr marL="365760" indent="-283464" eaLnBrk="1" fontAlgn="auto" hangingPunct="1">
              <a:lnSpc>
                <a:spcPct val="90000"/>
              </a:lnSpc>
              <a:spcAft>
                <a:spcPts val="0"/>
              </a:spcAft>
              <a:buFont typeface="Wingdings 2"/>
              <a:buNone/>
              <a:defRPr/>
            </a:pPr>
            <a:endParaRPr lang="cs-CZ" dirty="0" smtClean="0"/>
          </a:p>
          <a:p>
            <a:pPr marL="365760" indent="-283464" eaLnBrk="1" fontAlgn="auto" hangingPunct="1">
              <a:lnSpc>
                <a:spcPct val="90000"/>
              </a:lnSpc>
              <a:spcAft>
                <a:spcPts val="0"/>
              </a:spcAft>
              <a:buFont typeface="Wingdings 2"/>
              <a:buChar char=""/>
              <a:defRPr/>
            </a:pPr>
            <a:r>
              <a:rPr lang="cs-CZ" dirty="0" smtClean="0"/>
              <a:t>Právo používat ochranou známku „Ekologicky šetrný výrobek“ propůjčuje svým rozhodnutím a podpisem příslušného certifikátu ministr životního prostředí. Splnění kritérií a postupů, stanovených pro jednotlivé výrobkové kategorie směrnicemi ministerstva životního prostředí, je základní podmínkou. </a:t>
            </a:r>
          </a:p>
          <a:p>
            <a:pPr marL="365760" indent="-283464" eaLnBrk="1" fontAlgn="auto" hangingPunct="1">
              <a:spcAft>
                <a:spcPts val="0"/>
              </a:spcAft>
              <a:buFont typeface="Wingdings 2"/>
              <a:buNone/>
              <a:defRPr/>
            </a:pPr>
            <a:endParaRPr lang="cs-CZ" dirty="0"/>
          </a:p>
        </p:txBody>
      </p:sp>
      <p:pic>
        <p:nvPicPr>
          <p:cNvPr id="18435" name="Picture 2" descr="C:\Users\23814\Pictures\zn_esv.gif"/>
          <p:cNvPicPr>
            <a:picLocks noChangeAspect="1" noChangeArrowheads="1"/>
          </p:cNvPicPr>
          <p:nvPr/>
        </p:nvPicPr>
        <p:blipFill>
          <a:blip r:embed="rId3"/>
          <a:srcRect/>
          <a:stretch>
            <a:fillRect/>
          </a:stretch>
        </p:blipFill>
        <p:spPr bwMode="auto">
          <a:xfrm>
            <a:off x="5715000" y="3071813"/>
            <a:ext cx="1285875" cy="1285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fontAlgn="auto" hangingPunct="1">
              <a:spcAft>
                <a:spcPts val="0"/>
              </a:spcAft>
              <a:defRPr/>
            </a:pPr>
            <a:r>
              <a:rPr lang="cs-CZ" sz="5400" b="1" dirty="0" smtClean="0">
                <a:solidFill>
                  <a:schemeClr val="tx2">
                    <a:satMod val="130000"/>
                  </a:schemeClr>
                </a:solidFill>
              </a:rPr>
              <a:t>„</a:t>
            </a:r>
            <a:r>
              <a:rPr lang="cs-CZ" sz="4400" b="1" dirty="0" smtClean="0">
                <a:solidFill>
                  <a:schemeClr val="tx2">
                    <a:satMod val="130000"/>
                  </a:schemeClr>
                </a:solidFill>
              </a:rPr>
              <a:t>Ekologicky šetrný výrobek“ </a:t>
            </a:r>
            <a:endParaRPr lang="cs-CZ" dirty="0">
              <a:solidFill>
                <a:schemeClr val="tx2">
                  <a:satMod val="130000"/>
                </a:schemeClr>
              </a:solidFill>
            </a:endParaRPr>
          </a:p>
        </p:txBody>
      </p:sp>
      <p:sp>
        <p:nvSpPr>
          <p:cNvPr id="3" name="Zástupný symbol pro obsah 2"/>
          <p:cNvSpPr>
            <a:spLocks noGrp="1"/>
          </p:cNvSpPr>
          <p:nvPr>
            <p:ph idx="1"/>
          </p:nvPr>
        </p:nvSpPr>
        <p:spPr/>
        <p:txBody>
          <a:bodyPr>
            <a:normAutofit fontScale="92500" lnSpcReduction="20000"/>
          </a:bodyPr>
          <a:lstStyle/>
          <a:p>
            <a:pPr marL="365760" indent="-283464" eaLnBrk="1" fontAlgn="auto" hangingPunct="1">
              <a:lnSpc>
                <a:spcPct val="80000"/>
              </a:lnSpc>
              <a:spcAft>
                <a:spcPts val="0"/>
              </a:spcAft>
              <a:buFont typeface="Wingdings 2"/>
              <a:buChar char=""/>
              <a:defRPr/>
            </a:pPr>
            <a:r>
              <a:rPr lang="cs-CZ" dirty="0" smtClean="0"/>
              <a:t>věrohodná a srozumitelná informace o provedeném ekologickém hodnocení výrobku a o jeho vlastnostech, </a:t>
            </a:r>
          </a:p>
          <a:p>
            <a:pPr marL="365760" indent="-283464" eaLnBrk="1" fontAlgn="auto" hangingPunct="1">
              <a:lnSpc>
                <a:spcPct val="80000"/>
              </a:lnSpc>
              <a:spcAft>
                <a:spcPts val="0"/>
              </a:spcAft>
              <a:buFont typeface="Wingdings 2"/>
              <a:buChar char=""/>
              <a:defRPr/>
            </a:pPr>
            <a:r>
              <a:rPr lang="cs-CZ" dirty="0" smtClean="0"/>
              <a:t>snadnější orientace v široké škále téměř rovnocenných výrobků, především spotřebního charakteru, </a:t>
            </a:r>
          </a:p>
          <a:p>
            <a:pPr marL="365760" indent="-283464" eaLnBrk="1" fontAlgn="auto" hangingPunct="1">
              <a:lnSpc>
                <a:spcPct val="80000"/>
              </a:lnSpc>
              <a:spcAft>
                <a:spcPts val="0"/>
              </a:spcAft>
              <a:buFont typeface="Wingdings 2"/>
              <a:buChar char=""/>
              <a:defRPr/>
            </a:pPr>
            <a:r>
              <a:rPr lang="cs-CZ" dirty="0" smtClean="0"/>
              <a:t>státní garance minimalizace nepříznivých vlivů na životní prostředí</a:t>
            </a:r>
          </a:p>
          <a:p>
            <a:pPr marL="365760" indent="-283464" eaLnBrk="1" fontAlgn="auto" hangingPunct="1">
              <a:lnSpc>
                <a:spcPct val="80000"/>
              </a:lnSpc>
              <a:spcAft>
                <a:spcPts val="0"/>
              </a:spcAft>
              <a:buFont typeface="Wingdings 2"/>
              <a:buChar char=""/>
              <a:defRPr/>
            </a:pPr>
            <a:r>
              <a:rPr lang="cs-CZ" dirty="0" smtClean="0"/>
              <a:t>u označeného výrobku minimalizace negativních vlivů na zdraví spotřebitele (např. riziko vzniku alergické reakce apod.), </a:t>
            </a:r>
          </a:p>
          <a:p>
            <a:pPr marL="365760" indent="-283464" eaLnBrk="1" fontAlgn="auto" hangingPunct="1">
              <a:lnSpc>
                <a:spcPct val="80000"/>
              </a:lnSpc>
              <a:spcAft>
                <a:spcPts val="0"/>
              </a:spcAft>
              <a:buFont typeface="Wingdings 2"/>
              <a:buChar char=""/>
              <a:defRPr/>
            </a:pPr>
            <a:r>
              <a:rPr lang="cs-CZ" dirty="0" smtClean="0"/>
              <a:t>poptávka po ekologicky šetrných výrobcích? </a:t>
            </a:r>
          </a:p>
          <a:p>
            <a:pPr marL="365760" indent="-283464" eaLnBrk="1" fontAlgn="auto" hangingPunct="1">
              <a:lnSpc>
                <a:spcPct val="80000"/>
              </a:lnSpc>
              <a:spcAft>
                <a:spcPts val="0"/>
              </a:spcAft>
              <a:buFont typeface="Wingdings 2"/>
              <a:buNone/>
              <a:defRPr/>
            </a:pPr>
            <a:endParaRPr lang="cs-CZ" dirty="0" smtClean="0"/>
          </a:p>
          <a:p>
            <a:pPr marL="365760" indent="-283464" eaLnBrk="1" fontAlgn="auto" hangingPunct="1">
              <a:spcAft>
                <a:spcPts val="0"/>
              </a:spcAft>
              <a:buFont typeface="Wingdings 2"/>
              <a:buNone/>
              <a:defRPr/>
            </a:pP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Ekologické zemědělství</a:t>
            </a:r>
            <a:endParaRPr lang="cs-CZ" dirty="0">
              <a:solidFill>
                <a:schemeClr val="tx2">
                  <a:satMod val="130000"/>
                </a:schemeClr>
              </a:solidFill>
            </a:endParaRPr>
          </a:p>
        </p:txBody>
      </p:sp>
      <p:pic>
        <p:nvPicPr>
          <p:cNvPr id="20482" name="Picture 3" descr="C:\Users\23814\Pictures\biopruhled.gif"/>
          <p:cNvPicPr>
            <a:picLocks noGrp="1" noChangeAspect="1" noChangeArrowheads="1"/>
          </p:cNvPicPr>
          <p:nvPr>
            <p:ph idx="1"/>
          </p:nvPr>
        </p:nvPicPr>
        <p:blipFill>
          <a:blip r:embed="rId2"/>
          <a:srcRect/>
          <a:stretch>
            <a:fillRect/>
          </a:stretch>
        </p:blipFill>
        <p:spPr>
          <a:xfrm>
            <a:off x="2714625" y="2000250"/>
            <a:ext cx="5800725" cy="3071813"/>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sz="3600" b="1" dirty="0" smtClean="0">
                <a:solidFill>
                  <a:schemeClr val="tx2">
                    <a:satMod val="130000"/>
                  </a:schemeClr>
                </a:solidFill>
              </a:rPr>
              <a:t>Legislativa, kontrola a certifikace</a:t>
            </a:r>
            <a:endParaRPr lang="cs-CZ" sz="3600" dirty="0">
              <a:solidFill>
                <a:schemeClr val="tx2">
                  <a:satMod val="130000"/>
                </a:schemeClr>
              </a:solidFill>
            </a:endParaRPr>
          </a:p>
        </p:txBody>
      </p:sp>
      <p:sp>
        <p:nvSpPr>
          <p:cNvPr id="3" name="Zástupný symbol pro obsah 2"/>
          <p:cNvSpPr>
            <a:spLocks noGrp="1"/>
          </p:cNvSpPr>
          <p:nvPr>
            <p:ph idx="1"/>
          </p:nvPr>
        </p:nvSpPr>
        <p:spPr/>
        <p:txBody>
          <a:bodyPr>
            <a:normAutofit fontScale="85000" lnSpcReduction="20000"/>
          </a:bodyPr>
          <a:lstStyle/>
          <a:p>
            <a:pPr marL="365760" indent="-283464" eaLnBrk="1" fontAlgn="auto" hangingPunct="1">
              <a:lnSpc>
                <a:spcPct val="90000"/>
              </a:lnSpc>
              <a:spcAft>
                <a:spcPts val="0"/>
              </a:spcAft>
              <a:buFont typeface="Wingdings 2"/>
              <a:buChar char=""/>
              <a:defRPr/>
            </a:pPr>
            <a:r>
              <a:rPr lang="cs-CZ" b="1" dirty="0" smtClean="0"/>
              <a:t>NAŘÍZENÍ RADY (ES) č. 834/2007</a:t>
            </a:r>
          </a:p>
          <a:p>
            <a:pPr marL="365760" indent="-283464" eaLnBrk="1" fontAlgn="auto" hangingPunct="1">
              <a:lnSpc>
                <a:spcPct val="90000"/>
              </a:lnSpc>
              <a:spcAft>
                <a:spcPts val="0"/>
              </a:spcAft>
              <a:buFont typeface="Wingdings 2"/>
              <a:buNone/>
              <a:defRPr/>
            </a:pPr>
            <a:r>
              <a:rPr lang="cs-CZ" b="1" dirty="0" smtClean="0"/>
              <a:t>    ze dne 28. června 2007</a:t>
            </a:r>
          </a:p>
          <a:p>
            <a:pPr marL="365760" indent="-283464" eaLnBrk="1" fontAlgn="auto" hangingPunct="1">
              <a:lnSpc>
                <a:spcPct val="90000"/>
              </a:lnSpc>
              <a:spcAft>
                <a:spcPts val="0"/>
              </a:spcAft>
              <a:buFont typeface="Wingdings 2"/>
              <a:buNone/>
              <a:defRPr/>
            </a:pPr>
            <a:r>
              <a:rPr lang="cs-CZ" b="1" dirty="0" smtClean="0"/>
              <a:t>    o ekologické produkci a označování ekologických produktů a o zrušení nařízení (EHS) č. 2092/91</a:t>
            </a:r>
            <a:endParaRPr lang="cs-CZ" dirty="0" smtClean="0"/>
          </a:p>
          <a:p>
            <a:pPr marL="365760" indent="-283464" eaLnBrk="1" fontAlgn="auto" hangingPunct="1">
              <a:lnSpc>
                <a:spcPct val="90000"/>
              </a:lnSpc>
              <a:spcAft>
                <a:spcPts val="0"/>
              </a:spcAft>
              <a:buFont typeface="Wingdings 2"/>
              <a:buChar char=""/>
              <a:defRPr/>
            </a:pPr>
            <a:r>
              <a:rPr lang="cs-CZ" dirty="0" smtClean="0"/>
              <a:t>zákon č. 242/2000 Sb., o ekologickém zemědělství </a:t>
            </a:r>
          </a:p>
          <a:p>
            <a:pPr marL="365760" indent="-283464" eaLnBrk="1" fontAlgn="auto" hangingPunct="1">
              <a:lnSpc>
                <a:spcPct val="90000"/>
              </a:lnSpc>
              <a:spcAft>
                <a:spcPts val="0"/>
              </a:spcAft>
              <a:buFont typeface="Wingdings 2"/>
              <a:buChar char=""/>
              <a:defRPr/>
            </a:pPr>
            <a:r>
              <a:rPr lang="cs-CZ" dirty="0" smtClean="0"/>
              <a:t>Dohledem nad dodržováním zákona byla </a:t>
            </a:r>
            <a:r>
              <a:rPr lang="cs-CZ" dirty="0" err="1" smtClean="0"/>
              <a:t>MZe</a:t>
            </a:r>
            <a:r>
              <a:rPr lang="cs-CZ" dirty="0" smtClean="0"/>
              <a:t> pověřena kontrolní organizace Kontrola ekologického zemědělství (KEZ) o.p.s., která zároveň provádí osvědčování bioproduktů a biopotravin. KEZ o.p.s. je akreditována jako kontrolní a certifikační organizace u Českého institutu pro akreditaci. </a:t>
            </a:r>
          </a:p>
          <a:p>
            <a:pPr marL="365760" indent="-283464" eaLnBrk="1" fontAlgn="auto" hangingPunct="1">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unovrat">
  <a:themeElements>
    <a:clrScheme name="Slunovrat">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lunovra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lunovrat">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183</TotalTime>
  <Words>1252</Words>
  <Application>Microsoft Office PowerPoint</Application>
  <PresentationFormat>Předvádění na obrazovce (4:3)</PresentationFormat>
  <Paragraphs>101</Paragraphs>
  <Slides>21</Slides>
  <Notes>0</Notes>
  <HiddenSlides>0</HiddenSlides>
  <MMClips>0</MMClips>
  <ScaleCrop>false</ScaleCrop>
  <HeadingPairs>
    <vt:vector size="6" baseType="variant">
      <vt:variant>
        <vt:lpstr>Použitá písma</vt:lpstr>
      </vt:variant>
      <vt:variant>
        <vt:i4>5</vt:i4>
      </vt:variant>
      <vt:variant>
        <vt:lpstr>Šablona návrhu</vt:lpstr>
      </vt:variant>
      <vt:variant>
        <vt:i4>7</vt:i4>
      </vt:variant>
      <vt:variant>
        <vt:lpstr>Nadpisy snímků</vt:lpstr>
      </vt:variant>
      <vt:variant>
        <vt:i4>21</vt:i4>
      </vt:variant>
    </vt:vector>
  </HeadingPairs>
  <TitlesOfParts>
    <vt:vector size="33" baseType="lpstr">
      <vt:lpstr>Arial</vt:lpstr>
      <vt:lpstr>Gill Sans MT</vt:lpstr>
      <vt:lpstr>Wingdings 2</vt:lpstr>
      <vt:lpstr>Verdana</vt:lpstr>
      <vt:lpstr>Calibri</vt:lpstr>
      <vt:lpstr>Slunovrat</vt:lpstr>
      <vt:lpstr>Slunovrat</vt:lpstr>
      <vt:lpstr>Slunovrat</vt:lpstr>
      <vt:lpstr>Slunovrat</vt:lpstr>
      <vt:lpstr>Slunovrat</vt:lpstr>
      <vt:lpstr>Slunovrat</vt:lpstr>
      <vt:lpstr>Slunovrat</vt:lpstr>
      <vt:lpstr>Zdravý životní styl, dobrovolné a ekonomické nástroje  k ochraně zdraví</vt:lpstr>
      <vt:lpstr>Pojem</vt:lpstr>
      <vt:lpstr>Ekologicky šetrný přístup jako nástroj k ochraně zdraví</vt:lpstr>
      <vt:lpstr>Dobrovolné nástroje</vt:lpstr>
      <vt:lpstr>Snímek 5</vt:lpstr>
      <vt:lpstr>Český Národní program označování výrobků ochrannou známkou „Ekologicky šetrný výrobek“ </vt:lpstr>
      <vt:lpstr>„Ekologicky šetrný výrobek“ </vt:lpstr>
      <vt:lpstr>Ekologické zemědělství</vt:lpstr>
      <vt:lpstr>Legislativa, kontrola a certifikace</vt:lpstr>
      <vt:lpstr>Snímek 10</vt:lpstr>
      <vt:lpstr>Ekonomické nástroje a zdravý životní styl</vt:lpstr>
      <vt:lpstr>Nástroje přímé regulace</vt:lpstr>
      <vt:lpstr>Problematické nástroje přímé regulace</vt:lpstr>
      <vt:lpstr>Vybraná judikatura </vt:lpstr>
      <vt:lpstr>Snímek 15</vt:lpstr>
      <vt:lpstr>Očkování dle ZOVZ</vt:lpstr>
      <vt:lpstr>Problematická aplikace některých léčebných praktik</vt:lpstr>
      <vt:lpstr>Konopná látka jako léčebný produkt?</vt:lpstr>
      <vt:lpstr>Zdravý životní styl versus nekalosoutěžní jednání</vt:lpstr>
      <vt:lpstr>Obchodní zákoník</vt:lpstr>
      <vt:lpstr>Trestní zákoník</vt:lpstr>
    </vt:vector>
  </TitlesOfParts>
  <Company>Právnická fakulta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Zdravý životní styl, dobrovolné  a ekonomické nástroje </dc:title>
  <dc:creator>23814</dc:creator>
  <cp:lastModifiedBy>96</cp:lastModifiedBy>
  <cp:revision>37</cp:revision>
  <dcterms:created xsi:type="dcterms:W3CDTF">2011-05-17T07:35:56Z</dcterms:created>
  <dcterms:modified xsi:type="dcterms:W3CDTF">2011-05-19T11:31:52Z</dcterms:modified>
</cp:coreProperties>
</file>