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CF10E-E292-42B7-9BAC-CFE66B59EE7A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564BC04-9661-421F-8E54-5C0EB144E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3EC5C-6E54-43B8-9009-7E4F5B22E404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7D55-F166-43BD-92D3-B77E1749F5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B2C12-17EB-4FAB-88E5-C05955B058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B4A07-C118-4841-A026-555EBF7975C6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3D47-5734-469F-9702-0A1AC801F0D2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B0AD-330C-4EEE-B908-1DA85AFD22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EC4F-A369-4745-9F44-5097E0A0D0F5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0C5DA94-7BF8-4C60-8D90-AFC0839BED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3BAC9-5E21-4822-A9F2-6248E6912B6E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A8826-6061-4717-A9FF-B14D2CE4F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77697-E22B-4543-974C-85427CDE8634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8A0093F-EDFF-4450-BE14-422D85909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CBBA-80F1-48B7-93CD-9F4956485999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2B624-74E8-4B66-9354-9194D41512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4B651-F840-4D2E-98F3-FBDDCF33A8E2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BDBFEC-26FC-41EB-B6D8-D0995303F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7DA597-7A4E-4602-BF8B-82371EF41E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A6B6-AD7A-47D3-89CB-3F7892D0B4FB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CCBB8-F9B4-4F4A-910B-31A8660A7C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095D5-EFF2-4E6B-892B-E5CD1CEE278A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5AF0671-21BB-450F-92BD-9EF6F6018F8C}" type="datetimeFigureOut">
              <a:rPr lang="cs-CZ"/>
              <a:pPr>
                <a:defRPr/>
              </a:pPr>
              <a:t>25.5.2011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4BCB53-CC3C-414B-B0B4-D82118BE3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79388" y="2852738"/>
            <a:ext cx="8785225" cy="866775"/>
          </a:xfrm>
        </p:spPr>
        <p:txBody>
          <a:bodyPr/>
          <a:lstStyle/>
          <a:p>
            <a:r>
              <a:rPr lang="cs-CZ" sz="6600" smtClean="0"/>
              <a:t>Arbitration agreement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smtClean="0">
                <a:solidFill>
                  <a:srgbClr val="7B9899"/>
                </a:solidFill>
              </a:rPr>
              <a:t>Arbitration agreement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504238" cy="5113337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sz="3600" dirty="0" err="1" smtClean="0">
                <a:solidFill>
                  <a:srgbClr val="002060"/>
                </a:solidFill>
              </a:rPr>
              <a:t>Essential</a:t>
            </a:r>
            <a:r>
              <a:rPr lang="cs-CZ" sz="3600" dirty="0" smtClean="0">
                <a:solidFill>
                  <a:srgbClr val="002060"/>
                </a:solidFill>
              </a:rPr>
              <a:t> </a:t>
            </a:r>
            <a:r>
              <a:rPr lang="cs-CZ" sz="3600" dirty="0" err="1" smtClean="0">
                <a:solidFill>
                  <a:srgbClr val="002060"/>
                </a:solidFill>
              </a:rPr>
              <a:t>elements</a:t>
            </a:r>
            <a:r>
              <a:rPr lang="cs-CZ" sz="3600" dirty="0" smtClean="0">
                <a:solidFill>
                  <a:srgbClr val="002060"/>
                </a:solidFill>
              </a:rPr>
              <a:t> </a:t>
            </a:r>
            <a:r>
              <a:rPr lang="cs-CZ" sz="3600" dirty="0" err="1" smtClean="0">
                <a:solidFill>
                  <a:srgbClr val="002060"/>
                </a:solidFill>
              </a:rPr>
              <a:t>of</a:t>
            </a:r>
            <a:r>
              <a:rPr lang="cs-CZ" sz="3600" dirty="0" smtClean="0">
                <a:solidFill>
                  <a:srgbClr val="002060"/>
                </a:solidFill>
              </a:rPr>
              <a:t> </a:t>
            </a:r>
            <a:r>
              <a:rPr lang="cs-CZ" sz="3600" dirty="0" err="1" smtClean="0">
                <a:solidFill>
                  <a:srgbClr val="002060"/>
                </a:solidFill>
              </a:rPr>
              <a:t>Arbitration</a:t>
            </a:r>
            <a:r>
              <a:rPr lang="cs-CZ" sz="3600" dirty="0" smtClean="0">
                <a:solidFill>
                  <a:srgbClr val="002060"/>
                </a:solidFill>
              </a:rPr>
              <a:t> </a:t>
            </a:r>
            <a:r>
              <a:rPr lang="cs-CZ" sz="3600" dirty="0" err="1" smtClean="0">
                <a:solidFill>
                  <a:srgbClr val="002060"/>
                </a:solidFill>
              </a:rPr>
              <a:t>agreement</a:t>
            </a:r>
            <a:endParaRPr lang="cs-CZ" sz="3600" dirty="0" smtClean="0">
              <a:solidFill>
                <a:srgbClr val="002060"/>
              </a:solidFill>
            </a:endParaRPr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err="1" smtClean="0"/>
              <a:t>Parties</a:t>
            </a:r>
            <a:r>
              <a:rPr lang="cs-CZ" sz="3100" dirty="0" smtClean="0"/>
              <a:t> to a </a:t>
            </a:r>
            <a:r>
              <a:rPr lang="cs-CZ" sz="3100" dirty="0" err="1" smtClean="0"/>
              <a:t>contract</a:t>
            </a:r>
            <a:endParaRPr lang="cs-CZ" sz="31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err="1" smtClean="0"/>
              <a:t>Scope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agreement</a:t>
            </a:r>
            <a:endParaRPr lang="cs-CZ" sz="31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err="1" smtClean="0"/>
              <a:t>Declaration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 </a:t>
            </a:r>
            <a:r>
              <a:rPr lang="cs-CZ" sz="3100" dirty="0" err="1" smtClean="0"/>
              <a:t>will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parties</a:t>
            </a:r>
            <a:endParaRPr lang="cs-CZ" sz="31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smtClean="0"/>
              <a:t>Transfer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competency</a:t>
            </a:r>
            <a:r>
              <a:rPr lang="cs-CZ" sz="3100" dirty="0" smtClean="0"/>
              <a:t> to </a:t>
            </a:r>
            <a:r>
              <a:rPr lang="cs-CZ" sz="3100" dirty="0" err="1" smtClean="0"/>
              <a:t>solve</a:t>
            </a:r>
            <a:r>
              <a:rPr lang="cs-CZ" sz="3100" dirty="0" smtClean="0"/>
              <a:t> </a:t>
            </a:r>
            <a:r>
              <a:rPr lang="cs-CZ" sz="3100" dirty="0" err="1" smtClean="0"/>
              <a:t>dispute</a:t>
            </a:r>
            <a:endParaRPr lang="cs-CZ" sz="31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err="1" smtClean="0"/>
              <a:t>Specification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arbitrator</a:t>
            </a:r>
            <a:endParaRPr lang="cs-CZ" sz="31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100" dirty="0" err="1" smtClean="0"/>
              <a:t>Relation</a:t>
            </a:r>
            <a:r>
              <a:rPr lang="cs-CZ" sz="3100" dirty="0" smtClean="0"/>
              <a:t> </a:t>
            </a:r>
            <a:r>
              <a:rPr lang="cs-CZ" sz="3100" dirty="0" err="1" smtClean="0"/>
              <a:t>with</a:t>
            </a:r>
            <a:r>
              <a:rPr lang="cs-CZ" sz="3100" dirty="0" smtClean="0"/>
              <a:t> </a:t>
            </a:r>
            <a:r>
              <a:rPr lang="cs-CZ" sz="3100" dirty="0" err="1" smtClean="0"/>
              <a:t>main</a:t>
            </a:r>
            <a:r>
              <a:rPr lang="cs-CZ" sz="3100" dirty="0" smtClean="0"/>
              <a:t> </a:t>
            </a:r>
            <a:r>
              <a:rPr lang="cs-CZ" sz="3100" dirty="0" err="1" smtClean="0"/>
              <a:t>contract</a:t>
            </a:r>
            <a:r>
              <a:rPr lang="cs-CZ" sz="3100" dirty="0" smtClean="0"/>
              <a:t>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smtClean="0">
                <a:solidFill>
                  <a:srgbClr val="7B9899"/>
                </a:solidFill>
              </a:rPr>
              <a:t>Arbitration</a:t>
            </a:r>
            <a:r>
              <a:rPr lang="cs-CZ" sz="4800" smtClean="0">
                <a:solidFill>
                  <a:srgbClr val="7B9899"/>
                </a:solidFill>
              </a:rPr>
              <a:t> agreement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	  Recommended elements of arbitration agreement</a:t>
            </a:r>
          </a:p>
          <a:p>
            <a:endParaRPr lang="cs-CZ" smtClean="0"/>
          </a:p>
          <a:p>
            <a:r>
              <a:rPr lang="cs-CZ" smtClean="0"/>
              <a:t>Number of arbitrators</a:t>
            </a:r>
          </a:p>
          <a:p>
            <a:endParaRPr lang="cs-CZ" smtClean="0"/>
          </a:p>
          <a:p>
            <a:r>
              <a:rPr lang="cs-CZ" smtClean="0"/>
              <a:t>Language of arbitration</a:t>
            </a:r>
          </a:p>
          <a:p>
            <a:endParaRPr lang="cs-CZ" smtClean="0"/>
          </a:p>
          <a:p>
            <a:r>
              <a:rPr lang="cs-CZ" smtClean="0"/>
              <a:t>Place of arbitration</a:t>
            </a:r>
          </a:p>
          <a:p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smtClean="0">
                <a:solidFill>
                  <a:srgbClr val="7B9899"/>
                </a:solidFill>
              </a:rPr>
              <a:t>Arbitration agreement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lnSpc>
                <a:spcPct val="200000"/>
              </a:lnSpc>
              <a:buFont typeface="Wingdings 2" pitchFamily="18" charset="2"/>
              <a:buNone/>
            </a:pPr>
            <a:r>
              <a:rPr lang="cs-CZ" smtClean="0"/>
              <a:t>		Optional elements of arbitration agreement</a:t>
            </a:r>
          </a:p>
          <a:p>
            <a:pPr>
              <a:lnSpc>
                <a:spcPct val="200000"/>
              </a:lnSpc>
            </a:pPr>
            <a:r>
              <a:rPr lang="cs-CZ" smtClean="0"/>
              <a:t>Instance of appeal</a:t>
            </a:r>
          </a:p>
          <a:p>
            <a:pPr>
              <a:lnSpc>
                <a:spcPct val="200000"/>
              </a:lnSpc>
            </a:pPr>
            <a:r>
              <a:rPr lang="cs-CZ" smtClean="0"/>
              <a:t>Limitation of duration of the dispute proceedings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r>
              <a:rPr lang="cs-CZ" smtClean="0"/>
              <a:t>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smtClean="0">
                <a:solidFill>
                  <a:srgbClr val="7B9899"/>
                </a:solidFill>
              </a:rPr>
              <a:t>Arbitration agreement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974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smtClean="0"/>
              <a:t>Content conditional on legal order</a:t>
            </a:r>
          </a:p>
          <a:p>
            <a:pPr>
              <a:lnSpc>
                <a:spcPct val="200000"/>
              </a:lnSpc>
            </a:pPr>
            <a:r>
              <a:rPr lang="cs-CZ" smtClean="0"/>
              <a:t>Disposition with procedural rules</a:t>
            </a:r>
          </a:p>
          <a:p>
            <a:pPr>
              <a:lnSpc>
                <a:spcPct val="200000"/>
              </a:lnSpc>
            </a:pPr>
            <a:r>
              <a:rPr lang="cs-CZ" smtClean="0"/>
              <a:t>Disposition with possible invalidation of arbitration award</a:t>
            </a:r>
          </a:p>
          <a:p>
            <a:pPr>
              <a:lnSpc>
                <a:spcPct val="200000"/>
              </a:lnSpc>
            </a:pPr>
            <a:r>
              <a:rPr lang="cs-CZ" smtClean="0"/>
              <a:t>Obligation to satisfy arbitration award voluntary</a:t>
            </a:r>
          </a:p>
          <a:p>
            <a:pPr>
              <a:lnSpc>
                <a:spcPct val="200000"/>
              </a:lnSpc>
            </a:pPr>
            <a:r>
              <a:rPr lang="cs-CZ" smtClean="0"/>
              <a:t>Choice of substantive law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Legal effects of Arbitration  agreement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504238" cy="525621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2800" smtClean="0"/>
              <a:t>Parties to a contract have to go in for arbitration</a:t>
            </a:r>
          </a:p>
          <a:p>
            <a:r>
              <a:rPr lang="cs-CZ" sz="2800" smtClean="0"/>
              <a:t>Disputes arising from the contract are out of jurisdiction of state courthouse</a:t>
            </a:r>
          </a:p>
          <a:p>
            <a:pPr>
              <a:lnSpc>
                <a:spcPct val="200000"/>
              </a:lnSpc>
            </a:pPr>
            <a:r>
              <a:rPr lang="cs-CZ" sz="2800" smtClean="0"/>
              <a:t>Used rules of procedure are determinated by the arbitration court or by abitration agreement</a:t>
            </a:r>
          </a:p>
          <a:p>
            <a:pPr>
              <a:lnSpc>
                <a:spcPct val="200000"/>
              </a:lnSpc>
            </a:pPr>
            <a:r>
              <a:rPr lang="cs-CZ" sz="2800" smtClean="0"/>
              <a:t>Disputes can be decided uder rules of equity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Types of arbitration agreement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04238" cy="5040312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pPr marL="548640" lvl="1" indent="-274320" fontAlgn="auto">
              <a:lnSpc>
                <a:spcPct val="15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Ad Hoc</a:t>
            </a:r>
          </a:p>
          <a:p>
            <a:pPr marL="548640" lvl="1" indent="-274320" fontAlgn="auto">
              <a:lnSpc>
                <a:spcPct val="15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 </a:t>
            </a:r>
            <a:r>
              <a:rPr lang="cs-CZ" dirty="0" err="1" smtClean="0"/>
              <a:t>Institotional</a:t>
            </a:r>
            <a:r>
              <a:rPr lang="cs-CZ" dirty="0" smtClean="0"/>
              <a:t>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Agreement</a:t>
            </a:r>
            <a:r>
              <a:rPr lang="cs-CZ" dirty="0" smtClean="0"/>
              <a:t> on </a:t>
            </a:r>
            <a:r>
              <a:rPr lang="cs-CZ" dirty="0" err="1" smtClean="0"/>
              <a:t>arbitration</a:t>
            </a:r>
            <a:r>
              <a:rPr lang="cs-CZ" dirty="0" smtClean="0"/>
              <a:t> – </a:t>
            </a:r>
            <a:r>
              <a:rPr lang="cs-CZ" dirty="0" err="1" smtClean="0"/>
              <a:t>amendment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 smtClean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Arbitrator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–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arbitrator</a:t>
            </a:r>
            <a:endParaRPr lang="cs-CZ" dirty="0" smtClean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Submission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clause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May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concluded</a:t>
            </a:r>
            <a:r>
              <a:rPr lang="cs-CZ" dirty="0" smtClean="0"/>
              <a:t> in oral </a:t>
            </a:r>
            <a:r>
              <a:rPr lang="cs-CZ" dirty="0" err="1" smtClean="0"/>
              <a:t>form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504238" cy="49688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000" dirty="0" err="1" smtClean="0"/>
              <a:t>From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view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czech</a:t>
            </a:r>
            <a:r>
              <a:rPr lang="cs-CZ" sz="3000" dirty="0" smtClean="0"/>
              <a:t> </a:t>
            </a:r>
            <a:r>
              <a:rPr lang="cs-CZ" sz="3000" dirty="0" err="1" smtClean="0"/>
              <a:t>law</a:t>
            </a:r>
            <a:endParaRPr lang="cs-CZ" sz="30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000" dirty="0" err="1" smtClean="0"/>
              <a:t>From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view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New York </a:t>
            </a:r>
            <a:r>
              <a:rPr lang="cs-CZ" sz="3000" dirty="0" err="1" smtClean="0"/>
              <a:t>convention</a:t>
            </a:r>
            <a:r>
              <a:rPr lang="cs-CZ" sz="3000" dirty="0" smtClean="0"/>
              <a:t> on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recognition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enforcement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foreign</a:t>
            </a:r>
            <a:r>
              <a:rPr lang="cs-CZ" sz="3000" dirty="0" smtClean="0"/>
              <a:t> </a:t>
            </a:r>
            <a:r>
              <a:rPr lang="cs-CZ" sz="3000" dirty="0" err="1" smtClean="0"/>
              <a:t>arbitral</a:t>
            </a:r>
            <a:r>
              <a:rPr lang="cs-CZ" sz="3000" dirty="0" smtClean="0"/>
              <a:t> </a:t>
            </a:r>
            <a:r>
              <a:rPr lang="cs-CZ" sz="3000" dirty="0" err="1" smtClean="0"/>
              <a:t>awards</a:t>
            </a:r>
            <a:endParaRPr lang="cs-CZ" sz="30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3000" dirty="0" err="1" smtClean="0"/>
              <a:t>From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view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European</a:t>
            </a:r>
            <a:r>
              <a:rPr lang="cs-CZ" sz="3000" dirty="0" smtClean="0"/>
              <a:t> </a:t>
            </a:r>
            <a:r>
              <a:rPr lang="cs-CZ" sz="3000" dirty="0" err="1" smtClean="0"/>
              <a:t>convention</a:t>
            </a:r>
            <a:r>
              <a:rPr lang="cs-CZ" sz="3000" dirty="0" smtClean="0"/>
              <a:t> on </a:t>
            </a:r>
            <a:r>
              <a:rPr lang="cs-CZ" sz="3000" dirty="0" err="1" smtClean="0"/>
              <a:t>international</a:t>
            </a:r>
            <a:r>
              <a:rPr lang="cs-CZ" sz="3000" dirty="0" smtClean="0"/>
              <a:t> </a:t>
            </a:r>
            <a:r>
              <a:rPr lang="cs-CZ" sz="3000" dirty="0" err="1" smtClean="0"/>
              <a:t>commercial</a:t>
            </a:r>
            <a:r>
              <a:rPr lang="cs-CZ" sz="3000" dirty="0" smtClean="0"/>
              <a:t> </a:t>
            </a:r>
            <a:r>
              <a:rPr lang="cs-CZ" sz="3000" dirty="0" err="1" smtClean="0"/>
              <a:t>arbitration</a:t>
            </a:r>
            <a:endParaRPr lang="cs-CZ" sz="3000" dirty="0" smtClean="0"/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cs-CZ" sz="3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116</TotalTime>
  <Words>219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8</vt:i4>
      </vt:variant>
    </vt:vector>
  </HeadingPairs>
  <TitlesOfParts>
    <vt:vector size="25" baseType="lpstr">
      <vt:lpstr>Georgia</vt:lpstr>
      <vt:lpstr>Arial</vt:lpstr>
      <vt:lpstr>Wingdings 2</vt:lpstr>
      <vt:lpstr>Wingdings</vt:lpstr>
      <vt:lpstr>Calibri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Arbitration agreement</vt:lpstr>
      <vt:lpstr>Arbitration agreement</vt:lpstr>
      <vt:lpstr>Arbitration agreement</vt:lpstr>
      <vt:lpstr>Arbitration agreement</vt:lpstr>
      <vt:lpstr>Arbitration agreement</vt:lpstr>
      <vt:lpstr>Legal effects of Arbitration  agreement</vt:lpstr>
      <vt:lpstr>Types of arbitration agreement</vt:lpstr>
      <vt:lpstr>May be arbitration agreement concluded in oral form?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Arbitration agreement</dc:title>
  <dc:creator>Pavel Stařičný</dc:creator>
  <cp:lastModifiedBy>170284</cp:lastModifiedBy>
  <cp:revision>5</cp:revision>
  <dcterms:created xsi:type="dcterms:W3CDTF">2011-04-03T18:05:08Z</dcterms:created>
  <dcterms:modified xsi:type="dcterms:W3CDTF">2011-05-25T06:23:53Z</dcterms:modified>
</cp:coreProperties>
</file>