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8" r:id="rId4"/>
    <p:sldId id="269" r:id="rId5"/>
    <p:sldId id="257" r:id="rId6"/>
    <p:sldId id="262" r:id="rId7"/>
    <p:sldId id="261" r:id="rId8"/>
    <p:sldId id="267" r:id="rId9"/>
    <p:sldId id="259" r:id="rId10"/>
    <p:sldId id="260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horzBarState="maximized">
    <p:restoredLeft sz="14179" autoAdjust="0"/>
    <p:restoredTop sz="86322" autoAdjust="0"/>
  </p:normalViewPr>
  <p:slideViewPr>
    <p:cSldViewPr>
      <p:cViewPr>
        <p:scale>
          <a:sx n="74" d="100"/>
          <a:sy n="74" d="100"/>
        </p:scale>
        <p:origin x="-1092" y="-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129E7C1-EEA3-469C-BD4A-E24B5A924529}" type="datetimeFigureOut">
              <a:rPr lang="cs-CZ" smtClean="0"/>
              <a:pPr/>
              <a:t>20.2.2011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5379FA7-F361-4EE5-A98F-E82BE9A07E1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freepublications/en/arbitration/892/wipo_pub_892.pdf" TargetMode="External"/><Relationship Id="rId2" Type="http://schemas.openxmlformats.org/officeDocument/2006/relationships/hyperlink" Target="https://is.muni.cz/auth/ucitel/warp_predmet_vyber.pl?fakulta=1422;obdobi=4745;studium=449904;kod=MVV1568K;lang=e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koscik@law.muni.cz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Domain names 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714876" y="4286256"/>
            <a:ext cx="3786214" cy="2181228"/>
          </a:xfrm>
        </p:spPr>
        <p:txBody>
          <a:bodyPr>
            <a:normAutofit fontScale="85000" lnSpcReduction="20000"/>
          </a:bodyPr>
          <a:lstStyle/>
          <a:p>
            <a:pPr marL="0"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  <a:t>Supervisor:</a:t>
            </a:r>
            <a:b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dirty="0" err="1" smtClean="0">
                <a:solidFill>
                  <a:schemeClr val="tx1"/>
                </a:solidFill>
                <a:latin typeface="Verdana" pitchFamily="34" charset="0"/>
              </a:rPr>
              <a:t>JUDr</a:t>
            </a: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Verdana" pitchFamily="34" charset="0"/>
              </a:rPr>
              <a:t>Radim</a:t>
            </a: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Verdana" pitchFamily="34" charset="0"/>
              </a:rPr>
              <a:t>Polčák</a:t>
            </a: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>, Ph.D.</a:t>
            </a:r>
            <a:br>
              <a:rPr lang="en-US" dirty="0" smtClean="0">
                <a:solidFill>
                  <a:schemeClr val="tx1"/>
                </a:solidFill>
                <a:latin typeface="Verdana" pitchFamily="34" charset="0"/>
              </a:rPr>
            </a:br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0"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cs-CZ" b="1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0"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  <a:t>Teacher:</a:t>
            </a: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>Mgr. Michal </a:t>
            </a:r>
            <a:r>
              <a:rPr lang="en-US" dirty="0" err="1" smtClean="0">
                <a:solidFill>
                  <a:schemeClr val="tx1"/>
                </a:solidFill>
                <a:latin typeface="Verdana" pitchFamily="34" charset="0"/>
              </a:rPr>
              <a:t>Koščík</a:t>
            </a: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Verdana" pitchFamily="34" charset="0"/>
              </a:rPr>
            </a:br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2672194"/>
            <a:ext cx="1635384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cs-CZ" sz="37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Colloquia criteria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Attendance </a:t>
            </a:r>
          </a:p>
          <a:p>
            <a:pPr lvl="1"/>
            <a:r>
              <a:rPr lang="en-US" dirty="0" smtClean="0"/>
              <a:t>28.2.2010 – 18.4.2010 – Min 4 lectures/ Max 4 absences</a:t>
            </a:r>
          </a:p>
          <a:p>
            <a:pPr lvl="1"/>
            <a:r>
              <a:rPr lang="en-US" dirty="0" smtClean="0"/>
              <a:t>18.4.2009 – 9.5.2009 – Compulsory 3 lectures</a:t>
            </a:r>
          </a:p>
          <a:p>
            <a:pPr lvl="1"/>
            <a:r>
              <a:rPr lang="en-US" dirty="0" smtClean="0"/>
              <a:t>Total: 11 lectures / Max 4 </a:t>
            </a:r>
            <a:r>
              <a:rPr lang="cs-CZ" dirty="0" smtClean="0"/>
              <a:t>a</a:t>
            </a:r>
            <a:r>
              <a:rPr lang="en-US" dirty="0" err="1" smtClean="0"/>
              <a:t>bsences</a:t>
            </a:r>
            <a:endParaRPr lang="en-US" dirty="0" smtClean="0"/>
          </a:p>
          <a:p>
            <a:r>
              <a:rPr lang="en-US" dirty="0" err="1" smtClean="0"/>
              <a:t>Sumission</a:t>
            </a:r>
            <a:r>
              <a:rPr lang="en-US" dirty="0" smtClean="0"/>
              <a:t>/decision in the simulated arbitration</a:t>
            </a:r>
          </a:p>
          <a:p>
            <a:pPr lvl="1"/>
            <a:r>
              <a:rPr lang="en-US" dirty="0" smtClean="0"/>
              <a:t>Teams of </a:t>
            </a:r>
            <a:r>
              <a:rPr lang="en-US" dirty="0" err="1" smtClean="0"/>
              <a:t>cca</a:t>
            </a:r>
            <a:r>
              <a:rPr lang="en-US" dirty="0" smtClean="0"/>
              <a:t>. 3 people</a:t>
            </a:r>
          </a:p>
          <a:p>
            <a:pPr lvl="1"/>
            <a:r>
              <a:rPr lang="en-US" dirty="0" err="1" smtClean="0"/>
              <a:t>Cca</a:t>
            </a:r>
            <a:r>
              <a:rPr lang="en-US" dirty="0" smtClean="0"/>
              <a:t> 4 pages</a:t>
            </a:r>
          </a:p>
          <a:p>
            <a:pPr lvl="1"/>
            <a:r>
              <a:rPr lang="en-US" dirty="0" smtClean="0"/>
              <a:t>Oral presentation 20 minutes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Moot court system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2-3 cases </a:t>
            </a:r>
          </a:p>
          <a:p>
            <a:r>
              <a:rPr lang="en-US" dirty="0" smtClean="0"/>
              <a:t>Each case shall have </a:t>
            </a:r>
            <a:r>
              <a:rPr lang="en-US" dirty="0" smtClean="0"/>
              <a:t>two/three </a:t>
            </a:r>
            <a:r>
              <a:rPr lang="en-US" dirty="0" smtClean="0"/>
              <a:t>teams</a:t>
            </a:r>
          </a:p>
          <a:p>
            <a:pPr lvl="1"/>
            <a:r>
              <a:rPr lang="en-US" dirty="0" smtClean="0"/>
              <a:t>Complainant</a:t>
            </a:r>
          </a:p>
          <a:p>
            <a:pPr lvl="1"/>
            <a:r>
              <a:rPr lang="en-US" dirty="0" smtClean="0"/>
              <a:t>Respondent</a:t>
            </a:r>
          </a:p>
          <a:p>
            <a:pPr lvl="1"/>
            <a:r>
              <a:rPr lang="en-US" dirty="0" smtClean="0"/>
              <a:t>Arbitrator – actual panelist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Study </a:t>
            </a:r>
            <a:r>
              <a:rPr lang="cs-CZ" dirty="0" err="1" smtClean="0"/>
              <a:t>materials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>
                <a:hlinkClick r:id="rId2" action="ppaction://hlinkfile"/>
              </a:rPr>
              <a:t>Interactive</a:t>
            </a:r>
            <a:r>
              <a:rPr lang="cs-CZ" dirty="0" smtClean="0">
                <a:hlinkClick r:id="rId2" action="ppaction://hlinkfile"/>
              </a:rPr>
              <a:t> </a:t>
            </a:r>
            <a:r>
              <a:rPr lang="cs-CZ" dirty="0" err="1" smtClean="0">
                <a:hlinkClick r:id="rId2" action="ppaction://hlinkfile"/>
              </a:rPr>
              <a:t>syllabi</a:t>
            </a:r>
            <a:r>
              <a:rPr lang="cs-CZ" dirty="0" smtClean="0"/>
              <a:t> – </a:t>
            </a:r>
          </a:p>
          <a:p>
            <a:pPr lvl="1"/>
            <a:r>
              <a:rPr lang="cs-CZ" dirty="0" err="1" smtClean="0">
                <a:solidFill>
                  <a:schemeClr val="tx1"/>
                </a:solidFill>
              </a:rPr>
              <a:t>Information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err="1" smtClean="0">
                <a:solidFill>
                  <a:schemeClr val="tx1"/>
                </a:solidFill>
              </a:rPr>
              <a:t>syst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of the Masaryk university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err="1" smtClean="0"/>
              <a:t>Guide</a:t>
            </a:r>
            <a:r>
              <a:rPr lang="cs-CZ" dirty="0" smtClean="0"/>
              <a:t> to WIPO </a:t>
            </a:r>
            <a:r>
              <a:rPr lang="cs-CZ" dirty="0" err="1" smtClean="0"/>
              <a:t>Domain</a:t>
            </a:r>
            <a:r>
              <a:rPr lang="cs-CZ" dirty="0" smtClean="0"/>
              <a:t> </a:t>
            </a:r>
            <a:r>
              <a:rPr lang="cs-CZ" dirty="0" err="1" smtClean="0"/>
              <a:t>Name</a:t>
            </a:r>
            <a:r>
              <a:rPr lang="cs-CZ" dirty="0" smtClean="0"/>
              <a:t> </a:t>
            </a:r>
            <a:r>
              <a:rPr lang="cs-CZ" dirty="0" err="1" smtClean="0"/>
              <a:t>Dispute</a:t>
            </a:r>
            <a:r>
              <a:rPr lang="cs-CZ" dirty="0" smtClean="0"/>
              <a:t> </a:t>
            </a:r>
            <a:r>
              <a:rPr lang="cs-CZ" dirty="0" err="1" smtClean="0"/>
              <a:t>Resolution</a:t>
            </a:r>
            <a:endParaRPr lang="en-US" dirty="0" smtClean="0"/>
          </a:p>
          <a:p>
            <a:pPr lvl="1"/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wipo.int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freepublications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en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arbitration</a:t>
            </a:r>
            <a:r>
              <a:rPr lang="cs-CZ" dirty="0" smtClean="0">
                <a:hlinkClick r:id="rId3"/>
              </a:rPr>
              <a:t>/892/</a:t>
            </a:r>
            <a:r>
              <a:rPr lang="cs-CZ" dirty="0" err="1" smtClean="0">
                <a:hlinkClick r:id="rId3"/>
              </a:rPr>
              <a:t>wipo</a:t>
            </a:r>
            <a:r>
              <a:rPr lang="cs-CZ" dirty="0" smtClean="0">
                <a:hlinkClick r:id="rId3"/>
              </a:rPr>
              <a:t>_</a:t>
            </a:r>
            <a:r>
              <a:rPr lang="cs-CZ" dirty="0" err="1" smtClean="0">
                <a:hlinkClick r:id="rId3"/>
              </a:rPr>
              <a:t>pub</a:t>
            </a:r>
            <a:r>
              <a:rPr lang="cs-CZ" dirty="0" smtClean="0">
                <a:hlinkClick r:id="rId3"/>
              </a:rPr>
              <a:t>_892.pdf</a:t>
            </a:r>
            <a:r>
              <a:rPr lang="en-US" dirty="0" smtClean="0"/>
              <a:t> 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Good </a:t>
            </a:r>
            <a:r>
              <a:rPr lang="en-US" dirty="0"/>
              <a:t>luck in your new semester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See you next week!!!!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2" descr="https://is.muni.cz/auth/el/1422/podzim2009/EL011/um/9792190/velke_cernob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38" y="2428868"/>
            <a:ext cx="8654010" cy="2075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Time</a:t>
            </a:r>
            <a:r>
              <a:rPr lang="cs-CZ" dirty="0" smtClean="0"/>
              <a:t> and </a:t>
            </a:r>
            <a:r>
              <a:rPr lang="cs-CZ" dirty="0" err="1" smtClean="0"/>
              <a:t>location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Mondays</a:t>
            </a:r>
            <a:r>
              <a:rPr lang="cs-CZ" dirty="0" smtClean="0"/>
              <a:t> – 18:15 – 19:35 </a:t>
            </a:r>
          </a:p>
          <a:p>
            <a:r>
              <a:rPr lang="cs-CZ" dirty="0" err="1" smtClean="0"/>
              <a:t>Room</a:t>
            </a:r>
            <a:r>
              <a:rPr lang="cs-CZ" dirty="0" smtClean="0"/>
              <a:t> 316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085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Consultations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On </a:t>
            </a:r>
            <a:r>
              <a:rPr lang="cs-CZ" dirty="0" err="1" smtClean="0"/>
              <a:t>request</a:t>
            </a:r>
            <a:r>
              <a:rPr lang="cs-CZ" dirty="0" smtClean="0"/>
              <a:t> – </a:t>
            </a:r>
          </a:p>
          <a:p>
            <a:r>
              <a:rPr lang="en-US" dirty="0" smtClean="0">
                <a:hlinkClick r:id="rId2"/>
              </a:rPr>
              <a:t>michalkoscik@gmail.com</a:t>
            </a:r>
          </a:p>
          <a:p>
            <a:r>
              <a:rPr lang="en-US" dirty="0" smtClean="0">
                <a:hlinkClick r:id="rId2"/>
              </a:rPr>
              <a:t>k</a:t>
            </a:r>
            <a:r>
              <a:rPr lang="cs-CZ" dirty="0" err="1" smtClean="0">
                <a:hlinkClick r:id="rId2"/>
              </a:rPr>
              <a:t>oscik</a:t>
            </a:r>
            <a:r>
              <a:rPr lang="en-US" dirty="0" smtClean="0">
                <a:hlinkClick r:id="rId2"/>
              </a:rPr>
              <a:t>@law.muni.cz</a:t>
            </a:r>
            <a:endParaRPr lang="en-US" dirty="0" smtClean="0"/>
          </a:p>
          <a:p>
            <a:r>
              <a:rPr lang="en-US" dirty="0" smtClean="0"/>
              <a:t>76882@mail.muni.cz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296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subject</a:t>
            </a:r>
            <a:endParaRPr lang="en-US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Practical application of:</a:t>
            </a:r>
            <a:endParaRPr lang="en-US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„Soft skills“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Intellectual property law</a:t>
            </a:r>
          </a:p>
          <a:p>
            <a:r>
              <a:rPr lang="en-US" dirty="0" smtClean="0"/>
              <a:t>Competition law</a:t>
            </a:r>
          </a:p>
          <a:p>
            <a:r>
              <a:rPr lang="en-US" dirty="0" smtClean="0"/>
              <a:t>Consumer protection </a:t>
            </a:r>
          </a:p>
          <a:p>
            <a:r>
              <a:rPr lang="en-US" dirty="0" smtClean="0"/>
              <a:t>EC/EU Law</a:t>
            </a:r>
          </a:p>
          <a:p>
            <a:r>
              <a:rPr lang="en-US" dirty="0" smtClean="0"/>
              <a:t>Rules of „soft law“</a:t>
            </a:r>
          </a:p>
          <a:p>
            <a:pPr lvl="1"/>
            <a:r>
              <a:rPr lang="en-US" dirty="0" smtClean="0"/>
              <a:t>Arbitration procedures</a:t>
            </a:r>
          </a:p>
          <a:p>
            <a:pPr lvl="1"/>
            <a:r>
              <a:rPr lang="en-US" dirty="0" smtClean="0"/>
              <a:t>Terms and conditions governing the use and transfers of domain names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Legal English </a:t>
            </a:r>
          </a:p>
          <a:p>
            <a:r>
              <a:rPr lang="en-US" dirty="0" smtClean="0"/>
              <a:t>Legal Writing:</a:t>
            </a:r>
          </a:p>
          <a:p>
            <a:pPr lvl="1"/>
            <a:r>
              <a:rPr lang="en-US" dirty="0" smtClean="0"/>
              <a:t>Submission to arbitration</a:t>
            </a:r>
          </a:p>
          <a:p>
            <a:pPr lvl="1"/>
            <a:r>
              <a:rPr lang="en-US" dirty="0" smtClean="0"/>
              <a:t>Decision making and writing</a:t>
            </a:r>
          </a:p>
          <a:p>
            <a:pPr lvl="1"/>
            <a:r>
              <a:rPr lang="en-US" dirty="0" smtClean="0"/>
              <a:t>Contracting techniques (optional)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Detailed knowledge of related issues of IP, Arbitration, Competition law, Civil law</a:t>
            </a:r>
          </a:p>
          <a:p>
            <a:r>
              <a:rPr lang="en-US" smtClean="0"/>
              <a:t>Practical skills in transferring of web domains and buying/selling “web sites”</a:t>
            </a:r>
          </a:p>
          <a:p>
            <a:r>
              <a:rPr lang="en-US" smtClean="0"/>
              <a:t>Experience in enforcing rights via alternative dispute resolution (arbitration)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course is opened for foreign students </a:t>
            </a:r>
          </a:p>
          <a:p>
            <a:r>
              <a:rPr lang="en-US" dirty="0" smtClean="0"/>
              <a:t>Language – English</a:t>
            </a:r>
          </a:p>
          <a:p>
            <a:pPr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Central</a:t>
            </a:r>
            <a:r>
              <a:rPr lang="cs-CZ" dirty="0" smtClean="0"/>
              <a:t> motive - CYBERSQUATTING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the domain name in bad faith</a:t>
            </a:r>
          </a:p>
          <a:p>
            <a:r>
              <a:rPr lang="en-US" dirty="0" smtClean="0"/>
              <a:t>The intent to:</a:t>
            </a:r>
          </a:p>
          <a:p>
            <a:pPr lvl="1"/>
            <a:r>
              <a:rPr lang="en-US" dirty="0" smtClean="0"/>
              <a:t>Prevent your competitors to use the domain name</a:t>
            </a:r>
          </a:p>
          <a:p>
            <a:pPr lvl="1"/>
            <a:r>
              <a:rPr lang="en-US" dirty="0" smtClean="0"/>
              <a:t>Confuse consumers</a:t>
            </a:r>
          </a:p>
          <a:p>
            <a:pPr lvl="1"/>
            <a:r>
              <a:rPr lang="en-US" dirty="0" smtClean="0"/>
              <a:t>“Blackmail” the trademark owners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94106162"/>
              </p:ext>
            </p:extLst>
          </p:nvPr>
        </p:nvGraphicFramePr>
        <p:xfrm>
          <a:off x="0" y="96838"/>
          <a:ext cx="9144000" cy="687211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48328"/>
                <a:gridCol w="6595672"/>
              </a:tblGrid>
              <a:tr h="36188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Date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Topic</a:t>
                      </a:r>
                      <a:endParaRPr lang="en-US" noProof="0"/>
                    </a:p>
                  </a:txBody>
                  <a:tcPr/>
                </a:tc>
              </a:tr>
              <a:tr h="1176130">
                <a:tc>
                  <a:txBody>
                    <a:bodyPr/>
                    <a:lstStyle/>
                    <a:p>
                      <a:r>
                        <a:rPr lang="cs-CZ" noProof="0" dirty="0" smtClean="0"/>
                        <a:t>28</a:t>
                      </a:r>
                      <a:r>
                        <a:rPr lang="en-US" noProof="0" dirty="0" smtClean="0"/>
                        <a:t>.</a:t>
                      </a:r>
                      <a:r>
                        <a:rPr lang="cs-CZ" noProof="0" dirty="0" smtClean="0"/>
                        <a:t>2</a:t>
                      </a:r>
                      <a:r>
                        <a:rPr lang="en-US" noProof="0" dirty="0" smtClean="0"/>
                        <a:t>.2010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Domain name, System of domain names, Abusive use of domain names, </a:t>
                      </a:r>
                      <a:r>
                        <a:rPr lang="en-US" noProof="0" dirty="0" err="1" smtClean="0"/>
                        <a:t>Cybersquatting</a:t>
                      </a:r>
                      <a:r>
                        <a:rPr lang="en-US" noProof="0" dirty="0" smtClean="0"/>
                        <a:t> </a:t>
                      </a:r>
                      <a:r>
                        <a:rPr lang="en-US" b="1" noProof="0" dirty="0" smtClean="0">
                          <a:solidFill>
                            <a:srgbClr val="00B050"/>
                          </a:solidFill>
                        </a:rPr>
                        <a:t>(optional for those who have attended the lectures of „</a:t>
                      </a:r>
                      <a:r>
                        <a:rPr lang="en-US" b="1" noProof="0" dirty="0" err="1" smtClean="0">
                          <a:solidFill>
                            <a:srgbClr val="00B050"/>
                          </a:solidFill>
                        </a:rPr>
                        <a:t>úvod</a:t>
                      </a:r>
                      <a:r>
                        <a:rPr lang="en-US" b="1" baseline="0" noProof="0" dirty="0" smtClean="0">
                          <a:solidFill>
                            <a:srgbClr val="00B050"/>
                          </a:solidFill>
                        </a:rPr>
                        <a:t> do </a:t>
                      </a:r>
                      <a:r>
                        <a:rPr lang="en-US" b="1" baseline="0" noProof="0" dirty="0" err="1" smtClean="0">
                          <a:solidFill>
                            <a:srgbClr val="00B050"/>
                          </a:solidFill>
                        </a:rPr>
                        <a:t>práva</a:t>
                      </a:r>
                      <a:r>
                        <a:rPr lang="en-US" b="1" baseline="0" noProof="0" dirty="0" smtClean="0">
                          <a:solidFill>
                            <a:srgbClr val="00B050"/>
                          </a:solidFill>
                        </a:rPr>
                        <a:t> ICT I in 2009)  </a:t>
                      </a:r>
                      <a:endParaRPr lang="en-US" b="1" noProof="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33301">
                <a:tc>
                  <a:txBody>
                    <a:bodyPr/>
                    <a:lstStyle/>
                    <a:p>
                      <a:r>
                        <a:rPr lang="cs-CZ" noProof="0" dirty="0" smtClean="0"/>
                        <a:t>7</a:t>
                      </a:r>
                      <a:r>
                        <a:rPr lang="en-US" noProof="0" dirty="0" smtClean="0"/>
                        <a:t>.3.2010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baseline="0" noProof="0" dirty="0" smtClean="0">
                          <a:solidFill>
                            <a:schemeClr val="tx1"/>
                          </a:solidFill>
                        </a:rPr>
                        <a:t>Contract </a:t>
                      </a:r>
                      <a:r>
                        <a:rPr lang="en-US" b="0" baseline="0" noProof="0" dirty="0" err="1" smtClean="0">
                          <a:solidFill>
                            <a:schemeClr val="tx1"/>
                          </a:solidFill>
                        </a:rPr>
                        <a:t>excercise</a:t>
                      </a:r>
                      <a:r>
                        <a:rPr lang="en-US" b="0" baseline="0" noProof="0" dirty="0" smtClean="0">
                          <a:solidFill>
                            <a:schemeClr val="tx1"/>
                          </a:solidFill>
                        </a:rPr>
                        <a:t>  - transferring domain name, buying a website </a:t>
                      </a:r>
                      <a:r>
                        <a:rPr lang="en-US" b="1" baseline="0" noProof="0" dirty="0" smtClean="0">
                          <a:solidFill>
                            <a:srgbClr val="00B050"/>
                          </a:solidFill>
                        </a:rPr>
                        <a:t>(optional) </a:t>
                      </a:r>
                      <a:endParaRPr lang="en-US" b="1" noProof="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75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noProof="0" dirty="0" smtClean="0"/>
                        <a:t>14</a:t>
                      </a:r>
                      <a:r>
                        <a:rPr lang="en-US" noProof="0" dirty="0" smtClean="0"/>
                        <a:t>.3.2010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Domain names and IP - Introduction to IP in general</a:t>
                      </a:r>
                    </a:p>
                  </a:txBody>
                  <a:tcPr/>
                </a:tc>
              </a:tr>
              <a:tr h="6336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2</a:t>
                      </a:r>
                      <a:r>
                        <a:rPr lang="cs-CZ" noProof="0" dirty="0" smtClean="0"/>
                        <a:t>1</a:t>
                      </a:r>
                      <a:r>
                        <a:rPr lang="en-US" noProof="0" dirty="0" smtClean="0"/>
                        <a:t>.3.2010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err="1" smtClean="0"/>
                        <a:t>Cybersquatting</a:t>
                      </a:r>
                      <a:r>
                        <a:rPr lang="en-US" noProof="0" dirty="0" smtClean="0"/>
                        <a:t> and violation of intellectual property</a:t>
                      </a:r>
                      <a:endParaRPr lang="en-US" noProof="0" dirty="0"/>
                    </a:p>
                  </a:txBody>
                  <a:tcPr/>
                </a:tc>
              </a:tr>
              <a:tr h="633748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cs-CZ" noProof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noProof="0" dirty="0" smtClean="0">
                          <a:solidFill>
                            <a:schemeClr val="tx1"/>
                          </a:solidFill>
                        </a:rPr>
                        <a:t>.3.2010</a:t>
                      </a:r>
                      <a:endParaRPr lang="en-US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Unfair competition,</a:t>
                      </a:r>
                      <a:r>
                        <a:rPr lang="en-US" b="1" baseline="0" noProof="0" dirty="0" smtClean="0">
                          <a:solidFill>
                            <a:srgbClr val="FF0000"/>
                          </a:solidFill>
                        </a:rPr>
                        <a:t> privacy and alternative dispute resolution procedures  RECOMMENDED</a:t>
                      </a:r>
                      <a:endParaRPr lang="en-US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3301">
                <a:tc>
                  <a:txBody>
                    <a:bodyPr/>
                    <a:lstStyle/>
                    <a:p>
                      <a:r>
                        <a:rPr lang="cs-CZ" noProof="0" dirty="0" smtClean="0"/>
                        <a:t>4</a:t>
                      </a:r>
                      <a:r>
                        <a:rPr lang="en-US" noProof="0" dirty="0" smtClean="0"/>
                        <a:t>.4.2010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Alternative dispute resolution in generic TLD</a:t>
                      </a:r>
                      <a:endParaRPr lang="en-US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</a:t>
                      </a:r>
                      <a:r>
                        <a:rPr lang="cs-CZ" noProof="0" dirty="0" smtClean="0"/>
                        <a:t>1</a:t>
                      </a:r>
                      <a:r>
                        <a:rPr lang="en-US" noProof="0" dirty="0" smtClean="0"/>
                        <a:t>.4. 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EU domain, ADR in .</a:t>
                      </a:r>
                      <a:r>
                        <a:rPr lang="en-US" noProof="0" dirty="0" err="1" smtClean="0"/>
                        <a:t>eu</a:t>
                      </a:r>
                      <a:r>
                        <a:rPr lang="en-US" noProof="0" dirty="0" smtClean="0"/>
                        <a:t> domain</a:t>
                      </a: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</a:t>
                      </a:r>
                      <a:r>
                        <a:rPr lang="cs-CZ" noProof="0" dirty="0" smtClean="0"/>
                        <a:t>8</a:t>
                      </a:r>
                      <a:r>
                        <a:rPr lang="en-US" noProof="0" dirty="0" smtClean="0"/>
                        <a:t>.4. 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Micro moot-cour</a:t>
                      </a:r>
                      <a:r>
                        <a:rPr lang="en-US" b="1" baseline="0" noProof="0" dirty="0" smtClean="0">
                          <a:solidFill>
                            <a:srgbClr val="FF0000"/>
                          </a:solidFill>
                        </a:rPr>
                        <a:t>t – attendance compulsory</a:t>
                      </a:r>
                      <a:endParaRPr lang="en-US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2.</a:t>
                      </a:r>
                      <a:r>
                        <a:rPr lang="cs-CZ" noProof="0" dirty="0" smtClean="0"/>
                        <a:t>5</a:t>
                      </a:r>
                      <a:r>
                        <a:rPr lang="en-US" noProof="0" dirty="0" smtClean="0"/>
                        <a:t>. 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Micro moot-court – Attendance compulsory</a:t>
                      </a:r>
                      <a:endParaRPr lang="en-US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r>
                        <a:rPr lang="cs-CZ" noProof="0" dirty="0" smtClean="0"/>
                        <a:t>9</a:t>
                      </a:r>
                      <a:r>
                        <a:rPr lang="en-US" noProof="0" dirty="0" smtClean="0"/>
                        <a:t>.5. 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Micro moot-court – Attendance compulsory</a:t>
                      </a:r>
                      <a:endParaRPr lang="en-US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</a:t>
                      </a:r>
                      <a:r>
                        <a:rPr lang="cs-CZ" noProof="0" dirty="0" smtClean="0"/>
                        <a:t>6</a:t>
                      </a:r>
                      <a:r>
                        <a:rPr lang="en-US" noProof="0" dirty="0" smtClean="0"/>
                        <a:t>.5. 2010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noProof="0" dirty="0" smtClean="0">
                          <a:solidFill>
                            <a:srgbClr val="FF0000"/>
                          </a:solidFill>
                        </a:rPr>
                        <a:t>Colloquia</a:t>
                      </a:r>
                    </a:p>
                  </a:txBody>
                  <a:tcPr/>
                </a:tc>
              </a:tr>
              <a:tr h="361886"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299</TotalTime>
  <Words>408</Words>
  <Application>Microsoft Office PowerPoint</Application>
  <PresentationFormat>Předvádění na obrazovce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Urbanistický</vt:lpstr>
      <vt:lpstr>Law of Domain names </vt:lpstr>
      <vt:lpstr>Prezentace aplikace PowerPoint</vt:lpstr>
      <vt:lpstr>Time and location</vt:lpstr>
      <vt:lpstr>Consultations</vt:lpstr>
      <vt:lpstr>Scope of the subject</vt:lpstr>
      <vt:lpstr>Objective</vt:lpstr>
      <vt:lpstr>Language </vt:lpstr>
      <vt:lpstr>Central motive - CYBERSQUATTING</vt:lpstr>
      <vt:lpstr>Prezentace aplikace PowerPoint</vt:lpstr>
      <vt:lpstr>Colloquia criteria </vt:lpstr>
      <vt:lpstr>Moot court system</vt:lpstr>
      <vt:lpstr>Study materials</vt:lpstr>
      <vt:lpstr>Good luck in your new semester</vt:lpstr>
    </vt:vector>
  </TitlesOfParts>
  <Company>RMU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Domain names</dc:title>
  <dc:creator>Koscik</dc:creator>
  <cp:lastModifiedBy>Si King</cp:lastModifiedBy>
  <cp:revision>22</cp:revision>
  <dcterms:created xsi:type="dcterms:W3CDTF">2010-02-22T08:49:39Z</dcterms:created>
  <dcterms:modified xsi:type="dcterms:W3CDTF">2011-02-20T19:09:18Z</dcterms:modified>
</cp:coreProperties>
</file>