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0" r:id="rId19"/>
    <p:sldId id="274" r:id="rId2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748" y="-13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6323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632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2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2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2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2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2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3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3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3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3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3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3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33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56337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633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3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4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5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6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7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8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39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0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0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0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0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0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0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0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0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0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0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1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2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3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4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5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5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5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5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5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5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5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5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5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5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6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6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6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6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6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6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6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6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6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646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7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7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647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564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564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56475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46CAC3A7-D16E-478B-95FE-A5DD53B664FD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56476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56477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2DF2765C-83CF-4B10-9A7C-CE2D3BA4FDD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906D7A-F1DB-41A2-8B67-83A3334030EC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09795-0C0D-434D-ABEA-4067AE8AF54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3784FD-B84D-4C37-B196-0B6365C7ADD2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42C6A-63C8-42E3-AA9D-F063BFADE27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6075A6-CE0C-4126-B979-C13F9CBCBCA5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A36C3-8973-4DB0-928E-3B483DB2222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807EA-6945-48C5-B029-D4CACFA5237F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FDFC5-D5F1-46DC-A636-13AD002DEED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47BD60-7ED9-45E1-9AC3-D3C48B785926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D1919-2AF8-4E3A-A957-96DD46A3261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1E374-6D76-4D84-8578-1AD220D0A990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CB693-D6E5-4D93-9C63-F08BF5632B8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E9580D-1377-409A-8886-573121F1009A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6AF14-5080-40EA-959C-FA4A146C00A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54734-6700-4E52-B777-F53A859D0A9F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B7AC9-AD61-4B0B-89AB-0A74A83F7A6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594698-8D58-43CB-AB92-FE1338BA75D0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9CCE8-160E-4754-BF0E-7C7FE8531EE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7D8887-9565-4ADC-9C70-DD35BCD32610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79338-E80A-4384-ACC6-34593733B99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5299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5300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01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02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03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04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05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06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07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08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09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10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11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12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5531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531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1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1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1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1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1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2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3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4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5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6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7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7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7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7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7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7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7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7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37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7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8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39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0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1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2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3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3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3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3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3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3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3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3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3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3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4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4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4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4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4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5544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4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54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554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554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fld id="{F6D59A25-3A0E-4ECC-B3B0-38FDEF44985B}" type="datetimeFigureOut">
              <a:rPr lang="cs-CZ"/>
              <a:pPr/>
              <a:t>4.4.2011</a:t>
            </a:fld>
            <a:endParaRPr lang="cs-CZ"/>
          </a:p>
        </p:txBody>
      </p:sp>
      <p:sp>
        <p:nvSpPr>
          <p:cNvPr id="554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cs-CZ"/>
          </a:p>
        </p:txBody>
      </p:sp>
      <p:sp>
        <p:nvSpPr>
          <p:cNvPr id="554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3E91F397-D725-49F2-8E64-054381B746F4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554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Nadpis 1"/>
          <p:cNvSpPr>
            <a:spLocks noGrp="1"/>
          </p:cNvSpPr>
          <p:nvPr>
            <p:ph type="ctrTitle" idx="4294967295"/>
          </p:nvPr>
        </p:nvSpPr>
        <p:spPr>
          <a:xfrm>
            <a:off x="323850" y="1989138"/>
            <a:ext cx="7772400" cy="1470025"/>
          </a:xfrm>
        </p:spPr>
        <p:txBody>
          <a:bodyPr/>
          <a:lstStyle/>
          <a:p>
            <a:r>
              <a:rPr lang="cs-CZ" sz="5400"/>
              <a:t>Law of domain names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4294967295"/>
          </p:nvPr>
        </p:nvSpPr>
        <p:spPr>
          <a:xfrm>
            <a:off x="1250950" y="3873500"/>
            <a:ext cx="6642100" cy="1743075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</a:pPr>
            <a:r>
              <a:rPr lang="cs-CZ">
                <a:solidFill>
                  <a:srgbClr val="898989"/>
                </a:solidFill>
              </a:rPr>
              <a:t>eu. domain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Protection of rights</a:t>
            </a:r>
            <a:endParaRPr lang="cs-CZ"/>
          </a:p>
        </p:txBody>
      </p:sp>
      <p:sp>
        <p:nvSpPr>
          <p:cNvPr id="22530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1. Phased registration “sunrise perionds”</a:t>
            </a:r>
          </a:p>
          <a:p>
            <a:r>
              <a:rPr lang="en-US"/>
              <a:t>2. Alternative dispute resolution</a:t>
            </a:r>
            <a:endParaRPr lang="cs-CZ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Sunrise periods</a:t>
            </a:r>
            <a:endParaRPr lang="cs-CZ"/>
          </a:p>
        </p:txBody>
      </p:sp>
      <p:sp>
        <p:nvSpPr>
          <p:cNvPr id="23554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period</a:t>
            </a:r>
          </a:p>
          <a:p>
            <a:pPr lvl="1"/>
            <a:r>
              <a:rPr lang="en-US"/>
              <a:t>o</a:t>
            </a:r>
            <a:r>
              <a:rPr lang="cs-CZ"/>
              <a:t>nly registered</a:t>
            </a:r>
            <a:r>
              <a:rPr lang="en-US"/>
              <a:t> national and Community trademarks, geographical indications, public authorities</a:t>
            </a:r>
          </a:p>
          <a:p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period </a:t>
            </a:r>
          </a:p>
          <a:p>
            <a:pPr lvl="1"/>
            <a:r>
              <a:rPr lang="cs-CZ"/>
              <a:t>names that</a:t>
            </a:r>
            <a:r>
              <a:rPr lang="en-US"/>
              <a:t> can be registered in the first part as well as names based on all </a:t>
            </a:r>
            <a:r>
              <a:rPr lang="cs-CZ"/>
              <a:t>other prior rights</a:t>
            </a:r>
            <a:endParaRPr lang="en-US"/>
          </a:p>
          <a:p>
            <a:r>
              <a:rPr lang="en-US"/>
              <a:t>3</a:t>
            </a:r>
            <a:r>
              <a:rPr lang="en-US" baseline="30000"/>
              <a:t>rd</a:t>
            </a:r>
            <a:r>
              <a:rPr lang="en-US"/>
              <a:t> period – all other users</a:t>
            </a:r>
            <a:endParaRPr lang="cs-CZ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Nadpis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z="5400"/>
              <a:t>Alternative dispute resolution</a:t>
            </a:r>
            <a:endParaRPr lang="cs-CZ" sz="5400"/>
          </a:p>
        </p:txBody>
      </p:sp>
      <p:sp>
        <p:nvSpPr>
          <p:cNvPr id="5" name="Podnadpis 4"/>
          <p:cNvSpPr>
            <a:spLocks noGrp="1"/>
          </p:cNvSpPr>
          <p:nvPr>
            <p:ph type="subTitle" idx="4294967295"/>
          </p:nvPr>
        </p:nvSpPr>
        <p:spPr>
          <a:xfrm>
            <a:off x="1250950" y="3873500"/>
            <a:ext cx="6642100" cy="1743075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</a:pPr>
            <a:endParaRPr lang="cs-CZ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2 POSSIBLE ADR PROCEDURES</a:t>
            </a:r>
            <a:endParaRPr lang="cs-CZ"/>
          </a:p>
        </p:txBody>
      </p:sp>
      <p:sp>
        <p:nvSpPr>
          <p:cNvPr id="25602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Rightholder vs. domain name holder</a:t>
            </a:r>
          </a:p>
          <a:p>
            <a:r>
              <a:rPr lang="en-US"/>
              <a:t>Domain name applicant vs. registry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Rightholder vs. User</a:t>
            </a:r>
            <a:endParaRPr lang="cs-CZ"/>
          </a:p>
        </p:txBody>
      </p:sp>
      <p:sp>
        <p:nvSpPr>
          <p:cNvPr id="26626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cs-CZ"/>
              <a:t>Compulsory</a:t>
            </a:r>
            <a:r>
              <a:rPr lang="en-US"/>
              <a:t> for the holder of a domain name and the Registry.</a:t>
            </a:r>
          </a:p>
          <a:p>
            <a:pPr lvl="1"/>
            <a:r>
              <a:rPr lang="en-US"/>
              <a:t>Not for the Rightholder</a:t>
            </a:r>
          </a:p>
          <a:p>
            <a:r>
              <a:rPr lang="en-US"/>
              <a:t>Question of “speculative or abusive registration”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Speculative or abusive registration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514350" indent="-514350">
              <a:buFont typeface="Arial" charset="0"/>
              <a:buAutoNum type="alphaLcParenBoth"/>
            </a:pPr>
            <a:r>
              <a:rPr lang="en-US"/>
              <a:t>has been registered by its holder without rights or legitimate interest in the name; </a:t>
            </a:r>
          </a:p>
          <a:p>
            <a:pPr marL="514350" indent="-514350">
              <a:buFont typeface="Arial" charset="0"/>
              <a:buNone/>
            </a:pPr>
            <a:endParaRPr lang="en-US"/>
          </a:p>
          <a:p>
            <a:pPr marL="514350" indent="-514350" algn="ctr">
              <a:buFont typeface="Arial" charset="0"/>
              <a:buNone/>
            </a:pPr>
            <a:r>
              <a:rPr lang="en-US" b="1"/>
              <a:t>or</a:t>
            </a:r>
          </a:p>
          <a:p>
            <a:pPr marL="514350" indent="-514350">
              <a:buFont typeface="Arial" charset="0"/>
              <a:buNone/>
            </a:pPr>
            <a:endParaRPr lang="en-US"/>
          </a:p>
          <a:p>
            <a:pPr marL="514350" indent="-514350">
              <a:buFont typeface="Arial" charset="0"/>
              <a:buNone/>
            </a:pPr>
            <a:r>
              <a:rPr lang="en-US"/>
              <a:t>(b) has been registered or is being used in bad faith.</a:t>
            </a:r>
            <a:endParaRPr lang="cs-CZ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Legitimate interest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3000"/>
              <a:t>(a) the holder has used the name  for  the offering of goods or services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3000"/>
              <a:t>(b) the holder has been commonly known by the name, </a:t>
            </a:r>
          </a:p>
          <a:p>
            <a:pPr lvl="1">
              <a:lnSpc>
                <a:spcPct val="80000"/>
              </a:lnSpc>
            </a:pPr>
            <a:r>
              <a:rPr lang="en-US" sz="2600"/>
              <a:t>	even in the absence of a right recognised by law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3000"/>
              <a:t>(c) the holder is making a legitimate and non-commercial or fair use of the domain name,</a:t>
            </a:r>
          </a:p>
          <a:p>
            <a:pPr lvl="1">
              <a:lnSpc>
                <a:spcPct val="80000"/>
              </a:lnSpc>
            </a:pPr>
            <a:r>
              <a:rPr lang="en-US" sz="2600"/>
              <a:t> without intent to mislead consumers </a:t>
            </a:r>
          </a:p>
          <a:p>
            <a:pPr lvl="1">
              <a:lnSpc>
                <a:spcPct val="80000"/>
              </a:lnSpc>
            </a:pPr>
            <a:r>
              <a:rPr lang="en-US" sz="2600"/>
              <a:t>or harm the reputation of a name on which a right is recognised or established by </a:t>
            </a:r>
            <a:r>
              <a:rPr lang="cs-CZ" sz="2600"/>
              <a:t>national and/or Community law.</a:t>
            </a:r>
            <a:r>
              <a:rPr lang="en-US" sz="2600"/>
              <a:t> </a:t>
            </a:r>
            <a:endParaRPr lang="cs-CZ" sz="2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Bad faith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/>
              <a:t>(a) registered primarily for the purpose of selling, renting, or transferring to the holder of a protected name</a:t>
            </a:r>
          </a:p>
          <a:p>
            <a:pPr>
              <a:lnSpc>
                <a:spcPct val="80000"/>
              </a:lnSpc>
            </a:pPr>
            <a:r>
              <a:rPr lang="en-US" sz="2000"/>
              <a:t> (b) prevent the  holder from reflecting this name in a corresponding </a:t>
            </a:r>
            <a:r>
              <a:rPr lang="cs-CZ" sz="2000"/>
              <a:t>domain name,</a:t>
            </a:r>
            <a:endParaRPr lang="en-US" sz="2000"/>
          </a:p>
          <a:p>
            <a:pPr lvl="1">
              <a:lnSpc>
                <a:spcPct val="80000"/>
              </a:lnSpc>
            </a:pPr>
            <a:r>
              <a:rPr lang="cs-CZ" sz="1800"/>
              <a:t> provided that:</a:t>
            </a:r>
            <a:endParaRPr lang="en-US" sz="180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/>
              <a:t>		(i) a pattern of such conduct by the registrant can be </a:t>
            </a:r>
            <a:r>
              <a:rPr lang="cs-CZ" sz="2000"/>
              <a:t>demonstrated;</a:t>
            </a:r>
            <a:endParaRPr lang="en-US" sz="200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/>
              <a:t>		(ii) the domain name has not been used in a relevant way for at least two years</a:t>
            </a:r>
          </a:p>
          <a:p>
            <a:pPr>
              <a:lnSpc>
                <a:spcPct val="80000"/>
              </a:lnSpc>
            </a:pPr>
            <a:r>
              <a:rPr lang="en-US" sz="2000"/>
              <a:t>(c) primarily for the purpose of disrupting the professional activities of a competitor; or</a:t>
            </a:r>
          </a:p>
          <a:p>
            <a:pPr>
              <a:lnSpc>
                <a:spcPct val="80000"/>
              </a:lnSpc>
            </a:pPr>
            <a:r>
              <a:rPr lang="en-US" sz="2000"/>
              <a:t>(d) intentionally used to attract Internet users, for commercial gain, by creating a likelihood of confusion</a:t>
            </a:r>
          </a:p>
          <a:p>
            <a:pPr>
              <a:lnSpc>
                <a:spcPct val="80000"/>
              </a:lnSpc>
            </a:pPr>
            <a:r>
              <a:rPr lang="en-US" sz="2000"/>
              <a:t>(e) the domain name registered is a personal name for which no demonstrable link exists</a:t>
            </a:r>
            <a:endParaRPr lang="cs-CZ" sz="2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LANGUAGE</a:t>
            </a:r>
            <a:endParaRPr lang="cs-CZ"/>
          </a:p>
        </p:txBody>
      </p:sp>
      <p:sp>
        <p:nvSpPr>
          <p:cNvPr id="30722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Language of the proceedings is the language of the agreement between the registrar and the user</a:t>
            </a:r>
            <a:endParaRPr lang="cs-CZ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>
                <a:latin typeface="Arial" charset="0"/>
              </a:rPr>
              <a:t>Thank you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cs-CZ"/>
              <a:t>.eu domain</a:t>
            </a:r>
          </a:p>
        </p:txBody>
      </p:sp>
      <p:sp>
        <p:nvSpPr>
          <p:cNvPr id="14338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cs-CZ"/>
              <a:t>Established  „by law“ </a:t>
            </a:r>
          </a:p>
          <a:p>
            <a:pPr lvl="1"/>
            <a:r>
              <a:rPr lang="cs-CZ"/>
              <a:t>733</a:t>
            </a:r>
            <a:r>
              <a:rPr lang="en-US"/>
              <a:t>/2002/EC</a:t>
            </a:r>
          </a:p>
          <a:p>
            <a:r>
              <a:rPr lang="en-US"/>
              <a:t>To accelerate e-commerce </a:t>
            </a:r>
          </a:p>
          <a:p>
            <a:r>
              <a:rPr lang="en-US"/>
              <a:t>Promote common market</a:t>
            </a:r>
          </a:p>
          <a:p>
            <a:r>
              <a:rPr lang="en-US"/>
              <a:t>Accelerate benefits of information society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Structure of the .eu domain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endParaRPr lang="cs-CZ" b="1"/>
          </a:p>
        </p:txBody>
      </p:sp>
      <p:sp>
        <p:nvSpPr>
          <p:cNvPr id="4" name="Obdélník 3"/>
          <p:cNvSpPr/>
          <p:nvPr/>
        </p:nvSpPr>
        <p:spPr>
          <a:xfrm>
            <a:off x="3143240" y="1643050"/>
            <a:ext cx="29265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REGISTRY</a:t>
            </a:r>
          </a:p>
        </p:txBody>
      </p:sp>
      <p:sp>
        <p:nvSpPr>
          <p:cNvPr id="5" name="Obdélník 4"/>
          <p:cNvSpPr/>
          <p:nvPr/>
        </p:nvSpPr>
        <p:spPr>
          <a:xfrm>
            <a:off x="2716941" y="2967335"/>
            <a:ext cx="371011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REGISTRARS</a:t>
            </a:r>
            <a:endParaRPr lang="cs-CZ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411728" y="4786322"/>
            <a:ext cx="201176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/>
                <a:solidFill>
                  <a:schemeClr val="accent3"/>
                </a:solidFill>
                <a:latin typeface="+mn-lt"/>
              </a:rPr>
              <a:t>USERS</a:t>
            </a:r>
            <a:endParaRPr lang="cs-CZ" sz="5400" b="1" dirty="0">
              <a:ln/>
              <a:solidFill>
                <a:schemeClr val="accent3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REGISTRY (sponsor)</a:t>
            </a:r>
            <a:endParaRPr lang="cs-CZ"/>
          </a:p>
        </p:txBody>
      </p:sp>
      <p:sp>
        <p:nvSpPr>
          <p:cNvPr id="16386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Administers the .eu domain</a:t>
            </a:r>
          </a:p>
          <a:p>
            <a:r>
              <a:rPr lang="en-US"/>
              <a:t>EURid </a:t>
            </a:r>
          </a:p>
          <a:p>
            <a:pPr lvl="1"/>
            <a:r>
              <a:rPr lang="en-US"/>
              <a:t>Non profit company</a:t>
            </a:r>
          </a:p>
          <a:p>
            <a:pPr lvl="1"/>
            <a:r>
              <a:rPr lang="en-US"/>
              <a:t>Established under Belgian law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Registrars</a:t>
            </a:r>
            <a:endParaRPr lang="cs-CZ"/>
          </a:p>
        </p:txBody>
      </p:sp>
      <p:sp>
        <p:nvSpPr>
          <p:cNvPr id="17410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Independent entities</a:t>
            </a:r>
          </a:p>
          <a:p>
            <a:r>
              <a:rPr lang="en-US"/>
              <a:t>Have to be accredited by the registry</a:t>
            </a:r>
          </a:p>
          <a:p>
            <a:r>
              <a:rPr lang="en-US"/>
              <a:t>Do not have to be European</a:t>
            </a:r>
          </a:p>
          <a:p>
            <a:r>
              <a:rPr lang="en-US"/>
              <a:t>Currently cca 900 accredited registrars</a:t>
            </a:r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USERS - Eligibility criteria (Art 3)</a:t>
            </a:r>
            <a:endParaRPr lang="cs-CZ"/>
          </a:p>
        </p:txBody>
      </p:sp>
      <p:sp>
        <p:nvSpPr>
          <p:cNvPr id="18434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undertaking having its registered office, central administration or principal place of business within the </a:t>
            </a:r>
            <a:r>
              <a:rPr lang="cs-CZ"/>
              <a:t>Community, or</a:t>
            </a:r>
          </a:p>
          <a:p>
            <a:r>
              <a:rPr lang="en-US"/>
              <a:t>organisation established within the Community without prejudice to the application of national law, or</a:t>
            </a:r>
          </a:p>
          <a:p>
            <a:r>
              <a:rPr lang="en-US"/>
              <a:t>natural person resident within the Community;</a:t>
            </a:r>
            <a:endParaRPr 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Policy rules (</a:t>
            </a:r>
            <a:r>
              <a:rPr lang="cs-CZ"/>
              <a:t>874/2004</a:t>
            </a:r>
            <a:r>
              <a:rPr lang="en-US"/>
              <a:t>)</a:t>
            </a:r>
            <a:endParaRPr lang="cs-CZ"/>
          </a:p>
        </p:txBody>
      </p:sp>
      <p:sp>
        <p:nvSpPr>
          <p:cNvPr id="19458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Requirements for domain name applications</a:t>
            </a:r>
          </a:p>
          <a:p>
            <a:r>
              <a:rPr lang="en-US"/>
              <a:t>Requirements for registrars</a:t>
            </a:r>
          </a:p>
          <a:p>
            <a:r>
              <a:rPr lang="en-US"/>
              <a:t>Requirements for registrar accreditation</a:t>
            </a:r>
          </a:p>
          <a:p>
            <a:r>
              <a:rPr lang="en-US"/>
              <a:t>Languages</a:t>
            </a:r>
          </a:p>
          <a:p>
            <a:r>
              <a:rPr lang="en-US"/>
              <a:t>Registration procedures</a:t>
            </a:r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Nadpis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Language</a:t>
            </a:r>
            <a:endParaRPr lang="cs-CZ"/>
          </a:p>
        </p:txBody>
      </p:sp>
      <p:sp>
        <p:nvSpPr>
          <p:cNvPr id="20482" name="Zástupný symbol pro obsah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For any communication by the Registry that affects the rights of a party in conjunction with a registration, such as the grant, transfer, cancellation or revocation of a domain, the Registry shall ensure that these communications are possible in all official </a:t>
            </a:r>
            <a:r>
              <a:rPr lang="cs-CZ"/>
              <a:t>languages.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adpis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z="5400"/>
              <a:t>Protection of rights in .eu domain</a:t>
            </a:r>
            <a:endParaRPr lang="cs-CZ" sz="5400"/>
          </a:p>
        </p:txBody>
      </p:sp>
      <p:sp>
        <p:nvSpPr>
          <p:cNvPr id="5" name="Podnadpis 4"/>
          <p:cNvSpPr>
            <a:spLocks noGrp="1"/>
          </p:cNvSpPr>
          <p:nvPr>
            <p:ph type="subTitle" idx="4294967295"/>
          </p:nvPr>
        </p:nvSpPr>
        <p:spPr>
          <a:xfrm>
            <a:off x="1250950" y="3873500"/>
            <a:ext cx="6642100" cy="1743075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</a:pPr>
            <a:endParaRPr lang="cs-CZ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mpas">
  <a:themeElements>
    <a:clrScheme name="Kompa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Komp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ompa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mpa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mpa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91</TotalTime>
  <Words>434</Words>
  <Application>Microsoft Office PowerPoint</Application>
  <PresentationFormat>Předvádění na obrazovce (4:3)</PresentationFormat>
  <Paragraphs>77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Kompas</vt:lpstr>
      <vt:lpstr>Law of domain names</vt:lpstr>
      <vt:lpstr>.eu domain</vt:lpstr>
      <vt:lpstr>Structure of the .eu domain</vt:lpstr>
      <vt:lpstr>REGISTRY (sponsor)</vt:lpstr>
      <vt:lpstr>Registrars</vt:lpstr>
      <vt:lpstr>USERS - Eligibility criteria (Art 3)</vt:lpstr>
      <vt:lpstr>Policy rules (874/2004)</vt:lpstr>
      <vt:lpstr>Language</vt:lpstr>
      <vt:lpstr>Protection of rights in .eu domain</vt:lpstr>
      <vt:lpstr>Protection of rights</vt:lpstr>
      <vt:lpstr>Sunrise periods</vt:lpstr>
      <vt:lpstr>Alternative dispute resolution</vt:lpstr>
      <vt:lpstr>2 POSSIBLE ADR PROCEDURES</vt:lpstr>
      <vt:lpstr>Rightholder vs. User</vt:lpstr>
      <vt:lpstr>Speculative or abusive registration</vt:lpstr>
      <vt:lpstr>Legitimate interest</vt:lpstr>
      <vt:lpstr>Bad faith</vt:lpstr>
      <vt:lpstr>LANGUAGE</vt:lpstr>
      <vt:lpstr>Thank you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of domain names</dc:title>
  <dc:creator>Your User Name</dc:creator>
  <cp:lastModifiedBy>Michal Koščík</cp:lastModifiedBy>
  <cp:revision>5</cp:revision>
  <dcterms:created xsi:type="dcterms:W3CDTF">2010-04-25T18:22:49Z</dcterms:created>
  <dcterms:modified xsi:type="dcterms:W3CDTF">2011-04-04T15:48:18Z</dcterms:modified>
</cp:coreProperties>
</file>