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Lst>
  <p:sldIdLst>
    <p:sldId id="256" r:id="rId2"/>
    <p:sldId id="292" r:id="rId3"/>
    <p:sldId id="295" r:id="rId4"/>
    <p:sldId id="293" r:id="rId5"/>
    <p:sldId id="258" r:id="rId6"/>
    <p:sldId id="259" r:id="rId7"/>
    <p:sldId id="260" r:id="rId8"/>
    <p:sldId id="261" r:id="rId9"/>
    <p:sldId id="304" r:id="rId10"/>
    <p:sldId id="262" r:id="rId11"/>
    <p:sldId id="263" r:id="rId12"/>
    <p:sldId id="300" r:id="rId13"/>
    <p:sldId id="264" r:id="rId14"/>
    <p:sldId id="306" r:id="rId15"/>
    <p:sldId id="305" r:id="rId16"/>
    <p:sldId id="265" r:id="rId17"/>
    <p:sldId id="266" r:id="rId18"/>
    <p:sldId id="267" r:id="rId19"/>
    <p:sldId id="268" r:id="rId20"/>
    <p:sldId id="269" r:id="rId21"/>
    <p:sldId id="270" r:id="rId22"/>
    <p:sldId id="307" r:id="rId23"/>
    <p:sldId id="308" r:id="rId24"/>
    <p:sldId id="309" r:id="rId25"/>
    <p:sldId id="271" r:id="rId26"/>
    <p:sldId id="298" r:id="rId27"/>
    <p:sldId id="275" r:id="rId28"/>
    <p:sldId id="276" r:id="rId29"/>
    <p:sldId id="310" r:id="rId30"/>
    <p:sldId id="311" r:id="rId31"/>
    <p:sldId id="312" r:id="rId32"/>
    <p:sldId id="315" r:id="rId33"/>
    <p:sldId id="313" r:id="rId34"/>
    <p:sldId id="314" r:id="rId35"/>
    <p:sldId id="272" r:id="rId36"/>
    <p:sldId id="273" r:id="rId37"/>
    <p:sldId id="274" r:id="rId38"/>
    <p:sldId id="277" r:id="rId39"/>
    <p:sldId id="278" r:id="rId40"/>
    <p:sldId id="279" r:id="rId41"/>
    <p:sldId id="280" r:id="rId42"/>
    <p:sldId id="281" r:id="rId43"/>
    <p:sldId id="302" r:id="rId44"/>
    <p:sldId id="303" r:id="rId45"/>
    <p:sldId id="282" r:id="rId46"/>
    <p:sldId id="283" r:id="rId47"/>
    <p:sldId id="284" r:id="rId48"/>
    <p:sldId id="285" r:id="rId49"/>
    <p:sldId id="286" r:id="rId50"/>
    <p:sldId id="287" r:id="rId51"/>
    <p:sldId id="289" r:id="rId52"/>
  </p:sldIdLst>
  <p:sldSz cx="9144000" cy="6858000" type="screen4x3"/>
  <p:notesSz cx="6858000" cy="9144000"/>
  <p:defaultTextStyle>
    <a:defPPr>
      <a:defRPr lang="sk-SK"/>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117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6172D1-F7DF-4C22-B67D-0926385C034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sk-SK"/>
        </a:p>
      </dgm:t>
    </dgm:pt>
    <dgm:pt modelId="{3DB3AD0B-849E-4070-9550-B35D838EAA42}">
      <dgm:prSet/>
      <dgm:spPr/>
      <dgm:t>
        <a:bodyPr/>
        <a:lstStyle/>
        <a:p>
          <a:pPr rtl="0"/>
          <a:r>
            <a:rPr lang="en-US" dirty="0" smtClean="0"/>
            <a:t>Pilsner TM</a:t>
          </a:r>
          <a:endParaRPr lang="sk-SK" dirty="0"/>
        </a:p>
      </dgm:t>
    </dgm:pt>
    <dgm:pt modelId="{13CA53BD-F379-476A-8D3B-8E6949351206}" type="parTrans" cxnId="{1DA07155-0928-4FD9-A253-3F87E1FBF293}">
      <dgm:prSet/>
      <dgm:spPr/>
      <dgm:t>
        <a:bodyPr/>
        <a:lstStyle/>
        <a:p>
          <a:endParaRPr lang="sk-SK"/>
        </a:p>
      </dgm:t>
    </dgm:pt>
    <dgm:pt modelId="{1381B3F0-0C72-4530-B500-EF144C68AC7F}" type="sibTrans" cxnId="{1DA07155-0928-4FD9-A253-3F87E1FBF293}">
      <dgm:prSet/>
      <dgm:spPr/>
      <dgm:t>
        <a:bodyPr/>
        <a:lstStyle/>
        <a:p>
          <a:endParaRPr lang="sk-SK"/>
        </a:p>
      </dgm:t>
    </dgm:pt>
    <dgm:pt modelId="{0B158469-258E-4764-AD0E-55C562D70A91}">
      <dgm:prSet/>
      <dgm:spPr/>
      <dgm:t>
        <a:bodyPr/>
        <a:lstStyle/>
        <a:p>
          <a:pPr rtl="0"/>
          <a:r>
            <a:rPr lang="en-US" dirty="0" smtClean="0"/>
            <a:t>Audi TM</a:t>
          </a:r>
          <a:endParaRPr lang="sk-SK" dirty="0"/>
        </a:p>
      </dgm:t>
    </dgm:pt>
    <dgm:pt modelId="{A2FF4364-DEEF-492B-BCB3-25E9AD11A0FE}" type="parTrans" cxnId="{10A5DC45-163A-48EF-A68A-CC45C0B2FF6D}">
      <dgm:prSet/>
      <dgm:spPr/>
      <dgm:t>
        <a:bodyPr/>
        <a:lstStyle/>
        <a:p>
          <a:endParaRPr lang="sk-SK"/>
        </a:p>
      </dgm:t>
    </dgm:pt>
    <dgm:pt modelId="{D7BB7900-665D-4CFB-80AE-1084EA89F0DB}" type="sibTrans" cxnId="{10A5DC45-163A-48EF-A68A-CC45C0B2FF6D}">
      <dgm:prSet/>
      <dgm:spPr/>
      <dgm:t>
        <a:bodyPr/>
        <a:lstStyle/>
        <a:p>
          <a:endParaRPr lang="sk-SK"/>
        </a:p>
      </dgm:t>
    </dgm:pt>
    <dgm:pt modelId="{6B542282-80B2-4571-98C3-5D2254A8E16E}">
      <dgm:prSet/>
      <dgm:spPr/>
      <dgm:t>
        <a:bodyPr/>
        <a:lstStyle/>
        <a:p>
          <a:pPr rtl="0"/>
          <a:r>
            <a:rPr lang="en-US" dirty="0" smtClean="0"/>
            <a:t>Apple TM</a:t>
          </a:r>
          <a:endParaRPr lang="sk-SK" dirty="0"/>
        </a:p>
      </dgm:t>
    </dgm:pt>
    <dgm:pt modelId="{5E23B77E-6816-4270-A23B-1C76758A69FF}" type="parTrans" cxnId="{02A0D2BD-8704-426B-AD14-73F6D27E31BB}">
      <dgm:prSet/>
      <dgm:spPr/>
      <dgm:t>
        <a:bodyPr/>
        <a:lstStyle/>
        <a:p>
          <a:endParaRPr lang="sk-SK"/>
        </a:p>
      </dgm:t>
    </dgm:pt>
    <dgm:pt modelId="{32E1380F-CB98-4DD0-B51B-2B8303D6F581}" type="sibTrans" cxnId="{02A0D2BD-8704-426B-AD14-73F6D27E31BB}">
      <dgm:prSet/>
      <dgm:spPr/>
      <dgm:t>
        <a:bodyPr/>
        <a:lstStyle/>
        <a:p>
          <a:endParaRPr lang="sk-SK"/>
        </a:p>
      </dgm:t>
    </dgm:pt>
    <dgm:pt modelId="{D1EA3C48-5846-455A-B9AC-7621707550E4}">
      <dgm:prSet/>
      <dgm:spPr/>
      <dgm:t>
        <a:bodyPr/>
        <a:lstStyle/>
        <a:p>
          <a:r>
            <a:rPr lang="en-US" dirty="0" smtClean="0"/>
            <a:t>Pilsnerbeer.com</a:t>
          </a:r>
          <a:endParaRPr lang="sk-SK" dirty="0"/>
        </a:p>
      </dgm:t>
    </dgm:pt>
    <dgm:pt modelId="{9CC04F84-B794-4FF2-B5E5-5C7B56AC7485}" type="parTrans" cxnId="{42B667C3-4F54-4332-8F56-1F74AB0ECEEF}">
      <dgm:prSet/>
      <dgm:spPr/>
      <dgm:t>
        <a:bodyPr/>
        <a:lstStyle/>
        <a:p>
          <a:endParaRPr lang="sk-SK"/>
        </a:p>
      </dgm:t>
    </dgm:pt>
    <dgm:pt modelId="{DEBE483B-2FEC-46D2-97AF-173C1B0B631D}" type="sibTrans" cxnId="{42B667C3-4F54-4332-8F56-1F74AB0ECEEF}">
      <dgm:prSet/>
      <dgm:spPr/>
      <dgm:t>
        <a:bodyPr/>
        <a:lstStyle/>
        <a:p>
          <a:endParaRPr lang="sk-SK"/>
        </a:p>
      </dgm:t>
    </dgm:pt>
    <dgm:pt modelId="{F938E102-EA05-4129-9937-022904B1E2B2}">
      <dgm:prSet/>
      <dgm:spPr/>
      <dgm:t>
        <a:bodyPr/>
        <a:lstStyle/>
        <a:p>
          <a:r>
            <a:rPr lang="en-US" dirty="0" smtClean="0"/>
            <a:t>Audicars.com</a:t>
          </a:r>
          <a:endParaRPr lang="sk-SK" dirty="0"/>
        </a:p>
      </dgm:t>
    </dgm:pt>
    <dgm:pt modelId="{C8982D12-0323-41A3-898C-5B495E94586A}" type="parTrans" cxnId="{F46D0EAD-3D2B-4C94-9E9B-357BC67EB4FA}">
      <dgm:prSet/>
      <dgm:spPr/>
      <dgm:t>
        <a:bodyPr/>
        <a:lstStyle/>
        <a:p>
          <a:endParaRPr lang="sk-SK"/>
        </a:p>
      </dgm:t>
    </dgm:pt>
    <dgm:pt modelId="{FD17CA53-2B22-4638-8778-0C89CB19CBE4}" type="sibTrans" cxnId="{F46D0EAD-3D2B-4C94-9E9B-357BC67EB4FA}">
      <dgm:prSet/>
      <dgm:spPr/>
      <dgm:t>
        <a:bodyPr/>
        <a:lstStyle/>
        <a:p>
          <a:endParaRPr lang="sk-SK"/>
        </a:p>
      </dgm:t>
    </dgm:pt>
    <dgm:pt modelId="{D95BA4E5-211E-4427-B057-FF69BDDBF926}">
      <dgm:prSet/>
      <dgm:spPr/>
      <dgm:t>
        <a:bodyPr/>
        <a:lstStyle/>
        <a:p>
          <a:r>
            <a:rPr lang="en-US" dirty="0" smtClean="0"/>
            <a:t>Applephones.biz</a:t>
          </a:r>
          <a:endParaRPr lang="sk-SK" dirty="0"/>
        </a:p>
      </dgm:t>
    </dgm:pt>
    <dgm:pt modelId="{52A8F0E4-5A36-4D6E-A0EC-4933137D8E88}" type="parTrans" cxnId="{3BD7E5B4-F5E4-4BB5-8F9E-B4AE0C9D9F40}">
      <dgm:prSet/>
      <dgm:spPr/>
      <dgm:t>
        <a:bodyPr/>
        <a:lstStyle/>
        <a:p>
          <a:endParaRPr lang="sk-SK"/>
        </a:p>
      </dgm:t>
    </dgm:pt>
    <dgm:pt modelId="{16359F16-71AF-45B2-B8B3-3F2BF84CC9D7}" type="sibTrans" cxnId="{3BD7E5B4-F5E4-4BB5-8F9E-B4AE0C9D9F40}">
      <dgm:prSet/>
      <dgm:spPr/>
      <dgm:t>
        <a:bodyPr/>
        <a:lstStyle/>
        <a:p>
          <a:endParaRPr lang="sk-SK"/>
        </a:p>
      </dgm:t>
    </dgm:pt>
    <dgm:pt modelId="{2CEA085F-0961-4479-BD84-9EF0539F5382}" type="pres">
      <dgm:prSet presAssocID="{B66172D1-F7DF-4C22-B67D-0926385C0345}" presName="Name0" presStyleCnt="0">
        <dgm:presLayoutVars>
          <dgm:dir/>
          <dgm:animLvl val="lvl"/>
          <dgm:resizeHandles val="exact"/>
        </dgm:presLayoutVars>
      </dgm:prSet>
      <dgm:spPr/>
      <dgm:t>
        <a:bodyPr/>
        <a:lstStyle/>
        <a:p>
          <a:endParaRPr lang="cs-CZ"/>
        </a:p>
      </dgm:t>
    </dgm:pt>
    <dgm:pt modelId="{B1C9EEFE-0775-4DDB-BCD1-E576C63AE70E}" type="pres">
      <dgm:prSet presAssocID="{3DB3AD0B-849E-4070-9550-B35D838EAA42}" presName="composite" presStyleCnt="0"/>
      <dgm:spPr/>
    </dgm:pt>
    <dgm:pt modelId="{9CCE5C57-B331-440A-B693-7637DE6C905E}" type="pres">
      <dgm:prSet presAssocID="{3DB3AD0B-849E-4070-9550-B35D838EAA42}" presName="parTx" presStyleLbl="alignNode1" presStyleIdx="0" presStyleCnt="3">
        <dgm:presLayoutVars>
          <dgm:chMax val="0"/>
          <dgm:chPref val="0"/>
          <dgm:bulletEnabled val="1"/>
        </dgm:presLayoutVars>
      </dgm:prSet>
      <dgm:spPr/>
      <dgm:t>
        <a:bodyPr/>
        <a:lstStyle/>
        <a:p>
          <a:endParaRPr lang="sk-SK"/>
        </a:p>
      </dgm:t>
    </dgm:pt>
    <dgm:pt modelId="{B7BA8527-C9B7-4C66-BCA2-05F580947C33}" type="pres">
      <dgm:prSet presAssocID="{3DB3AD0B-849E-4070-9550-B35D838EAA42}" presName="desTx" presStyleLbl="alignAccFollowNode1" presStyleIdx="0" presStyleCnt="3">
        <dgm:presLayoutVars>
          <dgm:bulletEnabled val="1"/>
        </dgm:presLayoutVars>
      </dgm:prSet>
      <dgm:spPr/>
      <dgm:t>
        <a:bodyPr/>
        <a:lstStyle/>
        <a:p>
          <a:endParaRPr lang="sk-SK"/>
        </a:p>
      </dgm:t>
    </dgm:pt>
    <dgm:pt modelId="{B59E8953-BCA6-4470-92DC-ED5E5D1821E0}" type="pres">
      <dgm:prSet presAssocID="{1381B3F0-0C72-4530-B500-EF144C68AC7F}" presName="space" presStyleCnt="0"/>
      <dgm:spPr/>
    </dgm:pt>
    <dgm:pt modelId="{80A37D46-BEA2-42C2-9418-10BB518952DF}" type="pres">
      <dgm:prSet presAssocID="{0B158469-258E-4764-AD0E-55C562D70A91}" presName="composite" presStyleCnt="0"/>
      <dgm:spPr/>
    </dgm:pt>
    <dgm:pt modelId="{B5BB8076-4C45-4913-9034-E24B70415156}" type="pres">
      <dgm:prSet presAssocID="{0B158469-258E-4764-AD0E-55C562D70A91}" presName="parTx" presStyleLbl="alignNode1" presStyleIdx="1" presStyleCnt="3">
        <dgm:presLayoutVars>
          <dgm:chMax val="0"/>
          <dgm:chPref val="0"/>
          <dgm:bulletEnabled val="1"/>
        </dgm:presLayoutVars>
      </dgm:prSet>
      <dgm:spPr/>
      <dgm:t>
        <a:bodyPr/>
        <a:lstStyle/>
        <a:p>
          <a:endParaRPr lang="sk-SK"/>
        </a:p>
      </dgm:t>
    </dgm:pt>
    <dgm:pt modelId="{C828DBFA-22D9-4F43-BD51-3B47EFB1D96D}" type="pres">
      <dgm:prSet presAssocID="{0B158469-258E-4764-AD0E-55C562D70A91}" presName="desTx" presStyleLbl="alignAccFollowNode1" presStyleIdx="1" presStyleCnt="3">
        <dgm:presLayoutVars>
          <dgm:bulletEnabled val="1"/>
        </dgm:presLayoutVars>
      </dgm:prSet>
      <dgm:spPr/>
      <dgm:t>
        <a:bodyPr/>
        <a:lstStyle/>
        <a:p>
          <a:endParaRPr lang="cs-CZ"/>
        </a:p>
      </dgm:t>
    </dgm:pt>
    <dgm:pt modelId="{4042AE8D-BC41-49A4-93EA-762A6576EC90}" type="pres">
      <dgm:prSet presAssocID="{D7BB7900-665D-4CFB-80AE-1084EA89F0DB}" presName="space" presStyleCnt="0"/>
      <dgm:spPr/>
    </dgm:pt>
    <dgm:pt modelId="{EA0D3CF9-D1BC-4CB6-9548-3AB98E396DC9}" type="pres">
      <dgm:prSet presAssocID="{6B542282-80B2-4571-98C3-5D2254A8E16E}" presName="composite" presStyleCnt="0"/>
      <dgm:spPr/>
    </dgm:pt>
    <dgm:pt modelId="{01A5643D-DE6F-49FA-8AC8-4EA4FEA9A7D9}" type="pres">
      <dgm:prSet presAssocID="{6B542282-80B2-4571-98C3-5D2254A8E16E}" presName="parTx" presStyleLbl="alignNode1" presStyleIdx="2" presStyleCnt="3">
        <dgm:presLayoutVars>
          <dgm:chMax val="0"/>
          <dgm:chPref val="0"/>
          <dgm:bulletEnabled val="1"/>
        </dgm:presLayoutVars>
      </dgm:prSet>
      <dgm:spPr/>
      <dgm:t>
        <a:bodyPr/>
        <a:lstStyle/>
        <a:p>
          <a:endParaRPr lang="sk-SK"/>
        </a:p>
      </dgm:t>
    </dgm:pt>
    <dgm:pt modelId="{C582981C-4A59-42FC-927C-9D539E0F0DF7}" type="pres">
      <dgm:prSet presAssocID="{6B542282-80B2-4571-98C3-5D2254A8E16E}" presName="desTx" presStyleLbl="alignAccFollowNode1" presStyleIdx="2" presStyleCnt="3">
        <dgm:presLayoutVars>
          <dgm:bulletEnabled val="1"/>
        </dgm:presLayoutVars>
      </dgm:prSet>
      <dgm:spPr/>
      <dgm:t>
        <a:bodyPr/>
        <a:lstStyle/>
        <a:p>
          <a:endParaRPr lang="sk-SK"/>
        </a:p>
      </dgm:t>
    </dgm:pt>
  </dgm:ptLst>
  <dgm:cxnLst>
    <dgm:cxn modelId="{10A5DC45-163A-48EF-A68A-CC45C0B2FF6D}" srcId="{B66172D1-F7DF-4C22-B67D-0926385C0345}" destId="{0B158469-258E-4764-AD0E-55C562D70A91}" srcOrd="1" destOrd="0" parTransId="{A2FF4364-DEEF-492B-BCB3-25E9AD11A0FE}" sibTransId="{D7BB7900-665D-4CFB-80AE-1084EA89F0DB}"/>
    <dgm:cxn modelId="{8BD6E29C-96C2-4601-A2D3-2E4097DE73C7}" type="presOf" srcId="{0B158469-258E-4764-AD0E-55C562D70A91}" destId="{B5BB8076-4C45-4913-9034-E24B70415156}" srcOrd="0" destOrd="0" presId="urn:microsoft.com/office/officeart/2005/8/layout/hList1"/>
    <dgm:cxn modelId="{1DA07155-0928-4FD9-A253-3F87E1FBF293}" srcId="{B66172D1-F7DF-4C22-B67D-0926385C0345}" destId="{3DB3AD0B-849E-4070-9550-B35D838EAA42}" srcOrd="0" destOrd="0" parTransId="{13CA53BD-F379-476A-8D3B-8E6949351206}" sibTransId="{1381B3F0-0C72-4530-B500-EF144C68AC7F}"/>
    <dgm:cxn modelId="{234D54D7-EC02-48E2-ACD8-1AC293FF9843}" type="presOf" srcId="{B66172D1-F7DF-4C22-B67D-0926385C0345}" destId="{2CEA085F-0961-4479-BD84-9EF0539F5382}" srcOrd="0" destOrd="0" presId="urn:microsoft.com/office/officeart/2005/8/layout/hList1"/>
    <dgm:cxn modelId="{5253E0DC-8103-403B-B0FD-9C2763756F21}" type="presOf" srcId="{D95BA4E5-211E-4427-B057-FF69BDDBF926}" destId="{C582981C-4A59-42FC-927C-9D539E0F0DF7}" srcOrd="0" destOrd="0" presId="urn:microsoft.com/office/officeart/2005/8/layout/hList1"/>
    <dgm:cxn modelId="{0911F800-AD27-4B83-999B-ECFA1EC8A505}" type="presOf" srcId="{F938E102-EA05-4129-9937-022904B1E2B2}" destId="{C828DBFA-22D9-4F43-BD51-3B47EFB1D96D}" srcOrd="0" destOrd="0" presId="urn:microsoft.com/office/officeart/2005/8/layout/hList1"/>
    <dgm:cxn modelId="{42B667C3-4F54-4332-8F56-1F74AB0ECEEF}" srcId="{3DB3AD0B-849E-4070-9550-B35D838EAA42}" destId="{D1EA3C48-5846-455A-B9AC-7621707550E4}" srcOrd="0" destOrd="0" parTransId="{9CC04F84-B794-4FF2-B5E5-5C7B56AC7485}" sibTransId="{DEBE483B-2FEC-46D2-97AF-173C1B0B631D}"/>
    <dgm:cxn modelId="{6EE26CAA-CB8C-4787-9582-AEFFFBD25446}" type="presOf" srcId="{D1EA3C48-5846-455A-B9AC-7621707550E4}" destId="{B7BA8527-C9B7-4C66-BCA2-05F580947C33}" srcOrd="0" destOrd="0" presId="urn:microsoft.com/office/officeart/2005/8/layout/hList1"/>
    <dgm:cxn modelId="{3BD7E5B4-F5E4-4BB5-8F9E-B4AE0C9D9F40}" srcId="{6B542282-80B2-4571-98C3-5D2254A8E16E}" destId="{D95BA4E5-211E-4427-B057-FF69BDDBF926}" srcOrd="0" destOrd="0" parTransId="{52A8F0E4-5A36-4D6E-A0EC-4933137D8E88}" sibTransId="{16359F16-71AF-45B2-B8B3-3F2BF84CC9D7}"/>
    <dgm:cxn modelId="{F46D0EAD-3D2B-4C94-9E9B-357BC67EB4FA}" srcId="{0B158469-258E-4764-AD0E-55C562D70A91}" destId="{F938E102-EA05-4129-9937-022904B1E2B2}" srcOrd="0" destOrd="0" parTransId="{C8982D12-0323-41A3-898C-5B495E94586A}" sibTransId="{FD17CA53-2B22-4638-8778-0C89CB19CBE4}"/>
    <dgm:cxn modelId="{71B9DB28-E54B-4BE7-9ADF-6FFCAF4D554C}" type="presOf" srcId="{6B542282-80B2-4571-98C3-5D2254A8E16E}" destId="{01A5643D-DE6F-49FA-8AC8-4EA4FEA9A7D9}" srcOrd="0" destOrd="0" presId="urn:microsoft.com/office/officeart/2005/8/layout/hList1"/>
    <dgm:cxn modelId="{02A0D2BD-8704-426B-AD14-73F6D27E31BB}" srcId="{B66172D1-F7DF-4C22-B67D-0926385C0345}" destId="{6B542282-80B2-4571-98C3-5D2254A8E16E}" srcOrd="2" destOrd="0" parTransId="{5E23B77E-6816-4270-A23B-1C76758A69FF}" sibTransId="{32E1380F-CB98-4DD0-B51B-2B8303D6F581}"/>
    <dgm:cxn modelId="{8282BEC4-0E79-4E79-9BF8-31F90B2FA4D0}" type="presOf" srcId="{3DB3AD0B-849E-4070-9550-B35D838EAA42}" destId="{9CCE5C57-B331-440A-B693-7637DE6C905E}" srcOrd="0" destOrd="0" presId="urn:microsoft.com/office/officeart/2005/8/layout/hList1"/>
    <dgm:cxn modelId="{2EA4D916-D520-4A24-8482-0CAC3FB61B21}" type="presParOf" srcId="{2CEA085F-0961-4479-BD84-9EF0539F5382}" destId="{B1C9EEFE-0775-4DDB-BCD1-E576C63AE70E}" srcOrd="0" destOrd="0" presId="urn:microsoft.com/office/officeart/2005/8/layout/hList1"/>
    <dgm:cxn modelId="{76A6F60F-91A9-4DC0-B358-1B2AF76441D0}" type="presParOf" srcId="{B1C9EEFE-0775-4DDB-BCD1-E576C63AE70E}" destId="{9CCE5C57-B331-440A-B693-7637DE6C905E}" srcOrd="0" destOrd="0" presId="urn:microsoft.com/office/officeart/2005/8/layout/hList1"/>
    <dgm:cxn modelId="{43A979F1-BAC2-4063-A2F7-BF73FA96BE1C}" type="presParOf" srcId="{B1C9EEFE-0775-4DDB-BCD1-E576C63AE70E}" destId="{B7BA8527-C9B7-4C66-BCA2-05F580947C33}" srcOrd="1" destOrd="0" presId="urn:microsoft.com/office/officeart/2005/8/layout/hList1"/>
    <dgm:cxn modelId="{9949EA4D-5F87-4F81-8C6B-A51392F99B40}" type="presParOf" srcId="{2CEA085F-0961-4479-BD84-9EF0539F5382}" destId="{B59E8953-BCA6-4470-92DC-ED5E5D1821E0}" srcOrd="1" destOrd="0" presId="urn:microsoft.com/office/officeart/2005/8/layout/hList1"/>
    <dgm:cxn modelId="{B5209E2E-91CA-4B8F-9C5C-3EE1C30B2597}" type="presParOf" srcId="{2CEA085F-0961-4479-BD84-9EF0539F5382}" destId="{80A37D46-BEA2-42C2-9418-10BB518952DF}" srcOrd="2" destOrd="0" presId="urn:microsoft.com/office/officeart/2005/8/layout/hList1"/>
    <dgm:cxn modelId="{65770E3C-56AA-41C1-9790-509D1017C48D}" type="presParOf" srcId="{80A37D46-BEA2-42C2-9418-10BB518952DF}" destId="{B5BB8076-4C45-4913-9034-E24B70415156}" srcOrd="0" destOrd="0" presId="urn:microsoft.com/office/officeart/2005/8/layout/hList1"/>
    <dgm:cxn modelId="{3BFA5604-E657-45DF-8A31-B626B3340BD4}" type="presParOf" srcId="{80A37D46-BEA2-42C2-9418-10BB518952DF}" destId="{C828DBFA-22D9-4F43-BD51-3B47EFB1D96D}" srcOrd="1" destOrd="0" presId="urn:microsoft.com/office/officeart/2005/8/layout/hList1"/>
    <dgm:cxn modelId="{7544B39C-EEF1-4E35-AB54-EB0EB669065E}" type="presParOf" srcId="{2CEA085F-0961-4479-BD84-9EF0539F5382}" destId="{4042AE8D-BC41-49A4-93EA-762A6576EC90}" srcOrd="3" destOrd="0" presId="urn:microsoft.com/office/officeart/2005/8/layout/hList1"/>
    <dgm:cxn modelId="{C9E345E7-1C07-4AA2-A55D-FFE66714676E}" type="presParOf" srcId="{2CEA085F-0961-4479-BD84-9EF0539F5382}" destId="{EA0D3CF9-D1BC-4CB6-9548-3AB98E396DC9}" srcOrd="4" destOrd="0" presId="urn:microsoft.com/office/officeart/2005/8/layout/hList1"/>
    <dgm:cxn modelId="{D8950302-92EF-4E35-B760-5D40EF445D69}" type="presParOf" srcId="{EA0D3CF9-D1BC-4CB6-9548-3AB98E396DC9}" destId="{01A5643D-DE6F-49FA-8AC8-4EA4FEA9A7D9}" srcOrd="0" destOrd="0" presId="urn:microsoft.com/office/officeart/2005/8/layout/hList1"/>
    <dgm:cxn modelId="{BBE0F4FD-DA49-4351-926C-A277F864C811}" type="presParOf" srcId="{EA0D3CF9-D1BC-4CB6-9548-3AB98E396DC9}" destId="{C582981C-4A59-42FC-927C-9D539E0F0DF7}"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4DA312-A7B7-41A9-B471-F03B34F24FD5}" type="doc">
      <dgm:prSet loTypeId="urn:microsoft.com/office/officeart/2005/8/layout/hierarchy4" loCatId="relationship" qsTypeId="urn:microsoft.com/office/officeart/2005/8/quickstyle/simple4" qsCatId="simple" csTypeId="urn:microsoft.com/office/officeart/2005/8/colors/accent2_3" csCatId="accent2"/>
      <dgm:spPr/>
      <dgm:t>
        <a:bodyPr/>
        <a:lstStyle/>
        <a:p>
          <a:endParaRPr lang="cs-CZ"/>
        </a:p>
      </dgm:t>
    </dgm:pt>
    <dgm:pt modelId="{ABA557FD-FD01-443D-B646-12B9D3372D49}">
      <dgm:prSet/>
      <dgm:spPr/>
      <dgm:t>
        <a:bodyPr/>
        <a:lstStyle/>
        <a:p>
          <a:pPr rtl="0"/>
          <a:r>
            <a:rPr lang="en-US" dirty="0" smtClean="0"/>
            <a:t>The name should be actually used in commerce </a:t>
          </a:r>
          <a:endParaRPr lang="cs-CZ" dirty="0"/>
        </a:p>
      </dgm:t>
    </dgm:pt>
    <dgm:pt modelId="{C0059C83-79D6-42DF-9081-B8AEF0E98815}" type="parTrans" cxnId="{A24DFBBB-B1D9-4AE7-B432-C49208F62823}">
      <dgm:prSet/>
      <dgm:spPr/>
      <dgm:t>
        <a:bodyPr/>
        <a:lstStyle/>
        <a:p>
          <a:endParaRPr lang="cs-CZ"/>
        </a:p>
      </dgm:t>
    </dgm:pt>
    <dgm:pt modelId="{A384C9F3-1A9F-4230-8434-F7B78EEE3A75}" type="sibTrans" cxnId="{A24DFBBB-B1D9-4AE7-B432-C49208F62823}">
      <dgm:prSet/>
      <dgm:spPr/>
      <dgm:t>
        <a:bodyPr/>
        <a:lstStyle/>
        <a:p>
          <a:endParaRPr lang="cs-CZ"/>
        </a:p>
      </dgm:t>
    </dgm:pt>
    <dgm:pt modelId="{6DBD88D0-8B83-4C91-9DA4-0999694EF90E}">
      <dgm:prSet/>
      <dgm:spPr/>
      <dgm:t>
        <a:bodyPr/>
        <a:lstStyle/>
        <a:p>
          <a:pPr rtl="0"/>
          <a:r>
            <a:rPr lang="en-US" dirty="0" smtClean="0"/>
            <a:t>Merely having a famous name is not sufficient</a:t>
          </a:r>
          <a:endParaRPr lang="sk-SK" dirty="0"/>
        </a:p>
      </dgm:t>
    </dgm:pt>
    <dgm:pt modelId="{08C5E270-A67B-4F00-9B71-9234F355E321}" type="parTrans" cxnId="{7098455D-0A43-4925-AD51-2D0C19783C5B}">
      <dgm:prSet/>
      <dgm:spPr/>
      <dgm:t>
        <a:bodyPr/>
        <a:lstStyle/>
        <a:p>
          <a:endParaRPr lang="cs-CZ"/>
        </a:p>
      </dgm:t>
    </dgm:pt>
    <dgm:pt modelId="{FFF1D764-CBAF-40AB-8B58-96BB49EE9BB8}" type="sibTrans" cxnId="{7098455D-0A43-4925-AD51-2D0C19783C5B}">
      <dgm:prSet/>
      <dgm:spPr/>
      <dgm:t>
        <a:bodyPr/>
        <a:lstStyle/>
        <a:p>
          <a:endParaRPr lang="cs-CZ"/>
        </a:p>
      </dgm:t>
    </dgm:pt>
    <dgm:pt modelId="{F2B2BBA8-40F4-4B27-9540-EE85AA763250}" type="pres">
      <dgm:prSet presAssocID="{ED4DA312-A7B7-41A9-B471-F03B34F24FD5}" presName="Name0" presStyleCnt="0">
        <dgm:presLayoutVars>
          <dgm:chPref val="1"/>
          <dgm:dir/>
          <dgm:animOne val="branch"/>
          <dgm:animLvl val="lvl"/>
          <dgm:resizeHandles/>
        </dgm:presLayoutVars>
      </dgm:prSet>
      <dgm:spPr/>
    </dgm:pt>
    <dgm:pt modelId="{AD84CB3C-0CD2-4DBF-9716-11D8E1E91188}" type="pres">
      <dgm:prSet presAssocID="{ABA557FD-FD01-443D-B646-12B9D3372D49}" presName="vertOne" presStyleCnt="0"/>
      <dgm:spPr/>
    </dgm:pt>
    <dgm:pt modelId="{CA25825A-EB6D-480B-A86A-043DFC171420}" type="pres">
      <dgm:prSet presAssocID="{ABA557FD-FD01-443D-B646-12B9D3372D49}" presName="txOne" presStyleLbl="node0" presStyleIdx="0" presStyleCnt="2">
        <dgm:presLayoutVars>
          <dgm:chPref val="3"/>
        </dgm:presLayoutVars>
      </dgm:prSet>
      <dgm:spPr/>
    </dgm:pt>
    <dgm:pt modelId="{23519EA1-A539-464E-8F3A-8CB9822E5503}" type="pres">
      <dgm:prSet presAssocID="{ABA557FD-FD01-443D-B646-12B9D3372D49}" presName="horzOne" presStyleCnt="0"/>
      <dgm:spPr/>
    </dgm:pt>
    <dgm:pt modelId="{AFA1EF51-4B1F-4E58-85C8-BCED714CEC68}" type="pres">
      <dgm:prSet presAssocID="{A384C9F3-1A9F-4230-8434-F7B78EEE3A75}" presName="sibSpaceOne" presStyleCnt="0"/>
      <dgm:spPr/>
    </dgm:pt>
    <dgm:pt modelId="{614371E9-BD19-444C-9CF3-4E9CE812F4A0}" type="pres">
      <dgm:prSet presAssocID="{6DBD88D0-8B83-4C91-9DA4-0999694EF90E}" presName="vertOne" presStyleCnt="0"/>
      <dgm:spPr/>
    </dgm:pt>
    <dgm:pt modelId="{48E7580A-0E0B-4AE4-9AB3-F2BF7B7C6DE9}" type="pres">
      <dgm:prSet presAssocID="{6DBD88D0-8B83-4C91-9DA4-0999694EF90E}" presName="txOne" presStyleLbl="node0" presStyleIdx="1" presStyleCnt="2">
        <dgm:presLayoutVars>
          <dgm:chPref val="3"/>
        </dgm:presLayoutVars>
      </dgm:prSet>
      <dgm:spPr/>
    </dgm:pt>
    <dgm:pt modelId="{4AA73C5E-E6C8-4B88-ABA8-2DC16CDD6941}" type="pres">
      <dgm:prSet presAssocID="{6DBD88D0-8B83-4C91-9DA4-0999694EF90E}" presName="horzOne" presStyleCnt="0"/>
      <dgm:spPr/>
    </dgm:pt>
  </dgm:ptLst>
  <dgm:cxnLst>
    <dgm:cxn modelId="{7098455D-0A43-4925-AD51-2D0C19783C5B}" srcId="{ED4DA312-A7B7-41A9-B471-F03B34F24FD5}" destId="{6DBD88D0-8B83-4C91-9DA4-0999694EF90E}" srcOrd="1" destOrd="0" parTransId="{08C5E270-A67B-4F00-9B71-9234F355E321}" sibTransId="{FFF1D764-CBAF-40AB-8B58-96BB49EE9BB8}"/>
    <dgm:cxn modelId="{DFAD9C7A-BEC7-4C2A-8BC9-EAC949A34346}" type="presOf" srcId="{ABA557FD-FD01-443D-B646-12B9D3372D49}" destId="{CA25825A-EB6D-480B-A86A-043DFC171420}" srcOrd="0" destOrd="0" presId="urn:microsoft.com/office/officeart/2005/8/layout/hierarchy4"/>
    <dgm:cxn modelId="{A24DFBBB-B1D9-4AE7-B432-C49208F62823}" srcId="{ED4DA312-A7B7-41A9-B471-F03B34F24FD5}" destId="{ABA557FD-FD01-443D-B646-12B9D3372D49}" srcOrd="0" destOrd="0" parTransId="{C0059C83-79D6-42DF-9081-B8AEF0E98815}" sibTransId="{A384C9F3-1A9F-4230-8434-F7B78EEE3A75}"/>
    <dgm:cxn modelId="{900B0A48-CD2B-4D90-9AAF-F2484CD67B2A}" type="presOf" srcId="{6DBD88D0-8B83-4C91-9DA4-0999694EF90E}" destId="{48E7580A-0E0B-4AE4-9AB3-F2BF7B7C6DE9}" srcOrd="0" destOrd="0" presId="urn:microsoft.com/office/officeart/2005/8/layout/hierarchy4"/>
    <dgm:cxn modelId="{94BCB76B-A966-4A89-811E-6A3DC5C6D6EA}" type="presOf" srcId="{ED4DA312-A7B7-41A9-B471-F03B34F24FD5}" destId="{F2B2BBA8-40F4-4B27-9540-EE85AA763250}" srcOrd="0" destOrd="0" presId="urn:microsoft.com/office/officeart/2005/8/layout/hierarchy4"/>
    <dgm:cxn modelId="{5C42996F-5537-4F04-8724-077D525D68C0}" type="presParOf" srcId="{F2B2BBA8-40F4-4B27-9540-EE85AA763250}" destId="{AD84CB3C-0CD2-4DBF-9716-11D8E1E91188}" srcOrd="0" destOrd="0" presId="urn:microsoft.com/office/officeart/2005/8/layout/hierarchy4"/>
    <dgm:cxn modelId="{E5490841-9609-4136-A985-1FC05EEB737F}" type="presParOf" srcId="{AD84CB3C-0CD2-4DBF-9716-11D8E1E91188}" destId="{CA25825A-EB6D-480B-A86A-043DFC171420}" srcOrd="0" destOrd="0" presId="urn:microsoft.com/office/officeart/2005/8/layout/hierarchy4"/>
    <dgm:cxn modelId="{9599B686-768C-4DBD-83E9-EAD6EFEF7F66}" type="presParOf" srcId="{AD84CB3C-0CD2-4DBF-9716-11D8E1E91188}" destId="{23519EA1-A539-464E-8F3A-8CB9822E5503}" srcOrd="1" destOrd="0" presId="urn:microsoft.com/office/officeart/2005/8/layout/hierarchy4"/>
    <dgm:cxn modelId="{8624D32F-E9A1-4325-9618-E94B9FC0F1D7}" type="presParOf" srcId="{F2B2BBA8-40F4-4B27-9540-EE85AA763250}" destId="{AFA1EF51-4B1F-4E58-85C8-BCED714CEC68}" srcOrd="1" destOrd="0" presId="urn:microsoft.com/office/officeart/2005/8/layout/hierarchy4"/>
    <dgm:cxn modelId="{B6BF78F7-C30D-4665-AC71-0D0DFF5FEF68}" type="presParOf" srcId="{F2B2BBA8-40F4-4B27-9540-EE85AA763250}" destId="{614371E9-BD19-444C-9CF3-4E9CE812F4A0}" srcOrd="2" destOrd="0" presId="urn:microsoft.com/office/officeart/2005/8/layout/hierarchy4"/>
    <dgm:cxn modelId="{F862DFCE-0044-4F5D-A2E1-E70B026F95A4}" type="presParOf" srcId="{614371E9-BD19-444C-9CF3-4E9CE812F4A0}" destId="{48E7580A-0E0B-4AE4-9AB3-F2BF7B7C6DE9}" srcOrd="0" destOrd="0" presId="urn:microsoft.com/office/officeart/2005/8/layout/hierarchy4"/>
    <dgm:cxn modelId="{5A2A00BE-06C7-469D-A013-18C1B03CE1D7}" type="presParOf" srcId="{614371E9-BD19-444C-9CF3-4E9CE812F4A0}" destId="{4AA73C5E-E6C8-4B88-ABA8-2DC16CDD6941}"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CE5C57-B331-440A-B693-7637DE6C905E}">
      <dsp:nvSpPr>
        <dsp:cNvPr id="0" name=""/>
        <dsp:cNvSpPr/>
      </dsp:nvSpPr>
      <dsp:spPr>
        <a:xfrm>
          <a:off x="2571" y="758062"/>
          <a:ext cx="2507456" cy="604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en-US" sz="2100" kern="1200" dirty="0" smtClean="0"/>
            <a:t>Pilsner TM</a:t>
          </a:r>
          <a:endParaRPr lang="sk-SK" sz="2100" kern="1200" dirty="0"/>
        </a:p>
      </dsp:txBody>
      <dsp:txXfrm>
        <a:off x="2571" y="758062"/>
        <a:ext cx="2507456" cy="604800"/>
      </dsp:txXfrm>
    </dsp:sp>
    <dsp:sp modelId="{B7BA8527-C9B7-4C66-BCA2-05F580947C33}">
      <dsp:nvSpPr>
        <dsp:cNvPr id="0" name=""/>
        <dsp:cNvSpPr/>
      </dsp:nvSpPr>
      <dsp:spPr>
        <a:xfrm>
          <a:off x="2571" y="1362862"/>
          <a:ext cx="2507456" cy="9223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Pilsnerbeer.com</a:t>
          </a:r>
          <a:endParaRPr lang="sk-SK" sz="2100" kern="1200" dirty="0"/>
        </a:p>
      </dsp:txBody>
      <dsp:txXfrm>
        <a:off x="2571" y="1362862"/>
        <a:ext cx="2507456" cy="922320"/>
      </dsp:txXfrm>
    </dsp:sp>
    <dsp:sp modelId="{B5BB8076-4C45-4913-9034-E24B70415156}">
      <dsp:nvSpPr>
        <dsp:cNvPr id="0" name=""/>
        <dsp:cNvSpPr/>
      </dsp:nvSpPr>
      <dsp:spPr>
        <a:xfrm>
          <a:off x="2861071" y="758062"/>
          <a:ext cx="2507456" cy="604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en-US" sz="2100" kern="1200" dirty="0" smtClean="0"/>
            <a:t>Audi TM</a:t>
          </a:r>
          <a:endParaRPr lang="sk-SK" sz="2100" kern="1200" dirty="0"/>
        </a:p>
      </dsp:txBody>
      <dsp:txXfrm>
        <a:off x="2861071" y="758062"/>
        <a:ext cx="2507456" cy="604800"/>
      </dsp:txXfrm>
    </dsp:sp>
    <dsp:sp modelId="{C828DBFA-22D9-4F43-BD51-3B47EFB1D96D}">
      <dsp:nvSpPr>
        <dsp:cNvPr id="0" name=""/>
        <dsp:cNvSpPr/>
      </dsp:nvSpPr>
      <dsp:spPr>
        <a:xfrm>
          <a:off x="2861071" y="1362862"/>
          <a:ext cx="2507456" cy="9223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Audicars.com</a:t>
          </a:r>
          <a:endParaRPr lang="sk-SK" sz="2100" kern="1200" dirty="0"/>
        </a:p>
      </dsp:txBody>
      <dsp:txXfrm>
        <a:off x="2861071" y="1362862"/>
        <a:ext cx="2507456" cy="922320"/>
      </dsp:txXfrm>
    </dsp:sp>
    <dsp:sp modelId="{01A5643D-DE6F-49FA-8AC8-4EA4FEA9A7D9}">
      <dsp:nvSpPr>
        <dsp:cNvPr id="0" name=""/>
        <dsp:cNvSpPr/>
      </dsp:nvSpPr>
      <dsp:spPr>
        <a:xfrm>
          <a:off x="5719571" y="758062"/>
          <a:ext cx="2507456" cy="604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rtl="0">
            <a:lnSpc>
              <a:spcPct val="90000"/>
            </a:lnSpc>
            <a:spcBef>
              <a:spcPct val="0"/>
            </a:spcBef>
            <a:spcAft>
              <a:spcPct val="35000"/>
            </a:spcAft>
          </a:pPr>
          <a:r>
            <a:rPr lang="en-US" sz="2100" kern="1200" dirty="0" smtClean="0"/>
            <a:t>Apple TM</a:t>
          </a:r>
          <a:endParaRPr lang="sk-SK" sz="2100" kern="1200" dirty="0"/>
        </a:p>
      </dsp:txBody>
      <dsp:txXfrm>
        <a:off x="5719571" y="758062"/>
        <a:ext cx="2507456" cy="604800"/>
      </dsp:txXfrm>
    </dsp:sp>
    <dsp:sp modelId="{C582981C-4A59-42FC-927C-9D539E0F0DF7}">
      <dsp:nvSpPr>
        <dsp:cNvPr id="0" name=""/>
        <dsp:cNvSpPr/>
      </dsp:nvSpPr>
      <dsp:spPr>
        <a:xfrm>
          <a:off x="5719571" y="1362862"/>
          <a:ext cx="2507456" cy="9223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Applephones.biz</a:t>
          </a:r>
          <a:endParaRPr lang="sk-SK" sz="2100" kern="1200" dirty="0"/>
        </a:p>
      </dsp:txBody>
      <dsp:txXfrm>
        <a:off x="5719571" y="1362862"/>
        <a:ext cx="2507456" cy="9223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25825A-EB6D-480B-A86A-043DFC171420}">
      <dsp:nvSpPr>
        <dsp:cNvPr id="0" name=""/>
        <dsp:cNvSpPr/>
      </dsp:nvSpPr>
      <dsp:spPr>
        <a:xfrm>
          <a:off x="2828" y="0"/>
          <a:ext cx="3793331" cy="4008934"/>
        </a:xfrm>
        <a:prstGeom prst="roundRect">
          <a:avLst>
            <a:gd name="adj" fmla="val 10000"/>
          </a:avLst>
        </a:prstGeom>
        <a:gradFill rotWithShape="0">
          <a:gsLst>
            <a:gs pos="0">
              <a:schemeClr val="accent2">
                <a:shade val="80000"/>
                <a:hueOff val="0"/>
                <a:satOff val="0"/>
                <a:lumOff val="0"/>
                <a:alphaOff val="0"/>
                <a:tint val="43000"/>
                <a:satMod val="165000"/>
              </a:schemeClr>
            </a:gs>
            <a:gs pos="55000">
              <a:schemeClr val="accent2">
                <a:shade val="80000"/>
                <a:hueOff val="0"/>
                <a:satOff val="0"/>
                <a:lumOff val="0"/>
                <a:alphaOff val="0"/>
                <a:tint val="83000"/>
                <a:satMod val="155000"/>
              </a:schemeClr>
            </a:gs>
            <a:gs pos="100000">
              <a:schemeClr val="accent2">
                <a:shade val="80000"/>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en-US" sz="4800" kern="1200" dirty="0" smtClean="0"/>
            <a:t>The name should be actually used in commerce </a:t>
          </a:r>
          <a:endParaRPr lang="cs-CZ" sz="4800" kern="1200" dirty="0"/>
        </a:p>
      </dsp:txBody>
      <dsp:txXfrm>
        <a:off x="2828" y="0"/>
        <a:ext cx="3793331" cy="4008934"/>
      </dsp:txXfrm>
    </dsp:sp>
    <dsp:sp modelId="{48E7580A-0E0B-4AE4-9AB3-F2BF7B7C6DE9}">
      <dsp:nvSpPr>
        <dsp:cNvPr id="0" name=""/>
        <dsp:cNvSpPr/>
      </dsp:nvSpPr>
      <dsp:spPr>
        <a:xfrm>
          <a:off x="4433439" y="0"/>
          <a:ext cx="3793331" cy="4008934"/>
        </a:xfrm>
        <a:prstGeom prst="roundRect">
          <a:avLst>
            <a:gd name="adj" fmla="val 10000"/>
          </a:avLst>
        </a:prstGeom>
        <a:gradFill rotWithShape="0">
          <a:gsLst>
            <a:gs pos="0">
              <a:schemeClr val="accent2">
                <a:shade val="80000"/>
                <a:hueOff val="0"/>
                <a:satOff val="0"/>
                <a:lumOff val="0"/>
                <a:alphaOff val="0"/>
                <a:tint val="43000"/>
                <a:satMod val="165000"/>
              </a:schemeClr>
            </a:gs>
            <a:gs pos="55000">
              <a:schemeClr val="accent2">
                <a:shade val="80000"/>
                <a:hueOff val="0"/>
                <a:satOff val="0"/>
                <a:lumOff val="0"/>
                <a:alphaOff val="0"/>
                <a:tint val="83000"/>
                <a:satMod val="155000"/>
              </a:schemeClr>
            </a:gs>
            <a:gs pos="100000">
              <a:schemeClr val="accent2">
                <a:shade val="80000"/>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en-US" sz="4800" kern="1200" dirty="0" smtClean="0"/>
            <a:t>Merely having a famous name is not sufficient</a:t>
          </a:r>
          <a:endParaRPr lang="sk-SK" sz="4800" kern="1200" dirty="0"/>
        </a:p>
      </dsp:txBody>
      <dsp:txXfrm>
        <a:off x="4433439" y="0"/>
        <a:ext cx="3793331" cy="400893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4" name="Obdélník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Obdélník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Obdélník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Obdélník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Obdélník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Zaoblený obdélník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Zaoblený obdélník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Obdélník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Obdélník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Obdélník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Obdélník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Nadpis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cs-CZ" smtClean="0"/>
              <a:t>Kliknutím lze upravit styl.</a:t>
            </a:r>
            <a:endParaRPr lang="en-US"/>
          </a:p>
        </p:txBody>
      </p:sp>
      <p:sp>
        <p:nvSpPr>
          <p:cNvPr id="9" name="Podnadpis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cs-CZ" smtClean="0"/>
              <a:t>Kliknutím lze upravit styl předlohy.</a:t>
            </a:r>
            <a:endParaRPr lang="en-US"/>
          </a:p>
        </p:txBody>
      </p:sp>
      <p:sp>
        <p:nvSpPr>
          <p:cNvPr id="17" name="Zástupný symbol pro datum 27"/>
          <p:cNvSpPr>
            <a:spLocks noGrp="1"/>
          </p:cNvSpPr>
          <p:nvPr>
            <p:ph type="dt" sz="half" idx="10"/>
          </p:nvPr>
        </p:nvSpPr>
        <p:spPr>
          <a:xfrm>
            <a:off x="6705600" y="4206875"/>
            <a:ext cx="960438" cy="457200"/>
          </a:xfrm>
        </p:spPr>
        <p:txBody>
          <a:bodyPr/>
          <a:lstStyle>
            <a:lvl1pPr>
              <a:defRPr/>
            </a:lvl1pPr>
          </a:lstStyle>
          <a:p>
            <a:pPr>
              <a:defRPr/>
            </a:pPr>
            <a:fld id="{F003F8AA-B194-4AF6-A825-49EB9B69A5D5}" type="datetimeFigureOut">
              <a:rPr lang="sk-SK"/>
              <a:pPr>
                <a:defRPr/>
              </a:pPr>
              <a:t>10. 4. 2011</a:t>
            </a:fld>
            <a:endParaRPr lang="sk-SK"/>
          </a:p>
        </p:txBody>
      </p:sp>
      <p:sp>
        <p:nvSpPr>
          <p:cNvPr id="18" name="Zástupný symbol pro zápatí 16"/>
          <p:cNvSpPr>
            <a:spLocks noGrp="1"/>
          </p:cNvSpPr>
          <p:nvPr>
            <p:ph type="ftr" sz="quarter" idx="11"/>
          </p:nvPr>
        </p:nvSpPr>
        <p:spPr>
          <a:xfrm>
            <a:off x="5410200" y="4205288"/>
            <a:ext cx="1295400" cy="457200"/>
          </a:xfrm>
        </p:spPr>
        <p:txBody>
          <a:bodyPr/>
          <a:lstStyle>
            <a:lvl1pPr>
              <a:defRPr/>
            </a:lvl1pPr>
          </a:lstStyle>
          <a:p>
            <a:pPr>
              <a:defRPr/>
            </a:pPr>
            <a:endParaRPr lang="sk-SK"/>
          </a:p>
        </p:txBody>
      </p:sp>
      <p:sp>
        <p:nvSpPr>
          <p:cNvPr id="19" name="Zástupný symbol pro číslo snímku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E11CE683-6129-4119-A848-6622E7C091BA}" type="slidenum">
              <a:rPr lang="sk-SK"/>
              <a:pPr>
                <a:defRPr/>
              </a:pPr>
              <a:t>‹#›</a:t>
            </a:fld>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datum 13"/>
          <p:cNvSpPr>
            <a:spLocks noGrp="1"/>
          </p:cNvSpPr>
          <p:nvPr>
            <p:ph type="dt" sz="half" idx="10"/>
          </p:nvPr>
        </p:nvSpPr>
        <p:spPr/>
        <p:txBody>
          <a:bodyPr/>
          <a:lstStyle>
            <a:lvl1pPr>
              <a:defRPr/>
            </a:lvl1pPr>
          </a:lstStyle>
          <a:p>
            <a:pPr>
              <a:defRPr/>
            </a:pPr>
            <a:fld id="{AAF3687E-445A-4591-8DD1-93BB93F87E5E}" type="datetimeFigureOut">
              <a:rPr lang="sk-SK"/>
              <a:pPr>
                <a:defRPr/>
              </a:pPr>
              <a:t>10. 4. 2011</a:t>
            </a:fld>
            <a:endParaRPr lang="sk-SK"/>
          </a:p>
        </p:txBody>
      </p:sp>
      <p:sp>
        <p:nvSpPr>
          <p:cNvPr id="5" name="Zástupný symbol pro zápatí 2"/>
          <p:cNvSpPr>
            <a:spLocks noGrp="1"/>
          </p:cNvSpPr>
          <p:nvPr>
            <p:ph type="ftr" sz="quarter" idx="11"/>
          </p:nvPr>
        </p:nvSpPr>
        <p:spPr/>
        <p:txBody>
          <a:bodyPr/>
          <a:lstStyle>
            <a:lvl1pPr>
              <a:defRPr/>
            </a:lvl1pPr>
          </a:lstStyle>
          <a:p>
            <a:pPr>
              <a:defRPr/>
            </a:pPr>
            <a:endParaRPr lang="sk-SK"/>
          </a:p>
        </p:txBody>
      </p:sp>
      <p:sp>
        <p:nvSpPr>
          <p:cNvPr id="6" name="Zástupný symbol pro číslo snímku 22"/>
          <p:cNvSpPr>
            <a:spLocks noGrp="1"/>
          </p:cNvSpPr>
          <p:nvPr>
            <p:ph type="sldNum" sz="quarter" idx="12"/>
          </p:nvPr>
        </p:nvSpPr>
        <p:spPr/>
        <p:txBody>
          <a:bodyPr/>
          <a:lstStyle>
            <a:lvl1pPr>
              <a:defRPr/>
            </a:lvl1pPr>
          </a:lstStyle>
          <a:p>
            <a:pPr>
              <a:defRPr/>
            </a:pPr>
            <a:fld id="{B9A28027-A8D0-48A2-8148-266C471A0AF3}" type="slidenum">
              <a:rPr lang="sk-SK"/>
              <a:pPr>
                <a:defRPr/>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81800" y="1143000"/>
            <a:ext cx="1905000" cy="5486400"/>
          </a:xfrm>
        </p:spPr>
        <p:txBody>
          <a:bodyPr vert="eaVert"/>
          <a:lstStyle/>
          <a:p>
            <a:r>
              <a:rPr lang="cs-CZ" smtClean="0"/>
              <a:t>Kliknutím lze upravit styl.</a:t>
            </a:r>
            <a:endParaRPr lang="en-US"/>
          </a:p>
        </p:txBody>
      </p:sp>
      <p:sp>
        <p:nvSpPr>
          <p:cNvPr id="3" name="Zástupný symbol pro svislý text 2"/>
          <p:cNvSpPr>
            <a:spLocks noGrp="1"/>
          </p:cNvSpPr>
          <p:nvPr>
            <p:ph type="body" orient="vert" idx="1"/>
          </p:nvPr>
        </p:nvSpPr>
        <p:spPr>
          <a:xfrm>
            <a:off x="457200" y="1143000"/>
            <a:ext cx="6248400" cy="54864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datum 13"/>
          <p:cNvSpPr>
            <a:spLocks noGrp="1"/>
          </p:cNvSpPr>
          <p:nvPr>
            <p:ph type="dt" sz="half" idx="10"/>
          </p:nvPr>
        </p:nvSpPr>
        <p:spPr/>
        <p:txBody>
          <a:bodyPr/>
          <a:lstStyle>
            <a:lvl1pPr>
              <a:defRPr/>
            </a:lvl1pPr>
          </a:lstStyle>
          <a:p>
            <a:pPr>
              <a:defRPr/>
            </a:pPr>
            <a:fld id="{2B29D0EB-BFF7-4FD5-BCF3-D29BACD7D0F0}" type="datetimeFigureOut">
              <a:rPr lang="sk-SK"/>
              <a:pPr>
                <a:defRPr/>
              </a:pPr>
              <a:t>10. 4. 2011</a:t>
            </a:fld>
            <a:endParaRPr lang="sk-SK"/>
          </a:p>
        </p:txBody>
      </p:sp>
      <p:sp>
        <p:nvSpPr>
          <p:cNvPr id="5" name="Zástupný symbol pro zápatí 2"/>
          <p:cNvSpPr>
            <a:spLocks noGrp="1"/>
          </p:cNvSpPr>
          <p:nvPr>
            <p:ph type="ftr" sz="quarter" idx="11"/>
          </p:nvPr>
        </p:nvSpPr>
        <p:spPr/>
        <p:txBody>
          <a:bodyPr/>
          <a:lstStyle>
            <a:lvl1pPr>
              <a:defRPr/>
            </a:lvl1pPr>
          </a:lstStyle>
          <a:p>
            <a:pPr>
              <a:defRPr/>
            </a:pPr>
            <a:endParaRPr lang="sk-SK"/>
          </a:p>
        </p:txBody>
      </p:sp>
      <p:sp>
        <p:nvSpPr>
          <p:cNvPr id="6" name="Zástupný symbol pro číslo snímku 22"/>
          <p:cNvSpPr>
            <a:spLocks noGrp="1"/>
          </p:cNvSpPr>
          <p:nvPr>
            <p:ph type="sldNum" sz="quarter" idx="12"/>
          </p:nvPr>
        </p:nvSpPr>
        <p:spPr/>
        <p:txBody>
          <a:bodyPr/>
          <a:lstStyle>
            <a:lvl1pPr>
              <a:defRPr/>
            </a:lvl1pPr>
          </a:lstStyle>
          <a:p>
            <a:pPr>
              <a:defRPr/>
            </a:pPr>
            <a:fld id="{87BF950E-559C-469B-9FEC-DAE9570BB955}" type="slidenum">
              <a:rPr lang="sk-SK"/>
              <a:pPr>
                <a:defRPr/>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datum 13"/>
          <p:cNvSpPr>
            <a:spLocks noGrp="1"/>
          </p:cNvSpPr>
          <p:nvPr>
            <p:ph type="dt" sz="half" idx="10"/>
          </p:nvPr>
        </p:nvSpPr>
        <p:spPr/>
        <p:txBody>
          <a:bodyPr/>
          <a:lstStyle>
            <a:lvl1pPr>
              <a:defRPr/>
            </a:lvl1pPr>
          </a:lstStyle>
          <a:p>
            <a:pPr>
              <a:defRPr/>
            </a:pPr>
            <a:fld id="{56914003-D017-49F5-A992-435075FFE10D}" type="datetimeFigureOut">
              <a:rPr lang="sk-SK"/>
              <a:pPr>
                <a:defRPr/>
              </a:pPr>
              <a:t>10. 4. 2011</a:t>
            </a:fld>
            <a:endParaRPr lang="sk-SK"/>
          </a:p>
        </p:txBody>
      </p:sp>
      <p:sp>
        <p:nvSpPr>
          <p:cNvPr id="5" name="Zástupný symbol pro zápatí 2"/>
          <p:cNvSpPr>
            <a:spLocks noGrp="1"/>
          </p:cNvSpPr>
          <p:nvPr>
            <p:ph type="ftr" sz="quarter" idx="11"/>
          </p:nvPr>
        </p:nvSpPr>
        <p:spPr/>
        <p:txBody>
          <a:bodyPr/>
          <a:lstStyle>
            <a:lvl1pPr>
              <a:defRPr/>
            </a:lvl1pPr>
          </a:lstStyle>
          <a:p>
            <a:pPr>
              <a:defRPr/>
            </a:pPr>
            <a:endParaRPr lang="sk-SK"/>
          </a:p>
        </p:txBody>
      </p:sp>
      <p:sp>
        <p:nvSpPr>
          <p:cNvPr id="6" name="Zástupný symbol pro číslo snímku 22"/>
          <p:cNvSpPr>
            <a:spLocks noGrp="1"/>
          </p:cNvSpPr>
          <p:nvPr>
            <p:ph type="sldNum" sz="quarter" idx="12"/>
          </p:nvPr>
        </p:nvSpPr>
        <p:spPr/>
        <p:txBody>
          <a:bodyPr/>
          <a:lstStyle>
            <a:lvl1pPr>
              <a:defRPr/>
            </a:lvl1pPr>
          </a:lstStyle>
          <a:p>
            <a:pPr>
              <a:defRPr/>
            </a:pPr>
            <a:fld id="{4385B694-AB4A-4A09-BE7E-766910D25703}" type="slidenum">
              <a:rPr lang="sk-SK"/>
              <a:pPr>
                <a:defRPr/>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cs-CZ" smtClean="0"/>
              <a:t>Kliknutím lze upravit styl.</a:t>
            </a:r>
            <a:endParaRPr lang="en-US"/>
          </a:p>
        </p:txBody>
      </p:sp>
      <p:sp>
        <p:nvSpPr>
          <p:cNvPr id="3" name="Zástupný symbol pro text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cs-CZ" smtClean="0"/>
              <a:t>Kliknutím lze upravit styly předlohy textu.</a:t>
            </a:r>
          </a:p>
        </p:txBody>
      </p:sp>
      <p:sp>
        <p:nvSpPr>
          <p:cNvPr id="4" name="Zástupný symbol pro datum 13"/>
          <p:cNvSpPr>
            <a:spLocks noGrp="1"/>
          </p:cNvSpPr>
          <p:nvPr>
            <p:ph type="dt" sz="half" idx="10"/>
          </p:nvPr>
        </p:nvSpPr>
        <p:spPr/>
        <p:txBody>
          <a:bodyPr/>
          <a:lstStyle>
            <a:lvl1pPr>
              <a:defRPr/>
            </a:lvl1pPr>
          </a:lstStyle>
          <a:p>
            <a:pPr>
              <a:defRPr/>
            </a:pPr>
            <a:fld id="{4EC384CA-AC86-402F-9158-3E09E22657BF}" type="datetimeFigureOut">
              <a:rPr lang="sk-SK"/>
              <a:pPr>
                <a:defRPr/>
              </a:pPr>
              <a:t>10. 4. 2011</a:t>
            </a:fld>
            <a:endParaRPr lang="sk-SK"/>
          </a:p>
        </p:txBody>
      </p:sp>
      <p:sp>
        <p:nvSpPr>
          <p:cNvPr id="5" name="Zástupný symbol pro zápatí 2"/>
          <p:cNvSpPr>
            <a:spLocks noGrp="1"/>
          </p:cNvSpPr>
          <p:nvPr>
            <p:ph type="ftr" sz="quarter" idx="11"/>
          </p:nvPr>
        </p:nvSpPr>
        <p:spPr/>
        <p:txBody>
          <a:bodyPr/>
          <a:lstStyle>
            <a:lvl1pPr>
              <a:defRPr/>
            </a:lvl1pPr>
          </a:lstStyle>
          <a:p>
            <a:pPr>
              <a:defRPr/>
            </a:pPr>
            <a:endParaRPr lang="sk-SK"/>
          </a:p>
        </p:txBody>
      </p:sp>
      <p:sp>
        <p:nvSpPr>
          <p:cNvPr id="6" name="Zástupný symbol pro číslo snímku 22"/>
          <p:cNvSpPr>
            <a:spLocks noGrp="1"/>
          </p:cNvSpPr>
          <p:nvPr>
            <p:ph type="sldNum" sz="quarter" idx="12"/>
          </p:nvPr>
        </p:nvSpPr>
        <p:spPr/>
        <p:txBody>
          <a:bodyPr/>
          <a:lstStyle>
            <a:lvl1pPr>
              <a:defRPr/>
            </a:lvl1pPr>
          </a:lstStyle>
          <a:p>
            <a:pPr>
              <a:defRPr/>
            </a:pPr>
            <a:fld id="{87AE1E43-8738-4766-84A2-5306D0F510F3}" type="slidenum">
              <a:rPr lang="sk-SK"/>
              <a:pPr>
                <a:defRPr/>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obsah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obsah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Zástupný symbol pro datum 13"/>
          <p:cNvSpPr>
            <a:spLocks noGrp="1"/>
          </p:cNvSpPr>
          <p:nvPr>
            <p:ph type="dt" sz="half" idx="10"/>
          </p:nvPr>
        </p:nvSpPr>
        <p:spPr/>
        <p:txBody>
          <a:bodyPr/>
          <a:lstStyle>
            <a:lvl1pPr>
              <a:defRPr/>
            </a:lvl1pPr>
          </a:lstStyle>
          <a:p>
            <a:pPr>
              <a:defRPr/>
            </a:pPr>
            <a:fld id="{619BD405-7270-4989-9B73-6B6BB0430A30}" type="datetimeFigureOut">
              <a:rPr lang="sk-SK"/>
              <a:pPr>
                <a:defRPr/>
              </a:pPr>
              <a:t>10. 4. 2011</a:t>
            </a:fld>
            <a:endParaRPr lang="sk-SK"/>
          </a:p>
        </p:txBody>
      </p:sp>
      <p:sp>
        <p:nvSpPr>
          <p:cNvPr id="6" name="Zástupný symbol pro zápatí 2"/>
          <p:cNvSpPr>
            <a:spLocks noGrp="1"/>
          </p:cNvSpPr>
          <p:nvPr>
            <p:ph type="ftr" sz="quarter" idx="11"/>
          </p:nvPr>
        </p:nvSpPr>
        <p:spPr/>
        <p:txBody>
          <a:bodyPr/>
          <a:lstStyle>
            <a:lvl1pPr>
              <a:defRPr/>
            </a:lvl1pPr>
          </a:lstStyle>
          <a:p>
            <a:pPr>
              <a:defRPr/>
            </a:pPr>
            <a:endParaRPr lang="sk-SK"/>
          </a:p>
        </p:txBody>
      </p:sp>
      <p:sp>
        <p:nvSpPr>
          <p:cNvPr id="7" name="Zástupný symbol pro číslo snímku 22"/>
          <p:cNvSpPr>
            <a:spLocks noGrp="1"/>
          </p:cNvSpPr>
          <p:nvPr>
            <p:ph type="sldNum" sz="quarter" idx="12"/>
          </p:nvPr>
        </p:nvSpPr>
        <p:spPr/>
        <p:txBody>
          <a:bodyPr/>
          <a:lstStyle>
            <a:lvl1pPr>
              <a:defRPr/>
            </a:lvl1pPr>
          </a:lstStyle>
          <a:p>
            <a:pPr>
              <a:defRPr/>
            </a:pPr>
            <a:fld id="{98D29659-2B92-46B7-B1C4-E9C16F1A6501}" type="slidenum">
              <a:rPr lang="sk-SK"/>
              <a:pPr>
                <a:defRPr/>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381000" y="1143000"/>
            <a:ext cx="8382000" cy="1069848"/>
          </a:xfrm>
        </p:spPr>
        <p:txBody>
          <a:bodyPr/>
          <a:lstStyle>
            <a:lvl1pPr>
              <a:defRPr sz="4000" b="0" i="0" cap="none" baseline="0"/>
            </a:lvl1pPr>
          </a:lstStyle>
          <a:p>
            <a:r>
              <a:rPr lang="cs-CZ" smtClean="0"/>
              <a:t>Kliknutím lze upravit styl.</a:t>
            </a:r>
            <a:endParaRPr lang="en-US"/>
          </a:p>
        </p:txBody>
      </p:sp>
      <p:sp>
        <p:nvSpPr>
          <p:cNvPr id="3" name="Zástupný symbol pro text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cs-CZ" smtClean="0"/>
              <a:t>Kliknutím lze upravit styly předlohy textu.</a:t>
            </a:r>
          </a:p>
        </p:txBody>
      </p:sp>
      <p:sp>
        <p:nvSpPr>
          <p:cNvPr id="4" name="Zástupný symbol pro text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cs-CZ" smtClean="0"/>
              <a:t>Kliknutím lze upravit styly předlohy textu.</a:t>
            </a:r>
          </a:p>
        </p:txBody>
      </p:sp>
      <p:sp>
        <p:nvSpPr>
          <p:cNvPr id="5" name="Zástupný symbol pro obsah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6" name="Zástupný symbol pro obsah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7" name="Zástupný symbol pro datum 25"/>
          <p:cNvSpPr>
            <a:spLocks noGrp="1"/>
          </p:cNvSpPr>
          <p:nvPr>
            <p:ph type="dt" sz="half" idx="10"/>
          </p:nvPr>
        </p:nvSpPr>
        <p:spPr/>
        <p:txBody>
          <a:bodyPr rtlCol="0"/>
          <a:lstStyle>
            <a:lvl1pPr>
              <a:defRPr/>
            </a:lvl1pPr>
          </a:lstStyle>
          <a:p>
            <a:pPr>
              <a:defRPr/>
            </a:pPr>
            <a:fld id="{B18CBE79-8306-4BE5-A897-2A603601ACA6}" type="datetimeFigureOut">
              <a:rPr lang="sk-SK"/>
              <a:pPr>
                <a:defRPr/>
              </a:pPr>
              <a:t>10. 4. 2011</a:t>
            </a:fld>
            <a:endParaRPr lang="sk-SK"/>
          </a:p>
        </p:txBody>
      </p:sp>
      <p:sp>
        <p:nvSpPr>
          <p:cNvPr id="8" name="Zástupný symbol pro číslo snímku 26"/>
          <p:cNvSpPr>
            <a:spLocks noGrp="1"/>
          </p:cNvSpPr>
          <p:nvPr>
            <p:ph type="sldNum" sz="quarter" idx="11"/>
          </p:nvPr>
        </p:nvSpPr>
        <p:spPr/>
        <p:txBody>
          <a:bodyPr rtlCol="0"/>
          <a:lstStyle>
            <a:lvl1pPr>
              <a:defRPr/>
            </a:lvl1pPr>
          </a:lstStyle>
          <a:p>
            <a:pPr>
              <a:defRPr/>
            </a:pPr>
            <a:fld id="{6BCE7885-09C2-4C83-A3B7-1C247AC7113C}" type="slidenum">
              <a:rPr lang="sk-SK"/>
              <a:pPr>
                <a:defRPr/>
              </a:pPr>
              <a:t>‹#›</a:t>
            </a:fld>
            <a:endParaRPr lang="sk-SK"/>
          </a:p>
        </p:txBody>
      </p:sp>
      <p:sp>
        <p:nvSpPr>
          <p:cNvPr id="9" name="Zástupný symbol pro zápatí 27"/>
          <p:cNvSpPr>
            <a:spLocks noGrp="1"/>
          </p:cNvSpPr>
          <p:nvPr>
            <p:ph type="ftr" sz="quarter" idx="12"/>
          </p:nvPr>
        </p:nvSpPr>
        <p:spPr/>
        <p:txBody>
          <a:bodyPr rtlCol="0"/>
          <a:lstStyle>
            <a:lvl1pPr>
              <a:defRPr/>
            </a:lvl1pPr>
          </a:lstStyle>
          <a:p>
            <a:pPr>
              <a:defRPr/>
            </a:pPr>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1143000"/>
            <a:ext cx="8229600" cy="1069848"/>
          </a:xfrm>
        </p:spPr>
        <p:txBody>
          <a:bodyPr/>
          <a:lstStyle>
            <a:lvl1pPr>
              <a:defRPr sz="4000">
                <a:solidFill>
                  <a:schemeClr val="tx2"/>
                </a:solidFill>
              </a:defRPr>
            </a:lvl1pPr>
          </a:lstStyle>
          <a:p>
            <a:r>
              <a:rPr lang="cs-CZ" smtClean="0"/>
              <a:t>Kliknutím lze upravit styl.</a:t>
            </a:r>
            <a:endParaRPr lang="en-US"/>
          </a:p>
        </p:txBody>
      </p:sp>
      <p:sp>
        <p:nvSpPr>
          <p:cNvPr id="3" name="Zástupný symbol pro datum 2"/>
          <p:cNvSpPr>
            <a:spLocks noGrp="1"/>
          </p:cNvSpPr>
          <p:nvPr>
            <p:ph type="dt" sz="half" idx="10"/>
          </p:nvPr>
        </p:nvSpPr>
        <p:spPr>
          <a:xfrm>
            <a:off x="6583363" y="612775"/>
            <a:ext cx="957262" cy="457200"/>
          </a:xfrm>
        </p:spPr>
        <p:txBody>
          <a:bodyPr/>
          <a:lstStyle>
            <a:lvl1pPr>
              <a:defRPr/>
            </a:lvl1pPr>
          </a:lstStyle>
          <a:p>
            <a:pPr>
              <a:defRPr/>
            </a:pPr>
            <a:fld id="{5EA02F2D-F86F-4E56-90EA-7AE3C4639D8B}" type="datetimeFigureOut">
              <a:rPr lang="sk-SK"/>
              <a:pPr>
                <a:defRPr/>
              </a:pPr>
              <a:t>10. 4. 2011</a:t>
            </a:fld>
            <a:endParaRPr lang="sk-SK"/>
          </a:p>
        </p:txBody>
      </p:sp>
      <p:sp>
        <p:nvSpPr>
          <p:cNvPr id="4" name="Zástupný symbol pro zápatí 3"/>
          <p:cNvSpPr>
            <a:spLocks noGrp="1"/>
          </p:cNvSpPr>
          <p:nvPr>
            <p:ph type="ftr" sz="quarter" idx="11"/>
          </p:nvPr>
        </p:nvSpPr>
        <p:spPr/>
        <p:txBody>
          <a:bodyPr/>
          <a:lstStyle>
            <a:lvl1pPr>
              <a:defRPr/>
            </a:lvl1pPr>
          </a:lstStyle>
          <a:p>
            <a:pPr>
              <a:defRPr/>
            </a:pPr>
            <a:endParaRPr lang="sk-SK"/>
          </a:p>
        </p:txBody>
      </p:sp>
      <p:sp>
        <p:nvSpPr>
          <p:cNvPr id="5" name="Zástupný symbol pro číslo snímku 4"/>
          <p:cNvSpPr>
            <a:spLocks noGrp="1"/>
          </p:cNvSpPr>
          <p:nvPr>
            <p:ph type="sldNum" sz="quarter" idx="12"/>
          </p:nvPr>
        </p:nvSpPr>
        <p:spPr/>
        <p:txBody>
          <a:bodyPr/>
          <a:lstStyle>
            <a:lvl1pPr>
              <a:defRPr/>
            </a:lvl1pPr>
          </a:lstStyle>
          <a:p>
            <a:pPr>
              <a:defRPr/>
            </a:pPr>
            <a:fld id="{3747C19C-7148-4863-B93C-AE2090BB0E32}" type="slidenum">
              <a:rPr lang="sk-SK"/>
              <a:pPr>
                <a:defRPr/>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3"/>
          <p:cNvSpPr>
            <a:spLocks noGrp="1"/>
          </p:cNvSpPr>
          <p:nvPr>
            <p:ph type="dt" sz="half" idx="10"/>
          </p:nvPr>
        </p:nvSpPr>
        <p:spPr/>
        <p:txBody>
          <a:bodyPr/>
          <a:lstStyle>
            <a:lvl1pPr>
              <a:defRPr/>
            </a:lvl1pPr>
          </a:lstStyle>
          <a:p>
            <a:pPr>
              <a:defRPr/>
            </a:pPr>
            <a:fld id="{9F8387F4-539D-4693-87FE-86D1636636A9}" type="datetimeFigureOut">
              <a:rPr lang="sk-SK"/>
              <a:pPr>
                <a:defRPr/>
              </a:pPr>
              <a:t>10. 4. 2011</a:t>
            </a:fld>
            <a:endParaRPr lang="sk-SK"/>
          </a:p>
        </p:txBody>
      </p:sp>
      <p:sp>
        <p:nvSpPr>
          <p:cNvPr id="3" name="Zástupný symbol pro zápatí 2"/>
          <p:cNvSpPr>
            <a:spLocks noGrp="1"/>
          </p:cNvSpPr>
          <p:nvPr>
            <p:ph type="ftr" sz="quarter" idx="11"/>
          </p:nvPr>
        </p:nvSpPr>
        <p:spPr/>
        <p:txBody>
          <a:bodyPr/>
          <a:lstStyle>
            <a:lvl1pPr>
              <a:defRPr/>
            </a:lvl1pPr>
          </a:lstStyle>
          <a:p>
            <a:pPr>
              <a:defRPr/>
            </a:pPr>
            <a:endParaRPr lang="sk-SK"/>
          </a:p>
        </p:txBody>
      </p:sp>
      <p:sp>
        <p:nvSpPr>
          <p:cNvPr id="4" name="Zástupný symbol pro číslo snímku 22"/>
          <p:cNvSpPr>
            <a:spLocks noGrp="1"/>
          </p:cNvSpPr>
          <p:nvPr>
            <p:ph type="sldNum" sz="quarter" idx="12"/>
          </p:nvPr>
        </p:nvSpPr>
        <p:spPr/>
        <p:txBody>
          <a:bodyPr/>
          <a:lstStyle>
            <a:lvl1pPr>
              <a:defRPr/>
            </a:lvl1pPr>
          </a:lstStyle>
          <a:p>
            <a:pPr>
              <a:defRPr/>
            </a:pPr>
            <a:fld id="{EE216354-296E-4955-8E0D-6FC999F8F698}" type="slidenum">
              <a:rPr lang="sk-SK"/>
              <a:pPr>
                <a:defRPr/>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353496" y="1101970"/>
            <a:ext cx="3383280" cy="877824"/>
          </a:xfrm>
        </p:spPr>
        <p:txBody>
          <a:bodyPr anchor="b"/>
          <a:lstStyle>
            <a:lvl1pPr algn="l">
              <a:buNone/>
              <a:defRPr sz="1800" b="1"/>
            </a:lvl1pPr>
          </a:lstStyle>
          <a:p>
            <a:r>
              <a:rPr lang="cs-CZ" smtClean="0"/>
              <a:t>Kliknutím lze upravit styl.</a:t>
            </a:r>
            <a:endParaRPr lang="en-US"/>
          </a:p>
        </p:txBody>
      </p:sp>
      <p:sp>
        <p:nvSpPr>
          <p:cNvPr id="3" name="Zástupný symbol pro text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cs-CZ" smtClean="0"/>
              <a:t>Kliknutím lze upravit styly předlohy textu.</a:t>
            </a:r>
          </a:p>
        </p:txBody>
      </p:sp>
      <p:sp>
        <p:nvSpPr>
          <p:cNvPr id="4" name="Zástupný symbol pro obsah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Zástupný symbol pro datum 13"/>
          <p:cNvSpPr>
            <a:spLocks noGrp="1"/>
          </p:cNvSpPr>
          <p:nvPr>
            <p:ph type="dt" sz="half" idx="10"/>
          </p:nvPr>
        </p:nvSpPr>
        <p:spPr/>
        <p:txBody>
          <a:bodyPr/>
          <a:lstStyle>
            <a:lvl1pPr>
              <a:defRPr/>
            </a:lvl1pPr>
          </a:lstStyle>
          <a:p>
            <a:pPr>
              <a:defRPr/>
            </a:pPr>
            <a:fld id="{8E69D443-D34C-4FE8-880C-363DF2017CB3}" type="datetimeFigureOut">
              <a:rPr lang="sk-SK"/>
              <a:pPr>
                <a:defRPr/>
              </a:pPr>
              <a:t>10. 4. 2011</a:t>
            </a:fld>
            <a:endParaRPr lang="sk-SK"/>
          </a:p>
        </p:txBody>
      </p:sp>
      <p:sp>
        <p:nvSpPr>
          <p:cNvPr id="6" name="Zástupný symbol pro zápatí 2"/>
          <p:cNvSpPr>
            <a:spLocks noGrp="1"/>
          </p:cNvSpPr>
          <p:nvPr>
            <p:ph type="ftr" sz="quarter" idx="11"/>
          </p:nvPr>
        </p:nvSpPr>
        <p:spPr/>
        <p:txBody>
          <a:bodyPr/>
          <a:lstStyle>
            <a:lvl1pPr>
              <a:defRPr/>
            </a:lvl1pPr>
          </a:lstStyle>
          <a:p>
            <a:pPr>
              <a:defRPr/>
            </a:pPr>
            <a:endParaRPr lang="sk-SK"/>
          </a:p>
        </p:txBody>
      </p:sp>
      <p:sp>
        <p:nvSpPr>
          <p:cNvPr id="7" name="Zástupný symbol pro číslo snímku 22"/>
          <p:cNvSpPr>
            <a:spLocks noGrp="1"/>
          </p:cNvSpPr>
          <p:nvPr>
            <p:ph type="sldNum" sz="quarter" idx="12"/>
          </p:nvPr>
        </p:nvSpPr>
        <p:spPr/>
        <p:txBody>
          <a:bodyPr/>
          <a:lstStyle>
            <a:lvl1pPr>
              <a:defRPr/>
            </a:lvl1pPr>
          </a:lstStyle>
          <a:p>
            <a:pPr>
              <a:defRPr/>
            </a:pPr>
            <a:fld id="{CB6A1342-1914-4CBE-B7A5-65728E722FB8}" type="slidenum">
              <a:rPr lang="sk-SK"/>
              <a:pPr>
                <a:defRPr/>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cs-CZ" smtClean="0"/>
              <a:t>Kliknutím lze upravit styl.</a:t>
            </a:r>
            <a:endParaRPr lang="en-US"/>
          </a:p>
        </p:txBody>
      </p:sp>
      <p:sp>
        <p:nvSpPr>
          <p:cNvPr id="3" name="Zástupný symbol pro obrázek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cs-CZ" noProof="0" smtClean="0"/>
              <a:t>Kliknutím na ikonu přidáte obrázek.</a:t>
            </a:r>
            <a:endParaRPr lang="en-US" noProof="0" dirty="0"/>
          </a:p>
        </p:txBody>
      </p:sp>
      <p:sp>
        <p:nvSpPr>
          <p:cNvPr id="4" name="Zástupný symbol pro text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cs-CZ" smtClean="0"/>
              <a:t>Kliknutím lze upravit styly předlohy textu.</a:t>
            </a:r>
          </a:p>
        </p:txBody>
      </p:sp>
      <p:sp>
        <p:nvSpPr>
          <p:cNvPr id="5" name="Zástupný symbol pro datum 13"/>
          <p:cNvSpPr>
            <a:spLocks noGrp="1"/>
          </p:cNvSpPr>
          <p:nvPr>
            <p:ph type="dt" sz="half" idx="10"/>
          </p:nvPr>
        </p:nvSpPr>
        <p:spPr/>
        <p:txBody>
          <a:bodyPr/>
          <a:lstStyle>
            <a:lvl1pPr>
              <a:defRPr/>
            </a:lvl1pPr>
          </a:lstStyle>
          <a:p>
            <a:pPr>
              <a:defRPr/>
            </a:pPr>
            <a:fld id="{0FC058DA-7F03-455F-9A92-01B7B2023980}" type="datetimeFigureOut">
              <a:rPr lang="sk-SK"/>
              <a:pPr>
                <a:defRPr/>
              </a:pPr>
              <a:t>10. 4. 2011</a:t>
            </a:fld>
            <a:endParaRPr lang="sk-SK"/>
          </a:p>
        </p:txBody>
      </p:sp>
      <p:sp>
        <p:nvSpPr>
          <p:cNvPr id="6" name="Zástupný symbol pro zápatí 2"/>
          <p:cNvSpPr>
            <a:spLocks noGrp="1"/>
          </p:cNvSpPr>
          <p:nvPr>
            <p:ph type="ftr" sz="quarter" idx="11"/>
          </p:nvPr>
        </p:nvSpPr>
        <p:spPr/>
        <p:txBody>
          <a:bodyPr/>
          <a:lstStyle>
            <a:lvl1pPr>
              <a:defRPr/>
            </a:lvl1pPr>
          </a:lstStyle>
          <a:p>
            <a:pPr>
              <a:defRPr/>
            </a:pPr>
            <a:endParaRPr lang="sk-SK"/>
          </a:p>
        </p:txBody>
      </p:sp>
      <p:sp>
        <p:nvSpPr>
          <p:cNvPr id="7" name="Zástupný symbol pro číslo snímku 22"/>
          <p:cNvSpPr>
            <a:spLocks noGrp="1"/>
          </p:cNvSpPr>
          <p:nvPr>
            <p:ph type="sldNum" sz="quarter" idx="12"/>
          </p:nvPr>
        </p:nvSpPr>
        <p:spPr/>
        <p:txBody>
          <a:bodyPr/>
          <a:lstStyle>
            <a:lvl1pPr>
              <a:defRPr/>
            </a:lvl1pPr>
          </a:lstStyle>
          <a:p>
            <a:pPr>
              <a:defRPr/>
            </a:pPr>
            <a:fld id="{718D6774-A343-48A7-821B-3556B2B40EB4}" type="slidenum">
              <a:rPr lang="sk-SK"/>
              <a:pPr>
                <a:defRPr/>
              </a:pPr>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Obdélník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9" name="Obdélník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0" name="Obdélník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1" name="Obdélník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2" name="Obdélník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3" name="Zaoblený obdélník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4" name="Zaoblený obdélník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Obdélník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Obdélník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Obdélník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Obdélník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Obdélník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Obdélník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39" name="Zástupný symbol pro nadpis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Kliknutím lze upravit styl.</a:t>
            </a:r>
            <a:endParaRPr lang="en-US" smtClean="0"/>
          </a:p>
        </p:txBody>
      </p:sp>
      <p:sp>
        <p:nvSpPr>
          <p:cNvPr id="1040" name="Zástupný symbol pro text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smtClean="0"/>
          </a:p>
        </p:txBody>
      </p:sp>
      <p:sp>
        <p:nvSpPr>
          <p:cNvPr id="14" name="Zástupný symbol pro datum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smtClean="0">
                <a:solidFill>
                  <a:schemeClr val="accent2"/>
                </a:solidFill>
              </a:defRPr>
            </a:lvl1pPr>
          </a:lstStyle>
          <a:p>
            <a:pPr>
              <a:defRPr/>
            </a:pPr>
            <a:fld id="{D98D963C-ADDF-4AA6-93EB-FC51AFBE77E0}" type="datetimeFigureOut">
              <a:rPr lang="sk-SK"/>
              <a:pPr>
                <a:defRPr/>
              </a:pPr>
              <a:t>10. 4. 2011</a:t>
            </a:fld>
            <a:endParaRPr lang="sk-SK"/>
          </a:p>
        </p:txBody>
      </p:sp>
      <p:sp>
        <p:nvSpPr>
          <p:cNvPr id="3" name="Zástupný symbol pro zápatí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endParaRPr lang="sk-SK"/>
          </a:p>
        </p:txBody>
      </p:sp>
      <p:sp>
        <p:nvSpPr>
          <p:cNvPr id="23" name="Zástupný symbol pro číslo snímku 22"/>
          <p:cNvSpPr>
            <a:spLocks noGrp="1"/>
          </p:cNvSpPr>
          <p:nvPr>
            <p:ph type="sldNum" sz="quarter" idx="4"/>
          </p:nvPr>
        </p:nvSpPr>
        <p:spPr>
          <a:xfrm>
            <a:off x="8174038" y="1588"/>
            <a:ext cx="762000" cy="366712"/>
          </a:xfrm>
          <a:prstGeom prst="rect">
            <a:avLst/>
          </a:prstGeom>
        </p:spPr>
        <p:txBody>
          <a:bodyPr vert="horz" anchor="b"/>
          <a:lstStyle>
            <a:lvl1pPr algn="r" eaLnBrk="1" latinLnBrk="0" hangingPunct="1">
              <a:defRPr kumimoji="0" sz="1800" smtClean="0">
                <a:solidFill>
                  <a:srgbClr val="FFFFFF"/>
                </a:solidFill>
              </a:defRPr>
            </a:lvl1pPr>
          </a:lstStyle>
          <a:p>
            <a:pPr>
              <a:defRPr/>
            </a:pPr>
            <a:fld id="{C36E4987-C3A6-41E4-AE57-E7D4DCB9EFB0}" type="slidenum">
              <a:rPr lang="sk-SK"/>
              <a:pPr>
                <a:defRPr/>
              </a:pPr>
              <a:t>‹#›</a:t>
            </a:fld>
            <a:endParaRPr lang="sk-SK"/>
          </a:p>
        </p:txBody>
      </p:sp>
    </p:spTree>
  </p:cSld>
  <p:clrMap bg1="lt1" tx1="dk1" bg2="lt2" tx2="dk2" accent1="accent1" accent2="accent2" accent3="accent3" accent4="accent4" accent5="accent5" accent6="accent6" hlink="hlink" folHlink="folHlink"/>
  <p:sldLayoutIdLst>
    <p:sldLayoutId id="2147483758" r:id="rId1"/>
    <p:sldLayoutId id="2147483750" r:id="rId2"/>
    <p:sldLayoutId id="2147483751" r:id="rId3"/>
    <p:sldLayoutId id="2147483752" r:id="rId4"/>
    <p:sldLayoutId id="2147483759" r:id="rId5"/>
    <p:sldLayoutId id="2147483760" r:id="rId6"/>
    <p:sldLayoutId id="2147483753" r:id="rId7"/>
    <p:sldLayoutId id="2147483754" r:id="rId8"/>
    <p:sldLayoutId id="2147483755" r:id="rId9"/>
    <p:sldLayoutId id="2147483756" r:id="rId10"/>
    <p:sldLayoutId id="2147483757"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B32C16"/>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B32C16"/>
        </a:buClr>
        <a:buFont typeface="Georgia" pitchFamily="18" charset="0"/>
        <a:buChar char="▫"/>
        <a:defRPr sz="2000" kern="1200">
          <a:solidFill>
            <a:srgbClr val="B32C16"/>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www.wipo.int/amc/en/domains/decisions/html/2003/d2003-0527.html" TargetMode="External"/><Relationship Id="rId2" Type="http://schemas.openxmlformats.org/officeDocument/2006/relationships/hyperlink" Target="http://www.wipo.int/amc/en/domains/decisions/html/2001/d2001-0827.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wipo.int/amc/en/domains/decisions/html/2003/d2003-0464.html"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wipo.int/amc/en/domains/decisions/html/2002/d2002-0273.html" TargetMode="External"/><Relationship Id="rId2" Type="http://schemas.openxmlformats.org/officeDocument/2006/relationships/hyperlink" Target="http://www.wipo.int/amc/en/domains/decisions/html/2001/d2001-0069.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wipo.int/amc/en/domains/decisions/html/2000/d2000-0235.html" TargetMode="External"/><Relationship Id="rId2" Type="http://schemas.openxmlformats.org/officeDocument/2006/relationships/hyperlink" Target="http://www.wipo.int/amc/en/domains/decisions/html/2000/d2000-0210.html" TargetMode="External"/><Relationship Id="rId1" Type="http://schemas.openxmlformats.org/officeDocument/2006/relationships/slideLayout" Target="../slideLayouts/slideLayout2.xml"/><Relationship Id="rId6" Type="http://schemas.openxmlformats.org/officeDocument/2006/relationships/hyperlink" Target="http://www.wipo.int/amc/en/domains/search/text.jsp?case=D2010-1431" TargetMode="External"/><Relationship Id="rId5" Type="http://schemas.openxmlformats.org/officeDocument/2006/relationships/hyperlink" Target="http://www.wipo.int/amc/en/domains/decisions/html/2009/d2009-0563.html" TargetMode="External"/><Relationship Id="rId4" Type="http://schemas.openxmlformats.org/officeDocument/2006/relationships/hyperlink" Target="http://www.wipo.int/amc/en/domains/decisions/html/2002/d2002-0874.html" TargetMode="Externa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ww.wipo.int/amc/en/domains/decisions/html/2004/d2004-0971.html" TargetMode="External"/><Relationship Id="rId2" Type="http://schemas.openxmlformats.org/officeDocument/2006/relationships/hyperlink" Target="http://www.wipo.int/amc/en/domains/decisions/html/2002/d2002-0775.html" TargetMode="External"/><Relationship Id="rId1" Type="http://schemas.openxmlformats.org/officeDocument/2006/relationships/slideLayout" Target="../slideLayouts/slideLayout2.xml"/><Relationship Id="rId4" Type="http://schemas.openxmlformats.org/officeDocument/2006/relationships/hyperlink" Target="http://www.wipo.int/amc/en/domains/decisions/html/2008/d2008-1302.html"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wipo.int/amc/en/domains/decisions/html/2000/d2000-0704.html" TargetMode="External"/><Relationship Id="rId2" Type="http://schemas.openxmlformats.org/officeDocument/2006/relationships/hyperlink" Target="http://www.wipo.int/amc/en/domains/decisions/html/2000/d2000-1769.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wipo.int/amc/en/domains/decisions/html/2001/d2001-0160.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hyperlink" Target="mailto:yourname@wimbledon.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457200" y="2401888"/>
            <a:ext cx="8458200" cy="1470025"/>
          </a:xfrm>
        </p:spPr>
        <p:txBody>
          <a:bodyPr>
            <a:normAutofit fontScale="90000"/>
          </a:bodyPr>
          <a:lstStyle/>
          <a:p>
            <a:pPr fontAlgn="auto">
              <a:spcAft>
                <a:spcPts val="0"/>
              </a:spcAft>
              <a:defRPr/>
            </a:pPr>
            <a:r>
              <a:rPr lang="cs-CZ" dirty="0"/>
              <a:t/>
            </a:r>
            <a:br>
              <a:rPr lang="cs-CZ" dirty="0"/>
            </a:br>
            <a:r>
              <a:rPr lang="cs-CZ" dirty="0" smtClean="0"/>
              <a:t/>
            </a:r>
            <a:br>
              <a:rPr lang="cs-CZ" dirty="0" smtClean="0"/>
            </a:br>
            <a:r>
              <a:rPr lang="en-US" dirty="0" smtClean="0"/>
              <a:t>UDRP </a:t>
            </a:r>
            <a:r>
              <a:rPr lang="en-US" dirty="0"/>
              <a:t>– selected problems</a:t>
            </a:r>
            <a:r>
              <a:rPr lang="cs-CZ" dirty="0">
                <a:latin typeface="Arial" charset="0"/>
              </a:rPr>
              <a:t/>
            </a:r>
            <a:br>
              <a:rPr lang="cs-CZ" dirty="0">
                <a:latin typeface="Arial" charset="0"/>
              </a:rPr>
            </a:br>
            <a:r>
              <a:rPr lang="sk-SK" dirty="0">
                <a:latin typeface="Arial" charset="0"/>
              </a:rPr>
              <a:t>CASE LAW</a:t>
            </a:r>
            <a:br>
              <a:rPr lang="sk-SK" dirty="0">
                <a:latin typeface="Arial" charset="0"/>
              </a:rPr>
            </a:br>
            <a:endParaRPr lang="sk-SK" dirty="0" smtClean="0"/>
          </a:p>
        </p:txBody>
      </p:sp>
      <p:sp>
        <p:nvSpPr>
          <p:cNvPr id="5123" name="Subtitle 2"/>
          <p:cNvSpPr>
            <a:spLocks noGrp="1"/>
          </p:cNvSpPr>
          <p:nvPr>
            <p:ph type="subTitle" idx="1"/>
          </p:nvPr>
        </p:nvSpPr>
        <p:spPr>
          <a:xfrm>
            <a:off x="457200" y="3900488"/>
            <a:ext cx="4953000" cy="1752600"/>
          </a:xfrm>
        </p:spPr>
        <p:txBody>
          <a:bodyPr/>
          <a:lstStyle/>
          <a:p>
            <a:pPr marL="0"/>
            <a:endParaRPr lang="cs-CZ" smtClean="0">
              <a:latin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457200" y="2401888"/>
            <a:ext cx="8458200" cy="1470025"/>
          </a:xfrm>
        </p:spPr>
        <p:txBody>
          <a:bodyPr/>
          <a:lstStyle/>
          <a:p>
            <a:r>
              <a:rPr lang="cs-CZ" b="1" smtClean="0"/>
              <a:t>Domain names consisting of a trademark and a negative term</a:t>
            </a:r>
            <a:endParaRPr lang="sk-SK" smtClean="0"/>
          </a:p>
        </p:txBody>
      </p:sp>
      <p:sp>
        <p:nvSpPr>
          <p:cNvPr id="13315" name="Subtitle 3"/>
          <p:cNvSpPr>
            <a:spLocks noGrp="1"/>
          </p:cNvSpPr>
          <p:nvPr>
            <p:ph type="subTitle" idx="1"/>
          </p:nvPr>
        </p:nvSpPr>
        <p:spPr>
          <a:xfrm>
            <a:off x="457200" y="3900488"/>
            <a:ext cx="4953000" cy="1752600"/>
          </a:xfrm>
        </p:spPr>
        <p:txBody>
          <a:bodyPr/>
          <a:lstStyle/>
          <a:p>
            <a:pPr marL="63500"/>
            <a:r>
              <a:rPr lang="en-US" smtClean="0"/>
              <a:t>Sucks, blows, stinks</a:t>
            </a:r>
            <a:endParaRPr lang="sk-SK"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Confusing similarity</a:t>
            </a:r>
            <a:endParaRPr lang="sk-SK" smtClean="0"/>
          </a:p>
        </p:txBody>
      </p:sp>
      <p:sp>
        <p:nvSpPr>
          <p:cNvPr id="14339" name="Content Placeholder 2"/>
          <p:cNvSpPr>
            <a:spLocks noGrp="1"/>
          </p:cNvSpPr>
          <p:nvPr>
            <p:ph idx="1"/>
          </p:nvPr>
        </p:nvSpPr>
        <p:spPr/>
        <p:txBody>
          <a:bodyPr/>
          <a:lstStyle/>
          <a:p>
            <a:r>
              <a:rPr lang="en-US" smtClean="0"/>
              <a:t>Wallmartsucks.com, bridgestonesucks.com</a:t>
            </a:r>
          </a:p>
          <a:p>
            <a:r>
              <a:rPr lang="en-US" i="1" smtClean="0"/>
              <a:t>Majority view</a:t>
            </a:r>
            <a:r>
              <a:rPr lang="en-US" smtClean="0"/>
              <a:t>: </a:t>
            </a:r>
          </a:p>
          <a:p>
            <a:pPr lvl="1"/>
            <a:r>
              <a:rPr lang="en-US" smtClean="0"/>
              <a:t>a trademark and a negative term is confusingly similar to, because the domain name contains a trademark and a dictionary word</a:t>
            </a:r>
          </a:p>
          <a:p>
            <a:r>
              <a:rPr lang="en-US" smtClean="0"/>
              <a:t>Minority view</a:t>
            </a:r>
          </a:p>
          <a:p>
            <a:pPr lvl="1"/>
            <a:r>
              <a:rPr lang="en-US" smtClean="0"/>
              <a:t>not confusingly similar because Internet users are not likely to associate the trademark holder with a domain name consisting of the trademark and a negative term</a:t>
            </a:r>
            <a:endParaRPr lang="sk-SK"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r>
              <a:rPr lang="en-US" smtClean="0"/>
              <a:t>&lt;electroluxsucks.com&gt; &lt;</a:t>
            </a:r>
            <a:endParaRPr lang="sk-SK" smtClean="0"/>
          </a:p>
        </p:txBody>
      </p:sp>
      <p:pic>
        <p:nvPicPr>
          <p:cNvPr id="15363" name="Picture 3" descr="Electrolux"/>
          <p:cNvPicPr>
            <a:picLocks noGrp="1" noChangeAspect="1" noChangeArrowheads="1"/>
          </p:cNvPicPr>
          <p:nvPr>
            <p:ph sz="half" idx="1"/>
          </p:nvPr>
        </p:nvPicPr>
        <p:blipFill>
          <a:blip r:embed="rId2" cstate="print"/>
          <a:srcRect/>
          <a:stretch>
            <a:fillRect/>
          </a:stretch>
        </p:blipFill>
        <p:spPr>
          <a:xfrm>
            <a:off x="2700338" y="1196975"/>
            <a:ext cx="3919537" cy="4598988"/>
          </a:xfrm>
          <a:noFill/>
        </p:spPr>
      </p:pic>
      <p:sp>
        <p:nvSpPr>
          <p:cNvPr id="15364" name="Rectangle 5"/>
          <p:cNvSpPr>
            <a:spLocks noGrp="1"/>
          </p:cNvSpPr>
          <p:nvPr>
            <p:ph sz="half" idx="2"/>
          </p:nvPr>
        </p:nvSpPr>
        <p:spPr>
          <a:xfrm>
            <a:off x="4876800" y="1447800"/>
            <a:ext cx="3810000" cy="4572000"/>
          </a:xfrm>
        </p:spPr>
        <p:txBody>
          <a:bodyPr/>
          <a:lstStyle/>
          <a:p>
            <a:endParaRPr lang="cs-CZ" sz="220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Trademark registered after the registration of domain</a:t>
            </a:r>
            <a:endParaRPr lang="sk-SK" dirty="0"/>
          </a:p>
        </p:txBody>
      </p:sp>
      <p:sp>
        <p:nvSpPr>
          <p:cNvPr id="16387" name="Content Placeholder 2"/>
          <p:cNvSpPr>
            <a:spLocks noGrp="1"/>
          </p:cNvSpPr>
          <p:nvPr>
            <p:ph idx="1"/>
          </p:nvPr>
        </p:nvSpPr>
        <p:spPr/>
        <p:txBody>
          <a:bodyPr/>
          <a:lstStyle/>
          <a:p>
            <a:r>
              <a:rPr lang="en-US" smtClean="0"/>
              <a:t>Registration of a domain name before a complainant acquires trademark rights in a name does not prevent a finding of identity or confusing similarity. </a:t>
            </a:r>
          </a:p>
          <a:p>
            <a:pPr lvl="1"/>
            <a:r>
              <a:rPr lang="en-US" sz="2800" smtClean="0"/>
              <a:t>Digital Vision, Ltd. v. Advanced Chemill Systems </a:t>
            </a:r>
            <a:r>
              <a:rPr lang="en-US" sz="2800" smtClean="0">
                <a:hlinkClick r:id="rId2"/>
              </a:rPr>
              <a:t>D2001-0827</a:t>
            </a:r>
            <a:r>
              <a:rPr lang="en-US" sz="2800" smtClean="0"/>
              <a:t>, </a:t>
            </a:r>
          </a:p>
          <a:p>
            <a:pPr lvl="1"/>
            <a:r>
              <a:rPr lang="en-US" sz="2800" smtClean="0"/>
              <a:t>AB Svenska Spel v. Andrey Zacharov </a:t>
            </a:r>
            <a:r>
              <a:rPr lang="en-US" sz="2800" smtClean="0">
                <a:hlinkClick r:id="rId3"/>
              </a:rPr>
              <a:t>D2003-0527</a:t>
            </a:r>
            <a:r>
              <a:rPr lang="en-US" sz="2800" smtClean="0"/>
              <a:t>, Transfer </a:t>
            </a:r>
            <a:br>
              <a:rPr lang="en-US" sz="2800" smtClean="0"/>
            </a:br>
            <a:endParaRPr lang="sk-SK" sz="2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Trademark </a:t>
            </a:r>
            <a:r>
              <a:rPr lang="cs-CZ" dirty="0" err="1" smtClean="0"/>
              <a:t>registered</a:t>
            </a:r>
            <a:r>
              <a:rPr lang="cs-CZ" dirty="0" smtClean="0"/>
              <a:t> </a:t>
            </a:r>
            <a:r>
              <a:rPr lang="cs-CZ" dirty="0" err="1" smtClean="0"/>
              <a:t>after</a:t>
            </a:r>
            <a:r>
              <a:rPr lang="cs-CZ" dirty="0" smtClean="0"/>
              <a:t> </a:t>
            </a:r>
            <a:r>
              <a:rPr lang="cs-CZ" dirty="0" err="1" smtClean="0"/>
              <a:t>registration</a:t>
            </a:r>
            <a:r>
              <a:rPr lang="cs-CZ" dirty="0" smtClean="0"/>
              <a:t> ?</a:t>
            </a:r>
            <a:endParaRPr lang="cs-CZ" dirty="0"/>
          </a:p>
        </p:txBody>
      </p:sp>
      <p:sp>
        <p:nvSpPr>
          <p:cNvPr id="5" name="Podnadpis 4"/>
          <p:cNvSpPr>
            <a:spLocks noGrp="1"/>
          </p:cNvSpPr>
          <p:nvPr>
            <p:ph type="subTitle" idx="1"/>
          </p:nvPr>
        </p:nvSpPr>
        <p:spPr/>
        <p:txBody>
          <a:bodyPr/>
          <a:lstStyle/>
          <a:p>
            <a:endParaRPr lang="cs-CZ"/>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Registration</a:t>
            </a:r>
            <a:r>
              <a:rPr lang="cs-CZ" dirty="0" smtClean="0"/>
              <a:t> </a:t>
            </a:r>
            <a:r>
              <a:rPr lang="cs-CZ" dirty="0" err="1" smtClean="0"/>
              <a:t>after</a:t>
            </a:r>
            <a:r>
              <a:rPr lang="cs-CZ" dirty="0" smtClean="0"/>
              <a:t> </a:t>
            </a:r>
            <a:r>
              <a:rPr lang="cs-CZ" dirty="0" err="1" smtClean="0"/>
              <a:t>the</a:t>
            </a:r>
            <a:r>
              <a:rPr lang="cs-CZ" dirty="0" smtClean="0"/>
              <a:t> </a:t>
            </a:r>
            <a:r>
              <a:rPr lang="cs-CZ" dirty="0" err="1" smtClean="0"/>
              <a:t>domain</a:t>
            </a:r>
            <a:r>
              <a:rPr lang="cs-CZ" dirty="0" smtClean="0"/>
              <a:t> </a:t>
            </a:r>
            <a:r>
              <a:rPr lang="cs-CZ" dirty="0" err="1" smtClean="0"/>
              <a:t>name</a:t>
            </a:r>
            <a:endParaRPr lang="cs-CZ" dirty="0"/>
          </a:p>
        </p:txBody>
      </p:sp>
      <p:sp>
        <p:nvSpPr>
          <p:cNvPr id="3" name="Zástupný symbol pro obsah 2"/>
          <p:cNvSpPr>
            <a:spLocks noGrp="1"/>
          </p:cNvSpPr>
          <p:nvPr>
            <p:ph idx="1"/>
          </p:nvPr>
        </p:nvSpPr>
        <p:spPr/>
        <p:txBody>
          <a:bodyPr/>
          <a:lstStyle/>
          <a:p>
            <a:r>
              <a:rPr lang="en-US" dirty="0" smtClean="0"/>
              <a:t>The UDRP makes no specific reference to the date on which the holder of the trademark or service mark acquired rights. However, in such circumstances it may be difficult to prove that the domain name was registered in bad faith under the third element of the UDRP</a:t>
            </a:r>
            <a:r>
              <a:rPr lang="cs-CZ" dirty="0" smtClean="0"/>
              <a:t>.</a:t>
            </a:r>
            <a:endParaRPr lang="cs-C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ctrTitle"/>
          </p:nvPr>
        </p:nvSpPr>
        <p:spPr>
          <a:xfrm>
            <a:off x="457200" y="2401888"/>
            <a:ext cx="8458200" cy="1470025"/>
          </a:xfrm>
        </p:spPr>
        <p:txBody>
          <a:bodyPr/>
          <a:lstStyle/>
          <a:p>
            <a:r>
              <a:rPr lang="cs-CZ" smtClean="0"/>
              <a:t>Georgaphical names (?)</a:t>
            </a:r>
            <a:endParaRPr lang="sk-SK" smtClean="0"/>
          </a:p>
        </p:txBody>
      </p:sp>
      <p:sp>
        <p:nvSpPr>
          <p:cNvPr id="17411" name="Subtitle 4"/>
          <p:cNvSpPr>
            <a:spLocks noGrp="1"/>
          </p:cNvSpPr>
          <p:nvPr>
            <p:ph type="subTitle" idx="1"/>
          </p:nvPr>
        </p:nvSpPr>
        <p:spPr>
          <a:xfrm>
            <a:off x="457200" y="3900488"/>
            <a:ext cx="4953000" cy="1752600"/>
          </a:xfrm>
        </p:spPr>
        <p:txBody>
          <a:bodyPr/>
          <a:lstStyle/>
          <a:p>
            <a:pPr marL="63500"/>
            <a:r>
              <a:rPr lang="en-US" smtClean="0"/>
              <a:t>Is it equivalent trademark?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Geographical indication = trademark?</a:t>
            </a:r>
            <a:endParaRPr lang="sk-SK" dirty="0"/>
          </a:p>
        </p:txBody>
      </p:sp>
      <p:sp>
        <p:nvSpPr>
          <p:cNvPr id="18435" name="Content Placeholder 2"/>
          <p:cNvSpPr>
            <a:spLocks noGrp="1"/>
          </p:cNvSpPr>
          <p:nvPr>
            <p:ph idx="1"/>
          </p:nvPr>
        </p:nvSpPr>
        <p:spPr/>
        <p:txBody>
          <a:bodyPr/>
          <a:lstStyle/>
          <a:p>
            <a:r>
              <a:rPr lang="en-US" smtClean="0"/>
              <a:t>Brno.com</a:t>
            </a:r>
          </a:p>
          <a:p>
            <a:r>
              <a:rPr lang="en-US" smtClean="0"/>
              <a:t>Czechrepublic.com</a:t>
            </a:r>
          </a:p>
          <a:p>
            <a:r>
              <a:rPr lang="en-US" smtClean="0"/>
              <a:t> Czech-babes.com</a:t>
            </a:r>
          </a:p>
          <a:p>
            <a:endParaRPr lang="sk-SK"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Geographical indication = trademark?</a:t>
            </a:r>
            <a:endParaRPr lang="sk-SK" dirty="0"/>
          </a:p>
        </p:txBody>
      </p:sp>
      <p:sp>
        <p:nvSpPr>
          <p:cNvPr id="19459" name="Content Placeholder 2"/>
          <p:cNvSpPr>
            <a:spLocks noGrp="1"/>
          </p:cNvSpPr>
          <p:nvPr>
            <p:ph idx="1"/>
          </p:nvPr>
        </p:nvSpPr>
        <p:spPr/>
        <p:txBody>
          <a:bodyPr/>
          <a:lstStyle/>
          <a:p>
            <a:r>
              <a:rPr lang="en-US" smtClean="0"/>
              <a:t>No specific protection to geographical terms under the UDRP. </a:t>
            </a:r>
          </a:p>
          <a:p>
            <a:r>
              <a:rPr lang="en-US" smtClean="0"/>
              <a:t>Can be protected under the UDRP, if the complainant has shown that it has rights in the term and that the term is being used as a trademark.</a:t>
            </a:r>
          </a:p>
          <a:p>
            <a:pPr lvl="1"/>
            <a:r>
              <a:rPr lang="en-US" smtClean="0"/>
              <a:t>FC Bayern München AG v. Peoples Net Services Ltd. </a:t>
            </a:r>
            <a:r>
              <a:rPr lang="en-US" smtClean="0">
                <a:hlinkClick r:id="rId2"/>
              </a:rPr>
              <a:t>D2003-0464</a:t>
            </a:r>
            <a:endParaRPr lang="en-US" smtClean="0"/>
          </a:p>
          <a:p>
            <a:endParaRPr lang="sk-SK"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Geographical indication = trademark?</a:t>
            </a:r>
            <a:endParaRPr lang="sk-SK" dirty="0"/>
          </a:p>
        </p:txBody>
      </p:sp>
      <p:sp>
        <p:nvSpPr>
          <p:cNvPr id="20483" name="Content Placeholder 2"/>
          <p:cNvSpPr>
            <a:spLocks noGrp="1"/>
          </p:cNvSpPr>
          <p:nvPr>
            <p:ph idx="1"/>
          </p:nvPr>
        </p:nvSpPr>
        <p:spPr/>
        <p:txBody>
          <a:bodyPr/>
          <a:lstStyle/>
          <a:p>
            <a:r>
              <a:rPr lang="en-US" dirty="0" smtClean="0"/>
              <a:t>Cases where local authorities failed</a:t>
            </a:r>
          </a:p>
          <a:p>
            <a:pPr lvl="1"/>
            <a:r>
              <a:rPr lang="en-US" i="1" dirty="0" smtClean="0"/>
              <a:t>Porthelsinki.net  D2001-0002</a:t>
            </a:r>
            <a:r>
              <a:rPr lang="en-US" dirty="0" smtClean="0"/>
              <a:t>, </a:t>
            </a:r>
          </a:p>
          <a:p>
            <a:pPr lvl="1"/>
            <a:r>
              <a:rPr lang="sk-SK" dirty="0" err="1" smtClean="0"/>
              <a:t>brisbane.com</a:t>
            </a:r>
            <a:r>
              <a:rPr lang="en-US" dirty="0" smtClean="0"/>
              <a:t> </a:t>
            </a:r>
            <a:r>
              <a:rPr lang="en-US" dirty="0" smtClean="0">
                <a:hlinkClick r:id="rId2"/>
              </a:rPr>
              <a:t>D2001-0069</a:t>
            </a:r>
            <a:endParaRPr lang="en-US" dirty="0" smtClean="0"/>
          </a:p>
          <a:p>
            <a:pPr lvl="1"/>
            <a:r>
              <a:rPr lang="sk-SK" dirty="0" err="1" smtClean="0"/>
              <a:t>achsen-anhalt.com</a:t>
            </a:r>
            <a:r>
              <a:rPr lang="en-US" dirty="0" smtClean="0"/>
              <a:t> </a:t>
            </a:r>
            <a:r>
              <a:rPr lang="en-US" dirty="0" smtClean="0">
                <a:hlinkClick r:id="rId3"/>
              </a:rPr>
              <a:t>D2002-0273</a:t>
            </a:r>
            <a:r>
              <a:rPr lang="en-US" dirty="0" smtClean="0"/>
              <a:t>, </a:t>
            </a:r>
          </a:p>
          <a:p>
            <a:pPr lvl="1"/>
            <a:endParaRPr lang="sk-SK" dirty="0" smtClean="0"/>
          </a:p>
          <a:p>
            <a:pPr lvl="1"/>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dpis 1"/>
          <p:cNvSpPr>
            <a:spLocks noGrp="1"/>
          </p:cNvSpPr>
          <p:nvPr>
            <p:ph type="ctrTitle"/>
          </p:nvPr>
        </p:nvSpPr>
        <p:spPr>
          <a:xfrm>
            <a:off x="457200" y="2401888"/>
            <a:ext cx="8458200" cy="1470025"/>
          </a:xfrm>
        </p:spPr>
        <p:txBody>
          <a:bodyPr/>
          <a:lstStyle/>
          <a:p>
            <a:endParaRPr lang="cs-CZ" smtClean="0"/>
          </a:p>
        </p:txBody>
      </p:sp>
      <p:sp>
        <p:nvSpPr>
          <p:cNvPr id="6147" name="Zástupný symbol pro obsah 2"/>
          <p:cNvSpPr>
            <a:spLocks noGrp="1"/>
          </p:cNvSpPr>
          <p:nvPr>
            <p:ph type="subTitle" idx="1"/>
          </p:nvPr>
        </p:nvSpPr>
        <p:spPr>
          <a:xfrm>
            <a:off x="457200" y="3900488"/>
            <a:ext cx="4953000" cy="1752600"/>
          </a:xfrm>
        </p:spPr>
        <p:txBody>
          <a:bodyPr/>
          <a:lstStyle/>
          <a:p>
            <a:pPr marL="63500"/>
            <a:endParaRPr lang="cs-CZ" smtClean="0"/>
          </a:p>
        </p:txBody>
      </p:sp>
      <p:pic>
        <p:nvPicPr>
          <p:cNvPr id="6148" name="Picture 2" descr="https://is.muni.cz/auth/el/1422/podzim2009/EL011/um/9792190/velke_cernobile.jpg"/>
          <p:cNvPicPr>
            <a:picLocks noChangeAspect="1" noChangeArrowheads="1"/>
          </p:cNvPicPr>
          <p:nvPr/>
        </p:nvPicPr>
        <p:blipFill>
          <a:blip r:embed="rId2" cstate="print"/>
          <a:srcRect/>
          <a:stretch>
            <a:fillRect/>
          </a:stretch>
        </p:blipFill>
        <p:spPr bwMode="auto">
          <a:xfrm>
            <a:off x="250825" y="1628775"/>
            <a:ext cx="8653463" cy="2076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ctrTitle"/>
          </p:nvPr>
        </p:nvSpPr>
        <p:spPr>
          <a:xfrm>
            <a:off x="457200" y="2401888"/>
            <a:ext cx="8458200" cy="1470025"/>
          </a:xfrm>
        </p:spPr>
        <p:txBody>
          <a:bodyPr/>
          <a:lstStyle/>
          <a:p>
            <a:r>
              <a:rPr lang="cs-CZ" smtClean="0"/>
              <a:t>Rights in personal names</a:t>
            </a:r>
            <a:endParaRPr lang="sk-SK" smtClean="0"/>
          </a:p>
        </p:txBody>
      </p:sp>
      <p:sp>
        <p:nvSpPr>
          <p:cNvPr id="21507" name="Subtitle 4"/>
          <p:cNvSpPr>
            <a:spLocks noGrp="1"/>
          </p:cNvSpPr>
          <p:nvPr>
            <p:ph type="subTitle" idx="1"/>
          </p:nvPr>
        </p:nvSpPr>
        <p:spPr>
          <a:xfrm>
            <a:off x="457200" y="3900488"/>
            <a:ext cx="4953000" cy="1752600"/>
          </a:xfrm>
        </p:spPr>
        <p:txBody>
          <a:bodyPr/>
          <a:lstStyle/>
          <a:p>
            <a:pPr marL="63500"/>
            <a:endParaRPr lang="cs-CZ"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Rights in personal names</a:t>
            </a:r>
            <a:endParaRPr lang="sk-SK" smtClean="0"/>
          </a:p>
        </p:txBody>
      </p:sp>
      <p:sp>
        <p:nvSpPr>
          <p:cNvPr id="22531" name="Content Placeholder 2"/>
          <p:cNvSpPr>
            <a:spLocks noGrp="1"/>
          </p:cNvSpPr>
          <p:nvPr>
            <p:ph idx="1"/>
          </p:nvPr>
        </p:nvSpPr>
        <p:spPr/>
        <p:txBody>
          <a:bodyPr/>
          <a:lstStyle/>
          <a:p>
            <a:r>
              <a:rPr lang="en-US" dirty="0" smtClean="0"/>
              <a:t>Only if used as a trademark</a:t>
            </a:r>
          </a:p>
          <a:p>
            <a:pPr lvl="1"/>
            <a:r>
              <a:rPr lang="en-US" dirty="0" smtClean="0"/>
              <a:t>Julia Fiona Roberts v. Russell Boyd </a:t>
            </a:r>
            <a:r>
              <a:rPr lang="en-US" dirty="0" smtClean="0">
                <a:hlinkClick r:id="rId2"/>
              </a:rPr>
              <a:t>D2000-0210</a:t>
            </a:r>
            <a:r>
              <a:rPr lang="en-US" dirty="0" smtClean="0"/>
              <a:t>,</a:t>
            </a:r>
          </a:p>
          <a:p>
            <a:pPr lvl="1"/>
            <a:r>
              <a:rPr lang="en-US" dirty="0" smtClean="0"/>
              <a:t>Jeanette </a:t>
            </a:r>
            <a:r>
              <a:rPr lang="en-US" dirty="0" err="1" smtClean="0"/>
              <a:t>Winterson</a:t>
            </a:r>
            <a:r>
              <a:rPr lang="en-US" dirty="0" smtClean="0"/>
              <a:t> v. Mark Hogarth </a:t>
            </a:r>
            <a:r>
              <a:rPr lang="en-US" dirty="0" smtClean="0">
                <a:hlinkClick r:id="rId3"/>
              </a:rPr>
              <a:t>D2000-0235</a:t>
            </a:r>
            <a:r>
              <a:rPr lang="en-US" dirty="0" smtClean="0"/>
              <a:t> </a:t>
            </a:r>
          </a:p>
          <a:p>
            <a:pPr lvl="1"/>
            <a:r>
              <a:rPr lang="en-US" dirty="0" smtClean="0"/>
              <a:t>Michael Crichton v. In Stealth Mode </a:t>
            </a:r>
            <a:r>
              <a:rPr lang="en-US" dirty="0" smtClean="0">
                <a:hlinkClick r:id="rId4"/>
              </a:rPr>
              <a:t>D2002-0874</a:t>
            </a:r>
            <a:endParaRPr lang="cs-CZ" dirty="0" smtClean="0"/>
          </a:p>
          <a:p>
            <a:pPr lvl="1"/>
            <a:r>
              <a:rPr lang="en-US" i="1" dirty="0" smtClean="0"/>
              <a:t>Jim Carrey v. BWI Domains</a:t>
            </a:r>
            <a:r>
              <a:rPr lang="en-US" dirty="0" smtClean="0"/>
              <a:t>, WIPO Case No. </a:t>
            </a:r>
            <a:r>
              <a:rPr lang="en-US" dirty="0" smtClean="0">
                <a:hlinkClick r:id="rId5"/>
              </a:rPr>
              <a:t>D2009-0563</a:t>
            </a:r>
            <a:r>
              <a:rPr lang="en-US" dirty="0" smtClean="0"/>
              <a:t>, &lt;jimcarrey.com&gt;</a:t>
            </a:r>
            <a:endParaRPr lang="cs-CZ" dirty="0" smtClean="0"/>
          </a:p>
          <a:p>
            <a:pPr lvl="1"/>
            <a:r>
              <a:rPr lang="cs-CZ" i="1" dirty="0" err="1" smtClean="0"/>
              <a:t>Beyoncé</a:t>
            </a:r>
            <a:r>
              <a:rPr lang="cs-CZ" i="1" dirty="0" smtClean="0"/>
              <a:t> </a:t>
            </a:r>
            <a:r>
              <a:rPr lang="cs-CZ" i="1" dirty="0" err="1" smtClean="0"/>
              <a:t>Knowles</a:t>
            </a:r>
            <a:r>
              <a:rPr lang="cs-CZ" i="1" dirty="0" smtClean="0"/>
              <a:t> v. </a:t>
            </a:r>
            <a:r>
              <a:rPr lang="cs-CZ" i="1" dirty="0" err="1" smtClean="0"/>
              <a:t>Sonny</a:t>
            </a:r>
            <a:r>
              <a:rPr lang="cs-CZ" i="1" dirty="0" smtClean="0"/>
              <a:t> </a:t>
            </a:r>
            <a:r>
              <a:rPr lang="cs-CZ" i="1" dirty="0" err="1" smtClean="0"/>
              <a:t>Ahuja</a:t>
            </a:r>
            <a:r>
              <a:rPr lang="cs-CZ" dirty="0" smtClean="0"/>
              <a:t>, WIPO Case No. </a:t>
            </a:r>
            <a:r>
              <a:rPr lang="cs-CZ" dirty="0" smtClean="0">
                <a:hlinkClick r:id="rId6"/>
              </a:rPr>
              <a:t>D2010-1431</a:t>
            </a:r>
            <a:r>
              <a:rPr lang="cs-CZ" dirty="0" smtClean="0"/>
              <a:t>, &lt;</a:t>
            </a:r>
            <a:r>
              <a:rPr lang="cs-CZ" dirty="0" err="1" smtClean="0"/>
              <a:t>beyoncefragrance.com</a:t>
            </a:r>
            <a:r>
              <a:rPr lang="cs-CZ" dirty="0" smtClean="0"/>
              <a:t>&gt;, Transfer</a:t>
            </a:r>
            <a:endParaRPr lang="en-US" dirty="0" smtClean="0"/>
          </a:p>
          <a:p>
            <a:pPr lvl="1"/>
            <a:endParaRPr lang="en-US" dirty="0" smtClean="0"/>
          </a:p>
          <a:p>
            <a:pPr lvl="1"/>
            <a:endParaRPr lang="sk-SK"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Personal</a:t>
            </a:r>
            <a:r>
              <a:rPr lang="cs-CZ" dirty="0" smtClean="0"/>
              <a:t> </a:t>
            </a:r>
            <a:r>
              <a:rPr lang="cs-CZ" dirty="0" err="1" smtClean="0"/>
              <a:t>name</a:t>
            </a:r>
            <a:r>
              <a:rPr lang="cs-CZ" dirty="0" smtClean="0"/>
              <a:t> </a:t>
            </a:r>
            <a:r>
              <a:rPr lang="cs-CZ" dirty="0" err="1" smtClean="0"/>
              <a:t>can</a:t>
            </a:r>
            <a:r>
              <a:rPr lang="cs-CZ" dirty="0" smtClean="0"/>
              <a:t> </a:t>
            </a:r>
            <a:r>
              <a:rPr lang="cs-CZ" dirty="0" err="1" smtClean="0"/>
              <a:t>be</a:t>
            </a:r>
            <a:r>
              <a:rPr lang="cs-CZ" dirty="0" smtClean="0"/>
              <a:t> </a:t>
            </a:r>
            <a:r>
              <a:rPr lang="cs-CZ" dirty="0" err="1" smtClean="0"/>
              <a:t>used</a:t>
            </a:r>
            <a:r>
              <a:rPr lang="cs-CZ" dirty="0" smtClean="0"/>
              <a:t> as trademark</a:t>
            </a:r>
            <a:endParaRPr lang="cs-CZ" dirty="0"/>
          </a:p>
        </p:txBody>
      </p:sp>
      <p:graphicFrame>
        <p:nvGraphicFramePr>
          <p:cNvPr id="4" name="Zástupný symbol pro obsah 3"/>
          <p:cNvGraphicFramePr>
            <a:graphicFrameLocks noGrp="1"/>
          </p:cNvGraphicFramePr>
          <p:nvPr>
            <p:ph idx="1"/>
          </p:nvPr>
        </p:nvGraphicFramePr>
        <p:xfrm>
          <a:off x="457200" y="2564904"/>
          <a:ext cx="8229600" cy="4008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err="1" smtClean="0"/>
              <a:t>Typosquatting</a:t>
            </a:r>
            <a:r>
              <a:rPr lang="cs-CZ" dirty="0" smtClean="0"/>
              <a:t> </a:t>
            </a:r>
            <a:r>
              <a:rPr lang="cs-CZ" dirty="0" err="1" smtClean="0"/>
              <a:t>cases</a:t>
            </a:r>
            <a:r>
              <a:rPr lang="cs-CZ" dirty="0" smtClean="0"/>
              <a:t>?</a:t>
            </a:r>
            <a:endParaRPr lang="cs-CZ" dirty="0"/>
          </a:p>
        </p:txBody>
      </p:sp>
      <p:sp>
        <p:nvSpPr>
          <p:cNvPr id="6" name="Podnadpis 5"/>
          <p:cNvSpPr>
            <a:spLocks noGrp="1"/>
          </p:cNvSpPr>
          <p:nvPr>
            <p:ph type="subTitle" idx="1"/>
          </p:nvPr>
        </p:nvSpPr>
        <p:spPr/>
        <p:txBody>
          <a:bodyPr/>
          <a:lstStyle/>
          <a:p>
            <a:endParaRPr lang="cs-CZ"/>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836712"/>
            <a:ext cx="8229600" cy="1066800"/>
          </a:xfrm>
        </p:spPr>
        <p:txBody>
          <a:bodyPr/>
          <a:lstStyle/>
          <a:p>
            <a:r>
              <a:rPr lang="cs-CZ" dirty="0" err="1" smtClean="0"/>
              <a:t>Mispelled</a:t>
            </a:r>
            <a:r>
              <a:rPr lang="cs-CZ" dirty="0" smtClean="0"/>
              <a:t> IS </a:t>
            </a:r>
            <a:r>
              <a:rPr lang="cs-CZ" dirty="0" err="1" smtClean="0"/>
              <a:t>confusingly</a:t>
            </a:r>
            <a:r>
              <a:rPr lang="cs-CZ" dirty="0" smtClean="0"/>
              <a:t> </a:t>
            </a:r>
            <a:r>
              <a:rPr lang="cs-CZ" dirty="0" err="1" smtClean="0"/>
              <a:t>simmilar</a:t>
            </a:r>
            <a:endParaRPr lang="cs-CZ" dirty="0"/>
          </a:p>
        </p:txBody>
      </p:sp>
      <p:sp>
        <p:nvSpPr>
          <p:cNvPr id="3" name="Zástupný symbol pro obsah 2"/>
          <p:cNvSpPr>
            <a:spLocks noGrp="1"/>
          </p:cNvSpPr>
          <p:nvPr>
            <p:ph idx="1"/>
          </p:nvPr>
        </p:nvSpPr>
        <p:spPr>
          <a:xfrm>
            <a:off x="467544" y="1988840"/>
            <a:ext cx="8229600" cy="4324350"/>
          </a:xfrm>
        </p:spPr>
        <p:txBody>
          <a:bodyPr/>
          <a:lstStyle/>
          <a:p>
            <a:r>
              <a:rPr lang="cs-CZ" i="1" dirty="0" err="1" smtClean="0"/>
              <a:t>Wachovia</a:t>
            </a:r>
            <a:r>
              <a:rPr lang="cs-CZ" i="1" dirty="0" smtClean="0"/>
              <a:t> </a:t>
            </a:r>
            <a:r>
              <a:rPr lang="cs-CZ" i="1" dirty="0" err="1" smtClean="0"/>
              <a:t>Corporation</a:t>
            </a:r>
            <a:r>
              <a:rPr lang="cs-CZ" i="1" dirty="0" smtClean="0"/>
              <a:t> v. Peter </a:t>
            </a:r>
            <a:r>
              <a:rPr lang="cs-CZ" i="1" dirty="0" err="1" smtClean="0"/>
              <a:t>Carrington</a:t>
            </a:r>
            <a:r>
              <a:rPr lang="cs-CZ" dirty="0" smtClean="0"/>
              <a:t>, WIPO Case No.</a:t>
            </a:r>
            <a:r>
              <a:rPr lang="cs-CZ" dirty="0" smtClean="0">
                <a:hlinkClick r:id="rId2"/>
              </a:rPr>
              <a:t>D2002-0775</a:t>
            </a:r>
            <a:r>
              <a:rPr lang="cs-CZ" dirty="0" smtClean="0"/>
              <a:t>, &lt;</a:t>
            </a:r>
            <a:r>
              <a:rPr lang="cs-CZ" dirty="0" err="1" smtClean="0"/>
              <a:t>wochovia.com</a:t>
            </a:r>
            <a:r>
              <a:rPr lang="cs-CZ" dirty="0" smtClean="0"/>
              <a:t>&gt; </a:t>
            </a:r>
            <a:r>
              <a:rPr lang="cs-CZ" i="1" dirty="0" err="1" smtClean="0"/>
              <a:t>inter</a:t>
            </a:r>
            <a:r>
              <a:rPr lang="cs-CZ" i="1" dirty="0" smtClean="0"/>
              <a:t> </a:t>
            </a:r>
            <a:r>
              <a:rPr lang="cs-CZ" i="1" dirty="0" err="1" smtClean="0"/>
              <a:t>alia</a:t>
            </a:r>
            <a:r>
              <a:rPr lang="cs-CZ" dirty="0" smtClean="0"/>
              <a:t>, </a:t>
            </a:r>
            <a:r>
              <a:rPr lang="cs-CZ" i="1" dirty="0" smtClean="0"/>
              <a:t/>
            </a:r>
            <a:br>
              <a:rPr lang="cs-CZ" i="1" dirty="0" smtClean="0"/>
            </a:br>
            <a:r>
              <a:rPr lang="cs-CZ" i="1" dirty="0" smtClean="0"/>
              <a:t>Fuji </a:t>
            </a:r>
            <a:r>
              <a:rPr lang="cs-CZ" i="1" dirty="0" err="1" smtClean="0"/>
              <a:t>Photo</a:t>
            </a:r>
            <a:r>
              <a:rPr lang="cs-CZ" i="1" dirty="0" smtClean="0"/>
              <a:t> Film U.S.A., </a:t>
            </a:r>
            <a:r>
              <a:rPr lang="cs-CZ" i="1" dirty="0" err="1" smtClean="0"/>
              <a:t>Inc</a:t>
            </a:r>
            <a:r>
              <a:rPr lang="cs-CZ" i="1" dirty="0" smtClean="0"/>
              <a:t>. v. </a:t>
            </a:r>
            <a:r>
              <a:rPr lang="cs-CZ" i="1" dirty="0" err="1" smtClean="0"/>
              <a:t>LaPorte</a:t>
            </a:r>
            <a:r>
              <a:rPr lang="cs-CZ" i="1" dirty="0" smtClean="0"/>
              <a:t> </a:t>
            </a:r>
            <a:r>
              <a:rPr lang="cs-CZ" i="1" dirty="0" err="1" smtClean="0"/>
              <a:t>Holdings</a:t>
            </a:r>
            <a:r>
              <a:rPr lang="cs-CZ" dirty="0" smtClean="0"/>
              <a:t>, WIPO Case No.</a:t>
            </a:r>
            <a:r>
              <a:rPr lang="cs-CZ" dirty="0" smtClean="0">
                <a:hlinkClick r:id="rId3"/>
              </a:rPr>
              <a:t>D2004-0971</a:t>
            </a:r>
            <a:r>
              <a:rPr lang="cs-CZ" dirty="0" smtClean="0"/>
              <a:t>, &lt;</a:t>
            </a:r>
            <a:r>
              <a:rPr lang="cs-CZ" dirty="0" err="1" smtClean="0"/>
              <a:t>fuijifilm.com</a:t>
            </a:r>
            <a:r>
              <a:rPr lang="cs-CZ" dirty="0" smtClean="0"/>
              <a:t>&gt;, Transfer</a:t>
            </a:r>
            <a:r>
              <a:rPr lang="cs-CZ" i="1" dirty="0" smtClean="0"/>
              <a:t/>
            </a:r>
            <a:br>
              <a:rPr lang="cs-CZ" i="1" dirty="0" smtClean="0"/>
            </a:br>
            <a:r>
              <a:rPr lang="cs-CZ" i="1" dirty="0" smtClean="0"/>
              <a:t>Express </a:t>
            </a:r>
            <a:r>
              <a:rPr lang="cs-CZ" i="1" dirty="0" err="1" smtClean="0"/>
              <a:t>Scripts</a:t>
            </a:r>
            <a:r>
              <a:rPr lang="cs-CZ" i="1" dirty="0" smtClean="0"/>
              <a:t>, </a:t>
            </a:r>
            <a:r>
              <a:rPr lang="cs-CZ" i="1" dirty="0" err="1" smtClean="0"/>
              <a:t>Inc</a:t>
            </a:r>
            <a:r>
              <a:rPr lang="cs-CZ" i="1" dirty="0" smtClean="0"/>
              <a:t>. v. </a:t>
            </a:r>
            <a:r>
              <a:rPr lang="cs-CZ" i="1" dirty="0" err="1" smtClean="0"/>
              <a:t>Whois</a:t>
            </a:r>
            <a:r>
              <a:rPr lang="cs-CZ" i="1" dirty="0" smtClean="0"/>
              <a:t> </a:t>
            </a:r>
            <a:r>
              <a:rPr lang="cs-CZ" i="1" dirty="0" err="1" smtClean="0"/>
              <a:t>Privacy</a:t>
            </a:r>
            <a:r>
              <a:rPr lang="cs-CZ" i="1" dirty="0" smtClean="0"/>
              <a:t> </a:t>
            </a:r>
            <a:r>
              <a:rPr lang="cs-CZ" i="1" dirty="0" err="1" smtClean="0"/>
              <a:t>Protection</a:t>
            </a:r>
            <a:r>
              <a:rPr lang="cs-CZ" i="1" dirty="0" smtClean="0"/>
              <a:t> </a:t>
            </a:r>
            <a:r>
              <a:rPr lang="cs-CZ" i="1" dirty="0" err="1" smtClean="0"/>
              <a:t>Service</a:t>
            </a:r>
            <a:r>
              <a:rPr lang="cs-CZ" i="1" dirty="0" smtClean="0"/>
              <a:t>, </a:t>
            </a:r>
            <a:r>
              <a:rPr lang="cs-CZ" i="1" dirty="0" err="1" smtClean="0"/>
              <a:t>Inc</a:t>
            </a:r>
            <a:r>
              <a:rPr lang="cs-CZ" i="1" dirty="0" smtClean="0"/>
              <a:t>. / </a:t>
            </a:r>
            <a:r>
              <a:rPr lang="cs-CZ" i="1" dirty="0" err="1" smtClean="0"/>
              <a:t>Domaindeals</a:t>
            </a:r>
            <a:r>
              <a:rPr lang="cs-CZ" i="1" dirty="0" smtClean="0"/>
              <a:t>, </a:t>
            </a:r>
            <a:r>
              <a:rPr lang="cs-CZ" i="1" dirty="0" err="1" smtClean="0"/>
              <a:t>Domain</a:t>
            </a:r>
            <a:r>
              <a:rPr lang="cs-CZ" i="1" dirty="0" smtClean="0"/>
              <a:t> </a:t>
            </a:r>
            <a:r>
              <a:rPr lang="cs-CZ" i="1" dirty="0" err="1" smtClean="0"/>
              <a:t>Administrator</a:t>
            </a:r>
            <a:r>
              <a:rPr lang="cs-CZ" dirty="0" smtClean="0"/>
              <a:t>, WIPO Case No.</a:t>
            </a:r>
            <a:r>
              <a:rPr lang="cs-CZ" dirty="0" smtClean="0">
                <a:hlinkClick r:id="rId4"/>
              </a:rPr>
              <a:t>D2008-1302</a:t>
            </a:r>
            <a:r>
              <a:rPr lang="cs-CZ" dirty="0" smtClean="0"/>
              <a:t>, &lt;</a:t>
            </a:r>
            <a:r>
              <a:rPr lang="cs-CZ" dirty="0" err="1" smtClean="0"/>
              <a:t>expresscripts.com</a:t>
            </a:r>
            <a:r>
              <a:rPr lang="cs-CZ" dirty="0" smtClean="0"/>
              <a:t>&gt;, Transfer</a:t>
            </a:r>
            <a:endParaRPr lang="cs-CZ"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ctrTitle"/>
          </p:nvPr>
        </p:nvSpPr>
        <p:spPr>
          <a:xfrm>
            <a:off x="457200" y="2401888"/>
            <a:ext cx="8458200" cy="1470025"/>
          </a:xfrm>
        </p:spPr>
        <p:txBody>
          <a:bodyPr/>
          <a:lstStyle/>
          <a:p>
            <a:r>
              <a:rPr lang="cs-CZ" smtClean="0"/>
              <a:t>Second UDRP Element</a:t>
            </a:r>
            <a:endParaRPr lang="sk-SK" smtClean="0"/>
          </a:p>
        </p:txBody>
      </p:sp>
      <p:sp>
        <p:nvSpPr>
          <p:cNvPr id="23555" name="Subtitle 4"/>
          <p:cNvSpPr>
            <a:spLocks noGrp="1"/>
          </p:cNvSpPr>
          <p:nvPr>
            <p:ph type="subTitle" idx="1"/>
          </p:nvPr>
        </p:nvSpPr>
        <p:spPr>
          <a:xfrm>
            <a:off x="457200" y="3900488"/>
            <a:ext cx="4953000" cy="1752600"/>
          </a:xfrm>
        </p:spPr>
        <p:txBody>
          <a:bodyPr/>
          <a:lstStyle/>
          <a:p>
            <a:pPr marL="63500"/>
            <a:r>
              <a:rPr lang="en-US" b="1" smtClean="0"/>
              <a:t>Rights or legitimate interests in the disputed domain name</a:t>
            </a:r>
            <a:endParaRPr lang="sk-SK"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Nadpis 1"/>
          <p:cNvSpPr>
            <a:spLocks noGrp="1"/>
          </p:cNvSpPr>
          <p:nvPr>
            <p:ph type="title" idx="4294967295"/>
          </p:nvPr>
        </p:nvSpPr>
        <p:spPr>
          <a:xfrm>
            <a:off x="539552" y="274638"/>
            <a:ext cx="8604448" cy="1143000"/>
          </a:xfrm>
        </p:spPr>
        <p:txBody>
          <a:bodyPr>
            <a:normAutofit fontScale="90000"/>
          </a:bodyPr>
          <a:lstStyle/>
          <a:p>
            <a:pPr fontAlgn="auto">
              <a:spcAft>
                <a:spcPts val="0"/>
              </a:spcAft>
              <a:defRPr/>
            </a:pPr>
            <a:r>
              <a:rPr lang="en-US" dirty="0" smtClean="0"/>
              <a:t>Legitimate interest (art. 4c of the Policy)</a:t>
            </a:r>
            <a:endParaRPr lang="cs-CZ" dirty="0" smtClean="0"/>
          </a:p>
        </p:txBody>
      </p:sp>
      <p:sp>
        <p:nvSpPr>
          <p:cNvPr id="64515" name="Zástupný symbol pro obsah 2"/>
          <p:cNvSpPr>
            <a:spLocks noGrp="1"/>
          </p:cNvSpPr>
          <p:nvPr>
            <p:ph sz="quarter" idx="4294967295"/>
          </p:nvPr>
        </p:nvSpPr>
        <p:spPr>
          <a:xfrm>
            <a:off x="467544" y="1484784"/>
            <a:ext cx="8244408" cy="4767263"/>
          </a:xfrm>
        </p:spPr>
        <p:txBody>
          <a:bodyPr>
            <a:normAutofit lnSpcReduction="10000"/>
          </a:bodyPr>
          <a:lstStyle/>
          <a:p>
            <a:pPr marL="365760" indent="-256032" fontAlgn="auto">
              <a:spcAft>
                <a:spcPts val="0"/>
              </a:spcAft>
              <a:buClr>
                <a:schemeClr val="accent3"/>
              </a:buClr>
              <a:buFont typeface="Georgia"/>
              <a:buChar char="•"/>
              <a:defRPr/>
            </a:pPr>
            <a:r>
              <a:rPr lang="en-US" sz="2400" dirty="0" smtClean="0"/>
              <a:t>Use of, or demonstrable preparations to use, the domain name or a name corresponding to the domain name in connection with a bona fide offering of goods or services. </a:t>
            </a:r>
          </a:p>
          <a:p>
            <a:pPr marL="658368" lvl="1" indent="-246888" fontAlgn="auto">
              <a:spcAft>
                <a:spcPts val="0"/>
              </a:spcAft>
              <a:buFont typeface="Georgia"/>
              <a:buChar char="▫"/>
              <a:defRPr/>
            </a:pPr>
            <a:r>
              <a:rPr lang="en-US" b="1" dirty="0" smtClean="0"/>
              <a:t>before</a:t>
            </a:r>
            <a:r>
              <a:rPr lang="en-US" dirty="0" smtClean="0"/>
              <a:t> any notice of the </a:t>
            </a:r>
            <a:r>
              <a:rPr lang="en-US" dirty="0" err="1" smtClean="0"/>
              <a:t>disputeuse</a:t>
            </a:r>
            <a:r>
              <a:rPr lang="en-US" dirty="0" smtClean="0"/>
              <a:t> </a:t>
            </a:r>
          </a:p>
          <a:p>
            <a:pPr marL="365760" indent="-256032" fontAlgn="auto">
              <a:spcAft>
                <a:spcPts val="0"/>
              </a:spcAft>
              <a:buClr>
                <a:schemeClr val="accent3"/>
              </a:buClr>
              <a:buFont typeface="Georgia"/>
              <a:buChar char="•"/>
              <a:defRPr/>
            </a:pPr>
            <a:r>
              <a:rPr lang="en-US" sz="2400" dirty="0" smtClean="0"/>
              <a:t>Individual, business, or other organization have been commonly known by the domain name</a:t>
            </a:r>
          </a:p>
          <a:p>
            <a:pPr marL="365760" indent="-256032" fontAlgn="auto">
              <a:spcAft>
                <a:spcPts val="0"/>
              </a:spcAft>
              <a:buClr>
                <a:schemeClr val="accent3"/>
              </a:buClr>
              <a:buFont typeface="Georgia"/>
              <a:buChar char="•"/>
              <a:defRPr/>
            </a:pPr>
            <a:r>
              <a:rPr lang="en-US" sz="2400" dirty="0" smtClean="0"/>
              <a:t>legitimate noncommercial or fair use of the domain name</a:t>
            </a:r>
          </a:p>
          <a:p>
            <a:pPr marL="658368" lvl="1" indent="-246888" fontAlgn="auto">
              <a:spcAft>
                <a:spcPts val="0"/>
              </a:spcAft>
              <a:buFont typeface="Georgia"/>
              <a:buChar char="▫"/>
              <a:defRPr/>
            </a:pPr>
            <a:r>
              <a:rPr lang="en-US" dirty="0" smtClean="0"/>
              <a:t>without intent for commercial gain to misleadingly divert consumers </a:t>
            </a:r>
          </a:p>
          <a:p>
            <a:pPr marL="658368" lvl="1" indent="-246888" fontAlgn="auto">
              <a:spcAft>
                <a:spcPts val="0"/>
              </a:spcAft>
              <a:buFont typeface="Georgia"/>
              <a:buChar char="▫"/>
              <a:defRPr/>
            </a:pPr>
            <a:r>
              <a:rPr lang="en-US" dirty="0" smtClean="0"/>
              <a:t>or to tarnish the trademark or service mark at issue.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ctrTitle"/>
          </p:nvPr>
        </p:nvSpPr>
        <p:spPr>
          <a:xfrm>
            <a:off x="457200" y="2401888"/>
            <a:ext cx="8458200" cy="1470025"/>
          </a:xfrm>
        </p:spPr>
        <p:txBody>
          <a:bodyPr/>
          <a:lstStyle/>
          <a:p>
            <a:r>
              <a:rPr lang="cs-CZ" smtClean="0"/>
              <a:t>Burden of proof</a:t>
            </a:r>
            <a:endParaRPr lang="sk-SK" smtClean="0"/>
          </a:p>
        </p:txBody>
      </p:sp>
      <p:sp>
        <p:nvSpPr>
          <p:cNvPr id="25603" name="Subtitle 4"/>
          <p:cNvSpPr>
            <a:spLocks noGrp="1"/>
          </p:cNvSpPr>
          <p:nvPr>
            <p:ph type="subTitle" idx="1"/>
          </p:nvPr>
        </p:nvSpPr>
        <p:spPr>
          <a:xfrm>
            <a:off x="457200" y="3900488"/>
            <a:ext cx="4953000" cy="1752600"/>
          </a:xfrm>
        </p:spPr>
        <p:txBody>
          <a:bodyPr/>
          <a:lstStyle/>
          <a:p>
            <a:pPr marL="63500"/>
            <a:r>
              <a:rPr lang="cs-CZ" dirty="0" err="1" smtClean="0"/>
              <a:t>Who</a:t>
            </a:r>
            <a:r>
              <a:rPr lang="cs-CZ" dirty="0" smtClean="0"/>
              <a:t> has to </a:t>
            </a:r>
            <a:r>
              <a:rPr lang="cs-CZ" dirty="0" err="1" smtClean="0"/>
              <a:t>prove</a:t>
            </a:r>
            <a:r>
              <a:rPr lang="cs-CZ" dirty="0" smtClean="0"/>
              <a:t> </a:t>
            </a:r>
            <a:r>
              <a:rPr lang="cs-CZ" dirty="0" err="1" smtClean="0"/>
              <a:t>the</a:t>
            </a:r>
            <a:r>
              <a:rPr lang="cs-CZ" dirty="0" smtClean="0"/>
              <a:t> </a:t>
            </a:r>
            <a:r>
              <a:rPr lang="cs-CZ" dirty="0" err="1" smtClean="0"/>
              <a:t>legitimate</a:t>
            </a:r>
            <a:r>
              <a:rPr lang="cs-CZ" dirty="0" smtClean="0"/>
              <a:t> </a:t>
            </a:r>
            <a:r>
              <a:rPr lang="cs-CZ" dirty="0" err="1" smtClean="0"/>
              <a:t>interest</a:t>
            </a:r>
            <a:r>
              <a:rPr lang="cs-CZ" dirty="0" smtClean="0"/>
              <a:t>?</a:t>
            </a:r>
            <a:endParaRPr lang="cs-CZ"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Burden of proof</a:t>
            </a:r>
            <a:endParaRPr lang="sk-SK" smtClean="0"/>
          </a:p>
        </p:txBody>
      </p:sp>
      <p:sp>
        <p:nvSpPr>
          <p:cNvPr id="26627" name="Content Placeholder 2"/>
          <p:cNvSpPr>
            <a:spLocks noGrp="1"/>
          </p:cNvSpPr>
          <p:nvPr>
            <p:ph idx="1"/>
          </p:nvPr>
        </p:nvSpPr>
        <p:spPr/>
        <p:txBody>
          <a:bodyPr/>
          <a:lstStyle/>
          <a:p>
            <a:r>
              <a:rPr lang="en-US" smtClean="0"/>
              <a:t>Borne by the complainant</a:t>
            </a:r>
          </a:p>
          <a:p>
            <a:r>
              <a:rPr lang="en-US" smtClean="0"/>
              <a:t>Must prove </a:t>
            </a:r>
            <a:r>
              <a:rPr lang="en-US" i="1" smtClean="0"/>
              <a:t>prima facie </a:t>
            </a:r>
            <a:r>
              <a:rPr lang="en-US" smtClean="0"/>
              <a:t>lack of legitimate interest</a:t>
            </a:r>
          </a:p>
          <a:p>
            <a:r>
              <a:rPr lang="en-US" smtClean="0"/>
              <a:t>Burden switches to respondent</a:t>
            </a:r>
            <a:endParaRPr lang="sk-SK"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Croatianairllines.com</a:t>
            </a:r>
            <a:endParaRPr lang="cs-CZ" dirty="0"/>
          </a:p>
        </p:txBody>
      </p:sp>
      <p:sp>
        <p:nvSpPr>
          <p:cNvPr id="3" name="Zástupný symbol pro obsah 2"/>
          <p:cNvSpPr>
            <a:spLocks noGrp="1"/>
          </p:cNvSpPr>
          <p:nvPr>
            <p:ph idx="1"/>
          </p:nvPr>
        </p:nvSpPr>
        <p:spPr/>
        <p:txBody>
          <a:bodyPr/>
          <a:lstStyle/>
          <a:p>
            <a:r>
              <a:rPr lang="en-US" dirty="0" smtClean="0"/>
              <a:t>Complainant bears the "general burden of proof" under paragraph </a:t>
            </a:r>
            <a:r>
              <a:rPr lang="cs-CZ" dirty="0" smtClean="0"/>
              <a:t>….. </a:t>
            </a:r>
            <a:r>
              <a:rPr lang="en-US" dirty="0" smtClean="0"/>
              <a:t>burden shifts to the Respondent once Complainant makes a </a:t>
            </a:r>
            <a:r>
              <a:rPr lang="en-US" b="1" i="1" dirty="0" smtClean="0"/>
              <a:t>prima facie</a:t>
            </a:r>
            <a:r>
              <a:rPr lang="en-US" b="1" dirty="0" smtClean="0"/>
              <a:t> </a:t>
            </a:r>
            <a:r>
              <a:rPr lang="en-US" dirty="0" smtClean="0"/>
              <a:t>showing that the Respondent lacks rights or legitimate interests. See:</a:t>
            </a:r>
            <a:r>
              <a:rPr lang="en-US" i="1" dirty="0" smtClean="0"/>
              <a:t> </a:t>
            </a:r>
            <a:r>
              <a:rPr lang="en-US" i="1" dirty="0" err="1" smtClean="0"/>
              <a:t>Neusiedler</a:t>
            </a:r>
            <a:r>
              <a:rPr lang="en-US" i="1" dirty="0" smtClean="0"/>
              <a:t> </a:t>
            </a:r>
            <a:r>
              <a:rPr lang="en-US" i="1" dirty="0" err="1" smtClean="0"/>
              <a:t>Aktiengesellschaft</a:t>
            </a:r>
            <a:r>
              <a:rPr lang="en-US" i="1" dirty="0" smtClean="0"/>
              <a:t> v. </a:t>
            </a:r>
            <a:r>
              <a:rPr lang="en-US" i="1" dirty="0" err="1" smtClean="0"/>
              <a:t>Kulkarni</a:t>
            </a:r>
            <a:r>
              <a:rPr lang="en-US" dirty="0" smtClean="0"/>
              <a:t>, </a:t>
            </a:r>
            <a:r>
              <a:rPr lang="en-US" dirty="0" smtClean="0">
                <a:hlinkClick r:id="rId2"/>
              </a:rPr>
              <a:t>WIPO Case No. D2000-1769</a:t>
            </a:r>
            <a:r>
              <a:rPr lang="en-US" dirty="0" smtClean="0"/>
              <a:t>; see also </a:t>
            </a:r>
            <a:r>
              <a:rPr lang="en-US" i="1" dirty="0" smtClean="0"/>
              <a:t>Dow Jones &amp; Company and Dow Jones LP v. The Hephzibah Intro-Net Project Limited</a:t>
            </a:r>
            <a:r>
              <a:rPr lang="en-US" dirty="0" smtClean="0"/>
              <a:t>, </a:t>
            </a:r>
            <a:r>
              <a:rPr lang="en-US" dirty="0" smtClean="0">
                <a:hlinkClick r:id="rId3"/>
              </a:rPr>
              <a:t>WIPO Case No. D2000-0704</a:t>
            </a:r>
            <a:r>
              <a:rPr lang="en-US" dirty="0" smtClean="0"/>
              <a:t>. </a:t>
            </a: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dpis 1"/>
          <p:cNvSpPr>
            <a:spLocks noGrp="1"/>
          </p:cNvSpPr>
          <p:nvPr>
            <p:ph type="title" idx="4294967295"/>
          </p:nvPr>
        </p:nvSpPr>
        <p:spPr>
          <a:xfrm>
            <a:off x="1371600" y="274638"/>
            <a:ext cx="7772400" cy="1143000"/>
          </a:xfrm>
        </p:spPr>
        <p:txBody>
          <a:bodyPr/>
          <a:lstStyle/>
          <a:p>
            <a:r>
              <a:rPr lang="en-US" smtClean="0"/>
              <a:t>Decision making</a:t>
            </a:r>
            <a:endParaRPr lang="cs-CZ" smtClean="0"/>
          </a:p>
        </p:txBody>
      </p:sp>
      <p:sp>
        <p:nvSpPr>
          <p:cNvPr id="7171" name="Zástupný symbol pro obsah 2"/>
          <p:cNvSpPr>
            <a:spLocks noGrp="1"/>
          </p:cNvSpPr>
          <p:nvPr>
            <p:ph sz="quarter" idx="4294967295"/>
          </p:nvPr>
        </p:nvSpPr>
        <p:spPr>
          <a:xfrm>
            <a:off x="1371600" y="1447800"/>
            <a:ext cx="7772400" cy="4572000"/>
          </a:xfrm>
        </p:spPr>
        <p:txBody>
          <a:bodyPr/>
          <a:lstStyle/>
          <a:p>
            <a:r>
              <a:rPr lang="en-US" sz="3200" smtClean="0"/>
              <a:t>A Panel shall decide a complaint on the basis of:</a:t>
            </a:r>
          </a:p>
          <a:p>
            <a:pPr lvl="1"/>
            <a:r>
              <a:rPr lang="en-US" sz="3200" smtClean="0"/>
              <a:t> the statements and documents submitted </a:t>
            </a:r>
          </a:p>
          <a:p>
            <a:pPr lvl="1"/>
            <a:r>
              <a:rPr lang="en-US" sz="3200" smtClean="0"/>
              <a:t>the Policy</a:t>
            </a:r>
          </a:p>
          <a:p>
            <a:pPr lvl="1"/>
            <a:r>
              <a:rPr lang="en-US" sz="3200" smtClean="0"/>
              <a:t>the Rules </a:t>
            </a:r>
          </a:p>
          <a:p>
            <a:pPr lvl="1"/>
            <a:r>
              <a:rPr lang="en-US" sz="3200" smtClean="0"/>
              <a:t>Any rules and principles of law that it deems applicable.</a:t>
            </a:r>
            <a:endParaRPr lang="cs-CZ" sz="320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cs-CZ" sz="4800" dirty="0" err="1" smtClean="0"/>
              <a:t>Key</a:t>
            </a:r>
            <a:r>
              <a:rPr lang="cs-CZ" sz="4800" dirty="0" smtClean="0"/>
              <a:t> element</a:t>
            </a:r>
            <a:endParaRPr lang="cs-CZ" sz="4800" dirty="0"/>
          </a:p>
        </p:txBody>
      </p:sp>
      <p:sp>
        <p:nvSpPr>
          <p:cNvPr id="3" name="Zástupný symbol pro obsah 2"/>
          <p:cNvSpPr>
            <a:spLocks noGrp="1"/>
          </p:cNvSpPr>
          <p:nvPr>
            <p:ph idx="1"/>
          </p:nvPr>
        </p:nvSpPr>
        <p:spPr>
          <a:xfrm>
            <a:off x="457200" y="2249488"/>
            <a:ext cx="8229600" cy="2547664"/>
          </a:xfrm>
        </p:spPr>
        <p:style>
          <a:lnRef idx="1">
            <a:schemeClr val="accent2"/>
          </a:lnRef>
          <a:fillRef idx="3">
            <a:schemeClr val="accent2"/>
          </a:fillRef>
          <a:effectRef idx="2">
            <a:schemeClr val="accent2"/>
          </a:effectRef>
          <a:fontRef idx="minor">
            <a:schemeClr val="lt1"/>
          </a:fontRef>
        </p:style>
        <p:txBody>
          <a:bodyPr/>
          <a:lstStyle/>
          <a:p>
            <a:pPr algn="ctr"/>
            <a:r>
              <a:rPr lang="cs-CZ" sz="5400" dirty="0" smtClean="0"/>
              <a:t>Prima facie </a:t>
            </a:r>
            <a:r>
              <a:rPr lang="cs-CZ" sz="5400" dirty="0" err="1" smtClean="0"/>
              <a:t>demonstration</a:t>
            </a:r>
            <a:endParaRPr lang="cs-CZ" sz="5400" dirty="0" smtClean="0"/>
          </a:p>
          <a:p>
            <a:pPr lvl="1"/>
            <a:endParaRPr lang="cs-CZ" sz="5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err="1" smtClean="0"/>
              <a:t>Rights</a:t>
            </a:r>
            <a:r>
              <a:rPr lang="cs-CZ" dirty="0" smtClean="0"/>
              <a:t> </a:t>
            </a:r>
            <a:r>
              <a:rPr lang="cs-CZ" dirty="0" err="1" smtClean="0"/>
              <a:t>and</a:t>
            </a:r>
            <a:r>
              <a:rPr lang="cs-CZ" dirty="0" smtClean="0"/>
              <a:t> </a:t>
            </a:r>
            <a:r>
              <a:rPr lang="cs-CZ" dirty="0" err="1" smtClean="0"/>
              <a:t>legitimate</a:t>
            </a:r>
            <a:r>
              <a:rPr lang="cs-CZ" dirty="0" smtClean="0"/>
              <a:t> </a:t>
            </a:r>
            <a:r>
              <a:rPr lang="cs-CZ" dirty="0" err="1" smtClean="0"/>
              <a:t>interests</a:t>
            </a:r>
            <a:r>
              <a:rPr lang="cs-CZ" dirty="0" smtClean="0"/>
              <a:t> </a:t>
            </a:r>
            <a:r>
              <a:rPr lang="cs-CZ" dirty="0" err="1" smtClean="0"/>
              <a:t>of</a:t>
            </a:r>
            <a:r>
              <a:rPr lang="cs-CZ" dirty="0" smtClean="0"/>
              <a:t> </a:t>
            </a:r>
            <a:r>
              <a:rPr lang="cs-CZ" dirty="0" err="1" smtClean="0"/>
              <a:t>reseller</a:t>
            </a:r>
            <a:r>
              <a:rPr lang="en-US" dirty="0" smtClean="0"/>
              <a:t>/distributor</a:t>
            </a:r>
            <a:endParaRPr lang="cs-CZ" dirty="0"/>
          </a:p>
        </p:txBody>
      </p:sp>
      <p:sp>
        <p:nvSpPr>
          <p:cNvPr id="5" name="Podnadpis 4"/>
          <p:cNvSpPr>
            <a:spLocks noGrp="1"/>
          </p:cNvSpPr>
          <p:nvPr>
            <p:ph type="subTitle" idx="1"/>
          </p:nvPr>
        </p:nvSpPr>
        <p:spPr/>
        <p:txBody>
          <a:bodyPr/>
          <a:lstStyle/>
          <a:p>
            <a:endParaRPr lang="cs-CZ"/>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Mercedesshop.com</a:t>
            </a:r>
            <a:endParaRPr lang="cs-CZ" dirty="0"/>
          </a:p>
        </p:txBody>
      </p:sp>
      <p:sp>
        <p:nvSpPr>
          <p:cNvPr id="3" name="Zástupný symbol pro obsah 2"/>
          <p:cNvSpPr>
            <a:spLocks noGrp="1"/>
          </p:cNvSpPr>
          <p:nvPr>
            <p:ph idx="1"/>
          </p:nvPr>
        </p:nvSpPr>
        <p:spPr/>
        <p:txBody>
          <a:bodyPr/>
          <a:lstStyle/>
          <a:p>
            <a:r>
              <a:rPr lang="en-US" dirty="0" smtClean="0"/>
              <a:t>discussion forum where mechanics and owners of Complainant's products discuss </a:t>
            </a:r>
          </a:p>
          <a:p>
            <a:r>
              <a:rPr lang="en-US" dirty="0" smtClean="0"/>
              <a:t>also offers genuine Mercedes parts and accessories for sale, </a:t>
            </a:r>
          </a:p>
          <a:p>
            <a:r>
              <a:rPr lang="en-US" dirty="0" smtClean="0"/>
              <a:t>were obtained through fully authorized channels of distribution. Respondent also offers clearly identified quality, re-built, and used parts.</a:t>
            </a:r>
            <a:endParaRPr lang="cs-CZ"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Mercedesshop.com</a:t>
            </a:r>
            <a:endParaRPr lang="cs-CZ" dirty="0"/>
          </a:p>
        </p:txBody>
      </p:sp>
      <p:sp>
        <p:nvSpPr>
          <p:cNvPr id="3" name="Zástupný symbol pro obsah 2"/>
          <p:cNvSpPr>
            <a:spLocks noGrp="1"/>
          </p:cNvSpPr>
          <p:nvPr>
            <p:ph idx="1"/>
          </p:nvPr>
        </p:nvSpPr>
        <p:spPr/>
        <p:txBody>
          <a:bodyPr/>
          <a:lstStyle/>
          <a:p>
            <a:r>
              <a:rPr lang="en-US" dirty="0" smtClean="0"/>
              <a:t>Upon doing so, the user would be taken to Complainant's web site. It is exceedingly unlikely that any user seeking to find Complainant would enter &lt;mercedesshop.com&gt;. Moreover, there is a clear disclaimer at Respondent's web site of any affiliation between Complainant and Respondent.</a:t>
            </a:r>
          </a:p>
          <a:p>
            <a:r>
              <a:rPr lang="cs-CZ" i="1" dirty="0" err="1" smtClean="0"/>
              <a:t>DaimlerChrysler</a:t>
            </a:r>
            <a:r>
              <a:rPr lang="cs-CZ" i="1" dirty="0" smtClean="0"/>
              <a:t> A.G. v. Donald </a:t>
            </a:r>
            <a:r>
              <a:rPr lang="cs-CZ" i="1" dirty="0" err="1" smtClean="0"/>
              <a:t>Drummonds</a:t>
            </a:r>
            <a:r>
              <a:rPr lang="cs-CZ" dirty="0" smtClean="0"/>
              <a:t>, WIPO Case No.</a:t>
            </a:r>
            <a:r>
              <a:rPr lang="cs-CZ" dirty="0" smtClean="0">
                <a:hlinkClick r:id="rId2"/>
              </a:rPr>
              <a:t>D2001-0160</a:t>
            </a:r>
            <a:r>
              <a:rPr lang="cs-CZ" dirty="0" smtClean="0"/>
              <a:t>,</a:t>
            </a:r>
            <a:endParaRPr lang="cs-CZ"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discount</a:t>
            </a:r>
            <a:r>
              <a:rPr lang="cs-CZ" dirty="0" smtClean="0"/>
              <a:t>-</a:t>
            </a:r>
            <a:r>
              <a:rPr lang="cs-CZ" dirty="0" err="1" smtClean="0"/>
              <a:t>marlboro</a:t>
            </a:r>
            <a:r>
              <a:rPr lang="cs-CZ" dirty="0" smtClean="0"/>
              <a:t>-</a:t>
            </a:r>
            <a:r>
              <a:rPr lang="cs-CZ" dirty="0" err="1" smtClean="0"/>
              <a:t>cigarettes.com</a:t>
            </a:r>
            <a:endParaRPr lang="cs-CZ" dirty="0"/>
          </a:p>
        </p:txBody>
      </p:sp>
      <p:sp>
        <p:nvSpPr>
          <p:cNvPr id="3" name="Zástupný symbol pro obsah 2"/>
          <p:cNvSpPr>
            <a:spLocks noGrp="1"/>
          </p:cNvSpPr>
          <p:nvPr>
            <p:ph idx="1"/>
          </p:nvPr>
        </p:nvSpPr>
        <p:spPr/>
        <p:txBody>
          <a:bodyPr/>
          <a:lstStyle/>
          <a:p>
            <a:r>
              <a:rPr lang="en-US" dirty="0" smtClean="0"/>
              <a:t>Discount cigarettes</a:t>
            </a:r>
          </a:p>
          <a:p>
            <a:r>
              <a:rPr lang="en-US" dirty="0" smtClean="0"/>
              <a:t>The Panel is satisfied the presentation of Respondent’s website is likely to mislead </a:t>
            </a:r>
            <a:r>
              <a:rPr lang="en-US" dirty="0" err="1" smtClean="0"/>
              <a:t>Internauts</a:t>
            </a:r>
            <a:r>
              <a:rPr lang="en-US" dirty="0" smtClean="0"/>
              <a:t> into believing the site is operated or endorsed by or affiliated with Complainant.</a:t>
            </a:r>
          </a:p>
          <a:p>
            <a:r>
              <a:rPr lang="en-US" dirty="0" smtClean="0"/>
              <a:t>C</a:t>
            </a:r>
            <a:r>
              <a:rPr lang="en-US" dirty="0" smtClean="0"/>
              <a:t>reate a strong impression that the site is an official site of Complainant</a:t>
            </a:r>
            <a:endParaRPr lang="cs-CZ"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2401888"/>
            <a:ext cx="8458200" cy="1470025"/>
          </a:xfrm>
        </p:spPr>
        <p:txBody>
          <a:bodyPr>
            <a:normAutofit/>
          </a:bodyPr>
          <a:lstStyle/>
          <a:p>
            <a:pPr fontAlgn="auto">
              <a:spcAft>
                <a:spcPts val="0"/>
              </a:spcAft>
              <a:defRPr/>
            </a:pPr>
            <a:r>
              <a:rPr lang="cs-CZ" sz="3200" b="1" dirty="0" err="1" smtClean="0"/>
              <a:t>Legitimate</a:t>
            </a:r>
            <a:r>
              <a:rPr lang="cs-CZ" sz="3200" b="1" dirty="0" smtClean="0"/>
              <a:t> </a:t>
            </a:r>
            <a:r>
              <a:rPr lang="cs-CZ" sz="3200" b="1" dirty="0" err="1" smtClean="0"/>
              <a:t>interest</a:t>
            </a:r>
            <a:r>
              <a:rPr lang="cs-CZ" sz="3200" b="1" dirty="0" smtClean="0"/>
              <a:t> in a d</a:t>
            </a:r>
            <a:r>
              <a:rPr sz="3200" b="1" dirty="0" err="1" smtClean="0"/>
              <a:t>omain</a:t>
            </a:r>
            <a:r>
              <a:rPr sz="3200" b="1" dirty="0" smtClean="0"/>
              <a:t> </a:t>
            </a:r>
            <a:r>
              <a:rPr sz="3200" b="1" dirty="0" smtClean="0"/>
              <a:t>name comprised of a generic word(s)?</a:t>
            </a:r>
            <a:endParaRPr lang="sk-SK" sz="3200" dirty="0" smtClean="0"/>
          </a:p>
        </p:txBody>
      </p:sp>
      <p:sp>
        <p:nvSpPr>
          <p:cNvPr id="27651" name="Subtitle 4"/>
          <p:cNvSpPr>
            <a:spLocks noGrp="1"/>
          </p:cNvSpPr>
          <p:nvPr>
            <p:ph type="subTitle" idx="1"/>
          </p:nvPr>
        </p:nvSpPr>
        <p:spPr>
          <a:xfrm>
            <a:off x="457200" y="3900488"/>
            <a:ext cx="4953000" cy="1752600"/>
          </a:xfrm>
        </p:spPr>
        <p:txBody>
          <a:bodyPr/>
          <a:lstStyle/>
          <a:p>
            <a:pPr marL="63500"/>
            <a:endParaRPr lang="cs-CZ"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Generic words in generic domains</a:t>
            </a:r>
            <a:endParaRPr lang="sk-SK" smtClean="0"/>
          </a:p>
        </p:txBody>
      </p:sp>
      <p:sp>
        <p:nvSpPr>
          <p:cNvPr id="28675" name="Content Placeholder 2"/>
          <p:cNvSpPr>
            <a:spLocks noGrp="1"/>
          </p:cNvSpPr>
          <p:nvPr>
            <p:ph idx="1"/>
          </p:nvPr>
        </p:nvSpPr>
        <p:spPr/>
        <p:txBody>
          <a:bodyPr/>
          <a:lstStyle/>
          <a:p>
            <a:r>
              <a:rPr lang="en-US" smtClean="0"/>
              <a:t>Apple.net</a:t>
            </a:r>
          </a:p>
          <a:p>
            <a:r>
              <a:rPr lang="en-US" smtClean="0"/>
              <a:t>Puma.com</a:t>
            </a:r>
          </a:p>
          <a:p>
            <a:r>
              <a:rPr lang="en-US" smtClean="0"/>
              <a:t>Jaguar.com</a:t>
            </a:r>
          </a:p>
          <a:p>
            <a:r>
              <a:rPr lang="en-US" smtClean="0"/>
              <a:t>Husky.com</a:t>
            </a:r>
            <a:endParaRPr lang="sk-SK"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Lack of legitimate interests in generic words</a:t>
            </a:r>
            <a:endParaRPr lang="sk-SK" dirty="0"/>
          </a:p>
        </p:txBody>
      </p:sp>
      <p:sp>
        <p:nvSpPr>
          <p:cNvPr id="25603" name="Content Placeholder 2"/>
          <p:cNvSpPr>
            <a:spLocks noGrp="1"/>
          </p:cNvSpPr>
          <p:nvPr>
            <p:ph idx="1"/>
          </p:nvPr>
        </p:nvSpPr>
        <p:spPr/>
        <p:txBody>
          <a:bodyPr>
            <a:normAutofit fontScale="92500" lnSpcReduction="10000"/>
          </a:bodyPr>
          <a:lstStyle/>
          <a:p>
            <a:pPr marL="365760" indent="-256032" fontAlgn="auto">
              <a:spcAft>
                <a:spcPts val="0"/>
              </a:spcAft>
              <a:buClr>
                <a:schemeClr val="accent3"/>
              </a:buClr>
              <a:buFont typeface="Georgia"/>
              <a:buChar char="•"/>
              <a:defRPr/>
            </a:pPr>
            <a:r>
              <a:rPr lang="en-US" smtClean="0"/>
              <a:t>If the complainant makes a prima facie case that the respondent has no rights or legitimate interests</a:t>
            </a:r>
          </a:p>
          <a:p>
            <a:pPr marL="365760" indent="-256032" fontAlgn="auto">
              <a:spcAft>
                <a:spcPts val="0"/>
              </a:spcAft>
              <a:buClr>
                <a:schemeClr val="accent3"/>
              </a:buClr>
              <a:buFont typeface="Georgia"/>
              <a:buChar char="•"/>
              <a:defRPr/>
            </a:pPr>
            <a:r>
              <a:rPr lang="en-US" smtClean="0"/>
              <a:t>The respondent fails to show one of the three circumstances under Paragraph 4(c) of the Policy, </a:t>
            </a:r>
          </a:p>
          <a:p>
            <a:pPr marL="365760" indent="-256032" fontAlgn="auto">
              <a:spcAft>
                <a:spcPts val="0"/>
              </a:spcAft>
              <a:buClr>
                <a:schemeClr val="accent3"/>
              </a:buClr>
              <a:buFont typeface="Georgia"/>
              <a:buChar char="•"/>
              <a:defRPr/>
            </a:pPr>
            <a:r>
              <a:rPr lang="en-US" smtClean="0"/>
              <a:t>The respondent may lack a legitimate interest in the domain name</a:t>
            </a:r>
          </a:p>
          <a:p>
            <a:pPr marL="365760" indent="-256032" fontAlgn="auto">
              <a:spcAft>
                <a:spcPts val="0"/>
              </a:spcAft>
              <a:buClr>
                <a:schemeClr val="accent3"/>
              </a:buClr>
              <a:buFont typeface="Georgia"/>
              <a:buChar char="•"/>
              <a:defRPr/>
            </a:pPr>
            <a:r>
              <a:rPr lang="en-US" smtClean="0"/>
              <a:t>Factors a panel should look for:</a:t>
            </a:r>
          </a:p>
          <a:p>
            <a:pPr marL="658368" lvl="1" indent="-246888" fontAlgn="auto">
              <a:spcAft>
                <a:spcPts val="0"/>
              </a:spcAft>
              <a:buFont typeface="Georgia"/>
              <a:buChar char="▫"/>
              <a:defRPr/>
            </a:pPr>
            <a:r>
              <a:rPr lang="en-US" smtClean="0"/>
              <a:t>the status and fame of the mark</a:t>
            </a:r>
          </a:p>
          <a:p>
            <a:pPr marL="658368" lvl="1" indent="-246888" fontAlgn="auto">
              <a:spcAft>
                <a:spcPts val="0"/>
              </a:spcAft>
              <a:buFont typeface="Georgia"/>
              <a:buChar char="▫"/>
              <a:defRPr/>
            </a:pPr>
            <a:r>
              <a:rPr lang="en-US" smtClean="0"/>
              <a:t> whether the respondent has registered other generic names</a:t>
            </a:r>
          </a:p>
          <a:p>
            <a:pPr marL="658368" lvl="1" indent="-246888" fontAlgn="auto">
              <a:spcAft>
                <a:spcPts val="0"/>
              </a:spcAft>
              <a:buFont typeface="Georgia"/>
              <a:buChar char="▫"/>
              <a:defRPr/>
            </a:pPr>
            <a:r>
              <a:rPr lang="en-US" smtClean="0"/>
              <a:t>what the domain name is used for</a:t>
            </a:r>
            <a:endParaRPr lang="sk-SK" smtClean="0"/>
          </a:p>
          <a:p>
            <a:pPr marL="365760" indent="-256032" fontAlgn="auto">
              <a:spcAft>
                <a:spcPts val="0"/>
              </a:spcAft>
              <a:buClr>
                <a:schemeClr val="accent3"/>
              </a:buClr>
              <a:buFont typeface="Georgia"/>
              <a:buChar char="•"/>
              <a:defRPr/>
            </a:pPr>
            <a:endParaRPr lang="sk-SK"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ctrTitle"/>
          </p:nvPr>
        </p:nvSpPr>
        <p:spPr>
          <a:xfrm>
            <a:off x="457200" y="2401888"/>
            <a:ext cx="8458200" cy="1470025"/>
          </a:xfrm>
        </p:spPr>
        <p:txBody>
          <a:bodyPr/>
          <a:lstStyle/>
          <a:p>
            <a:r>
              <a:rPr lang="cs-CZ" smtClean="0"/>
              <a:t>Using a website for criticism</a:t>
            </a:r>
            <a:endParaRPr lang="sk-SK" smtClean="0"/>
          </a:p>
        </p:txBody>
      </p:sp>
      <p:sp>
        <p:nvSpPr>
          <p:cNvPr id="30723" name="Subtitle 4"/>
          <p:cNvSpPr>
            <a:spLocks noGrp="1"/>
          </p:cNvSpPr>
          <p:nvPr>
            <p:ph type="subTitle" idx="1"/>
          </p:nvPr>
        </p:nvSpPr>
        <p:spPr>
          <a:xfrm>
            <a:off x="457200" y="3900488"/>
            <a:ext cx="4953000" cy="1752600"/>
          </a:xfrm>
        </p:spPr>
        <p:txBody>
          <a:bodyPr/>
          <a:lstStyle/>
          <a:p>
            <a:pPr marL="63500"/>
            <a:endParaRPr lang="cs-CZ"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cs-CZ" smtClean="0"/>
          </a:p>
        </p:txBody>
      </p:sp>
      <p:sp>
        <p:nvSpPr>
          <p:cNvPr id="27651" name="Content Placeholder 2"/>
          <p:cNvSpPr>
            <a:spLocks noGrp="1"/>
          </p:cNvSpPr>
          <p:nvPr>
            <p:ph idx="1"/>
          </p:nvPr>
        </p:nvSpPr>
        <p:spPr/>
        <p:txBody>
          <a:bodyPr>
            <a:normAutofit lnSpcReduction="10000"/>
          </a:bodyPr>
          <a:lstStyle/>
          <a:p>
            <a:pPr marL="365760" indent="-256032" fontAlgn="auto">
              <a:spcAft>
                <a:spcPts val="0"/>
              </a:spcAft>
              <a:buClr>
                <a:schemeClr val="accent3"/>
              </a:buClr>
              <a:buFont typeface="Georgia"/>
              <a:buChar char="•"/>
              <a:defRPr/>
            </a:pPr>
            <a:r>
              <a:rPr lang="en-US" smtClean="0"/>
              <a:t>2 views:</a:t>
            </a:r>
          </a:p>
          <a:p>
            <a:pPr marL="658368" lvl="1" indent="-246888" fontAlgn="auto">
              <a:spcAft>
                <a:spcPts val="0"/>
              </a:spcAft>
              <a:buFont typeface="Georgia"/>
              <a:buChar char="▫"/>
              <a:defRPr/>
            </a:pPr>
            <a:r>
              <a:rPr lang="en-US" i="1" smtClean="0"/>
              <a:t>View 1:</a:t>
            </a:r>
            <a:r>
              <a:rPr lang="en-US" smtClean="0"/>
              <a:t> The right to criticize does not extend to registering a domain name that is identical or confusingly similar to the owner’s registered trademark or conveys an association with the mark.</a:t>
            </a:r>
            <a:endParaRPr lang="sk-SK" smtClean="0"/>
          </a:p>
          <a:p>
            <a:pPr marL="658368" lvl="1" indent="-246888" fontAlgn="auto">
              <a:spcAft>
                <a:spcPts val="0"/>
              </a:spcAft>
              <a:buFont typeface="Georgia"/>
              <a:buChar char="▫"/>
              <a:defRPr/>
            </a:pPr>
            <a:r>
              <a:rPr lang="en-US" i="1" smtClean="0"/>
              <a:t>View 2</a:t>
            </a:r>
            <a:r>
              <a:rPr lang="en-US" smtClean="0"/>
              <a:t>: Irrespective of whether the domain name as such connotes criticism, the respondent has a legitimate interest in using the trademark as part of the domain name of a criticism site if the use is fair and non-commercial.</a:t>
            </a:r>
            <a:endParaRPr lang="sk-SK"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dpis 1"/>
          <p:cNvSpPr>
            <a:spLocks noGrp="1"/>
          </p:cNvSpPr>
          <p:nvPr>
            <p:ph type="title" idx="4294967295"/>
          </p:nvPr>
        </p:nvSpPr>
        <p:spPr>
          <a:xfrm>
            <a:off x="1371600" y="274638"/>
            <a:ext cx="7772400" cy="1143000"/>
          </a:xfrm>
        </p:spPr>
        <p:txBody>
          <a:bodyPr/>
          <a:lstStyle/>
          <a:p>
            <a:r>
              <a:rPr lang="en-US" smtClean="0"/>
              <a:t>Article 4a of the Policy</a:t>
            </a:r>
            <a:endParaRPr lang="cs-CZ" smtClean="0"/>
          </a:p>
        </p:txBody>
      </p:sp>
      <p:sp>
        <p:nvSpPr>
          <p:cNvPr id="54275" name="Zástupný symbol pro obsah 2"/>
          <p:cNvSpPr>
            <a:spLocks noGrp="1"/>
          </p:cNvSpPr>
          <p:nvPr>
            <p:ph sz="quarter" idx="4294967295"/>
          </p:nvPr>
        </p:nvSpPr>
        <p:spPr>
          <a:xfrm>
            <a:off x="1371600" y="1447800"/>
            <a:ext cx="7772400" cy="4572000"/>
          </a:xfrm>
        </p:spPr>
        <p:txBody>
          <a:bodyPr>
            <a:normAutofit fontScale="92500" lnSpcReduction="10000"/>
          </a:bodyPr>
          <a:lstStyle/>
          <a:p>
            <a:pPr marL="365760" indent="-256032" fontAlgn="auto">
              <a:spcAft>
                <a:spcPts val="0"/>
              </a:spcAft>
              <a:buClr>
                <a:schemeClr val="accent3"/>
              </a:buClr>
              <a:buFont typeface="Georgia"/>
              <a:buChar char="•"/>
              <a:defRPr/>
            </a:pPr>
            <a:r>
              <a:rPr lang="en-US" smtClean="0"/>
              <a:t> Holder is required to submit to a mandatory administrative proceeding in the event that a third party (a "complainant") asserts to the applicable Provider, in compliance with the Rules of Procedure, that</a:t>
            </a:r>
          </a:p>
          <a:p>
            <a:pPr marL="658368" lvl="1" indent="-246888" fontAlgn="auto">
              <a:spcAft>
                <a:spcPts val="0"/>
              </a:spcAft>
              <a:buFont typeface="Georgia"/>
              <a:buChar char="▫"/>
              <a:defRPr/>
            </a:pPr>
            <a:r>
              <a:rPr lang="en-US" smtClean="0"/>
              <a:t>domain name is identical or confusingly similar to a trademark or service mark in which the complainant has rights; and</a:t>
            </a:r>
          </a:p>
          <a:p>
            <a:pPr marL="658368" lvl="1" indent="-246888" fontAlgn="auto">
              <a:spcAft>
                <a:spcPts val="0"/>
              </a:spcAft>
              <a:buFont typeface="Georgia"/>
              <a:buChar char="▫"/>
              <a:defRPr/>
            </a:pPr>
            <a:r>
              <a:rPr lang="en-US" smtClean="0"/>
              <a:t>no rights or legitimate interests in respect of the domain name; and</a:t>
            </a:r>
          </a:p>
          <a:p>
            <a:pPr marL="658368" lvl="1" indent="-246888" fontAlgn="auto">
              <a:spcAft>
                <a:spcPts val="0"/>
              </a:spcAft>
              <a:buFont typeface="Georgia"/>
              <a:buChar char="▫"/>
              <a:defRPr/>
            </a:pPr>
            <a:r>
              <a:rPr lang="en-US" smtClean="0"/>
              <a:t>(iii) your domain name has been registered and is being used in bad faith.</a:t>
            </a:r>
          </a:p>
          <a:p>
            <a:pPr marL="365760" indent="-256032" fontAlgn="auto">
              <a:spcAft>
                <a:spcPts val="0"/>
              </a:spcAft>
              <a:buClr>
                <a:schemeClr val="accent3"/>
              </a:buClr>
              <a:buFont typeface="Georgia"/>
              <a:buChar char="•"/>
              <a:defRPr/>
            </a:pPr>
            <a:endParaRPr lang="cs-CZ"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ctrTitle"/>
          </p:nvPr>
        </p:nvSpPr>
        <p:spPr>
          <a:xfrm>
            <a:off x="457200" y="2401888"/>
            <a:ext cx="8458200" cy="1470025"/>
          </a:xfrm>
        </p:spPr>
        <p:txBody>
          <a:bodyPr/>
          <a:lstStyle/>
          <a:p>
            <a:r>
              <a:rPr lang="cs-CZ" smtClean="0"/>
              <a:t>Fan Site</a:t>
            </a:r>
            <a:endParaRPr lang="sk-SK" smtClean="0"/>
          </a:p>
        </p:txBody>
      </p:sp>
      <p:sp>
        <p:nvSpPr>
          <p:cNvPr id="32771" name="Subtitle 4"/>
          <p:cNvSpPr>
            <a:spLocks noGrp="1"/>
          </p:cNvSpPr>
          <p:nvPr>
            <p:ph type="subTitle" idx="1"/>
          </p:nvPr>
        </p:nvSpPr>
        <p:spPr>
          <a:xfrm>
            <a:off x="457200" y="3900488"/>
            <a:ext cx="4953000" cy="1752600"/>
          </a:xfrm>
        </p:spPr>
        <p:txBody>
          <a:bodyPr/>
          <a:lstStyle/>
          <a:p>
            <a:pPr marL="63500"/>
            <a:endParaRPr lang="cs-CZ"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Fan sites</a:t>
            </a:r>
            <a:endParaRPr lang="sk-SK" smtClean="0"/>
          </a:p>
        </p:txBody>
      </p:sp>
      <p:sp>
        <p:nvSpPr>
          <p:cNvPr id="33795" name="Content Placeholder 2"/>
          <p:cNvSpPr>
            <a:spLocks noGrp="1"/>
          </p:cNvSpPr>
          <p:nvPr>
            <p:ph idx="1"/>
          </p:nvPr>
        </p:nvSpPr>
        <p:spPr/>
        <p:txBody>
          <a:bodyPr/>
          <a:lstStyle/>
          <a:p>
            <a:r>
              <a:rPr lang="en-US" i="1" smtClean="0"/>
              <a:t>View 1:</a:t>
            </a:r>
            <a:r>
              <a:rPr lang="en-US" smtClean="0"/>
              <a:t> An active and clearly non-commercial fan site may have rights and legitimate interests in the domain name.</a:t>
            </a:r>
            <a:endParaRPr lang="sk-SK" smtClean="0"/>
          </a:p>
          <a:p>
            <a:r>
              <a:rPr lang="en-US" smtClean="0"/>
              <a:t>View 2: Respondent does not have rights to express its view, even if positive, on an individual or entity by using a domain name</a:t>
            </a:r>
          </a:p>
          <a:p>
            <a:pPr lvl="1"/>
            <a:r>
              <a:rPr lang="en-US" smtClean="0"/>
              <a:t>the respondent is misrepresenting itself</a:t>
            </a:r>
          </a:p>
          <a:p>
            <a:pPr lvl="1"/>
            <a:r>
              <a:rPr lang="en-US" smtClean="0"/>
              <a:t>The respondent, prevents the trademark holder from exercising the rights to its mark</a:t>
            </a:r>
            <a:endParaRPr lang="sk-SK"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ctrTitle"/>
          </p:nvPr>
        </p:nvSpPr>
        <p:spPr>
          <a:xfrm>
            <a:off x="457200" y="2401888"/>
            <a:ext cx="8458200" cy="1470025"/>
          </a:xfrm>
        </p:spPr>
        <p:txBody>
          <a:bodyPr/>
          <a:lstStyle/>
          <a:p>
            <a:r>
              <a:rPr lang="cs-CZ" smtClean="0"/>
              <a:t>3</a:t>
            </a:r>
            <a:r>
              <a:rPr lang="cs-CZ" baseline="30000" smtClean="0"/>
              <a:t>rd</a:t>
            </a:r>
            <a:r>
              <a:rPr lang="cs-CZ" smtClean="0"/>
              <a:t> UDRP Element</a:t>
            </a:r>
            <a:endParaRPr lang="sk-SK" smtClean="0"/>
          </a:p>
        </p:txBody>
      </p:sp>
      <p:sp>
        <p:nvSpPr>
          <p:cNvPr id="34819" name="Subtitle 4"/>
          <p:cNvSpPr>
            <a:spLocks noGrp="1"/>
          </p:cNvSpPr>
          <p:nvPr>
            <p:ph type="subTitle" idx="1"/>
          </p:nvPr>
        </p:nvSpPr>
        <p:spPr>
          <a:xfrm>
            <a:off x="457200" y="3900488"/>
            <a:ext cx="4953000" cy="1752600"/>
          </a:xfrm>
        </p:spPr>
        <p:txBody>
          <a:bodyPr/>
          <a:lstStyle/>
          <a:p>
            <a:pPr marL="63500"/>
            <a:r>
              <a:rPr lang="en-US" smtClean="0"/>
              <a:t>Bad Faith</a:t>
            </a:r>
            <a:endParaRPr lang="sk-SK"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idx="4294967295"/>
          </p:nvPr>
        </p:nvSpPr>
        <p:spPr>
          <a:xfrm>
            <a:off x="1371600" y="274638"/>
            <a:ext cx="7772400" cy="1143000"/>
          </a:xfrm>
        </p:spPr>
        <p:txBody>
          <a:bodyPr/>
          <a:lstStyle/>
          <a:p>
            <a:r>
              <a:rPr lang="en-US" smtClean="0"/>
              <a:t>Indications of bad faith (1)</a:t>
            </a:r>
            <a:endParaRPr lang="cs-CZ" smtClean="0"/>
          </a:p>
        </p:txBody>
      </p:sp>
      <p:sp>
        <p:nvSpPr>
          <p:cNvPr id="35843" name="Zástupný symbol pro obsah 2"/>
          <p:cNvSpPr>
            <a:spLocks noGrp="1"/>
          </p:cNvSpPr>
          <p:nvPr>
            <p:ph sz="quarter" idx="4294967295"/>
          </p:nvPr>
        </p:nvSpPr>
        <p:spPr>
          <a:xfrm>
            <a:off x="1371600" y="1447800"/>
            <a:ext cx="7772400" cy="4572000"/>
          </a:xfrm>
        </p:spPr>
        <p:txBody>
          <a:bodyPr/>
          <a:lstStyle/>
          <a:p>
            <a:r>
              <a:rPr lang="en-US" smtClean="0"/>
              <a:t>Registration primarily for the purpose of selling, renting, or otherwise transferring the domain name registration to the </a:t>
            </a:r>
          </a:p>
          <a:p>
            <a:pPr lvl="1"/>
            <a:r>
              <a:rPr lang="en-US" smtClean="0"/>
              <a:t>complainant who is the owner of the trademark</a:t>
            </a:r>
          </a:p>
          <a:p>
            <a:pPr lvl="1"/>
            <a:r>
              <a:rPr lang="en-US" smtClean="0"/>
              <a:t>His competitor</a:t>
            </a:r>
          </a:p>
          <a:p>
            <a:r>
              <a:rPr lang="en-US" smtClean="0"/>
              <a:t>in excess of your documented out-of-pocket costs directly related to the domain name;</a:t>
            </a:r>
            <a:endParaRPr lang="cs-CZ"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idx="4294967295"/>
          </p:nvPr>
        </p:nvSpPr>
        <p:spPr>
          <a:xfrm>
            <a:off x="1371600" y="274638"/>
            <a:ext cx="7772400" cy="1143000"/>
          </a:xfrm>
        </p:spPr>
        <p:txBody>
          <a:bodyPr/>
          <a:lstStyle/>
          <a:p>
            <a:r>
              <a:rPr lang="en-US" smtClean="0"/>
              <a:t>Indications of bad faith (2)</a:t>
            </a:r>
            <a:endParaRPr lang="cs-CZ" smtClean="0"/>
          </a:p>
        </p:txBody>
      </p:sp>
      <p:sp>
        <p:nvSpPr>
          <p:cNvPr id="36867" name="Zástupný symbol pro obsah 2"/>
          <p:cNvSpPr>
            <a:spLocks noGrp="1"/>
          </p:cNvSpPr>
          <p:nvPr>
            <p:ph sz="quarter" idx="4294967295"/>
          </p:nvPr>
        </p:nvSpPr>
        <p:spPr>
          <a:xfrm>
            <a:off x="1371600" y="1447800"/>
            <a:ext cx="7772400" cy="4572000"/>
          </a:xfrm>
        </p:spPr>
        <p:txBody>
          <a:bodyPr/>
          <a:lstStyle/>
          <a:p>
            <a:r>
              <a:rPr lang="en-US" smtClean="0"/>
              <a:t>Registration in order to prevent the owner of the trademark or service mark from reflecting the mark in a corresponding domain name,</a:t>
            </a:r>
          </a:p>
          <a:p>
            <a:r>
              <a:rPr lang="en-US" smtClean="0"/>
              <a:t>Registering the domain name primarily for the purpose of disrupting the business of a competitor (no Trademark mentioned)</a:t>
            </a:r>
          </a:p>
          <a:p>
            <a:r>
              <a:rPr lang="en-US" smtClean="0"/>
              <a:t>Attempt to attract, for commercial gain, Internet users, by creating a likelihood of confusion, </a:t>
            </a:r>
            <a:endParaRPr lang="cs-CZ" smtClea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Domain before trademark</a:t>
            </a:r>
            <a:endParaRPr lang="sk-SK" smtClean="0"/>
          </a:p>
        </p:txBody>
      </p:sp>
      <p:sp>
        <p:nvSpPr>
          <p:cNvPr id="37891" name="Content Placeholder 2"/>
          <p:cNvSpPr>
            <a:spLocks noGrp="1"/>
          </p:cNvSpPr>
          <p:nvPr>
            <p:ph idx="1"/>
          </p:nvPr>
        </p:nvSpPr>
        <p:spPr/>
        <p:txBody>
          <a:bodyPr/>
          <a:lstStyle/>
          <a:p>
            <a:r>
              <a:rPr lang="en-US" smtClean="0"/>
              <a:t>Normally speaking, when a domain name is registered before a trademark right is established, the registration of the domain name was not in bad fait </a:t>
            </a:r>
          </a:p>
          <a:p>
            <a:r>
              <a:rPr lang="en-US" smtClean="0"/>
              <a:t>BUT!!!! When the respondent is clearly aware of the complainant, and it is clear that the aim of the registration was to take advantage of the confusion, bad faith can be found</a:t>
            </a:r>
            <a:endParaRPr lang="sk-SK"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smtClean="0"/>
              <a:t>Bad faith without any active use</a:t>
            </a:r>
            <a:endParaRPr lang="sk-SK" smtClean="0"/>
          </a:p>
        </p:txBody>
      </p:sp>
      <p:sp>
        <p:nvSpPr>
          <p:cNvPr id="38915" name="Content Placeholder 2"/>
          <p:cNvSpPr>
            <a:spLocks noGrp="1"/>
          </p:cNvSpPr>
          <p:nvPr>
            <p:ph idx="1"/>
          </p:nvPr>
        </p:nvSpPr>
        <p:spPr/>
        <p:txBody>
          <a:bodyPr/>
          <a:lstStyle/>
          <a:p>
            <a:r>
              <a:rPr lang="en-US" smtClean="0"/>
              <a:t>The lack of active use of the domain name does not as such prevent a finding of bad faith. </a:t>
            </a:r>
          </a:p>
          <a:p>
            <a:r>
              <a:rPr lang="en-US" smtClean="0"/>
              <a:t>The panel must examine all the circumstances of the case to determine whether respondent is acting in bad faith</a:t>
            </a:r>
          </a:p>
          <a:p>
            <a:r>
              <a:rPr lang="en-US" smtClean="0"/>
              <a:t>Panels may draw inferences about whether the domain name was used in bad faith given the circumstances surrounding registration, and vice versa.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smtClean="0"/>
              <a:t>Presence of disclaimer</a:t>
            </a:r>
            <a:endParaRPr lang="sk-SK" smtClean="0"/>
          </a:p>
        </p:txBody>
      </p:sp>
      <p:sp>
        <p:nvSpPr>
          <p:cNvPr id="33795" name="Content Placeholder 2"/>
          <p:cNvSpPr>
            <a:spLocks noGrp="1"/>
          </p:cNvSpPr>
          <p:nvPr>
            <p:ph idx="1"/>
          </p:nvPr>
        </p:nvSpPr>
        <p:spPr/>
        <p:txBody>
          <a:bodyPr>
            <a:normAutofit lnSpcReduction="10000"/>
          </a:bodyPr>
          <a:lstStyle/>
          <a:p>
            <a:pPr marL="365760" indent="-256032" fontAlgn="auto">
              <a:spcAft>
                <a:spcPts val="0"/>
              </a:spcAft>
              <a:buClr>
                <a:schemeClr val="accent3"/>
              </a:buClr>
              <a:buFont typeface="Georgia"/>
              <a:buChar char="•"/>
              <a:defRPr/>
            </a:pPr>
            <a:r>
              <a:rPr lang="en-US" smtClean="0"/>
              <a:t>Eg. domain bmw.com </a:t>
            </a:r>
          </a:p>
          <a:p>
            <a:pPr marL="365760" indent="-256032" fontAlgn="auto">
              <a:spcAft>
                <a:spcPts val="0"/>
              </a:spcAft>
              <a:buClr>
                <a:schemeClr val="accent3"/>
              </a:buClr>
              <a:buFont typeface="Georgia"/>
              <a:buChar char="•"/>
              <a:defRPr/>
            </a:pPr>
            <a:r>
              <a:rPr lang="en-US" smtClean="0"/>
              <a:t>Wesite states </a:t>
            </a:r>
          </a:p>
          <a:p>
            <a:pPr marL="658368" lvl="1" indent="-246888" fontAlgn="auto">
              <a:spcAft>
                <a:spcPts val="0"/>
              </a:spcAft>
              <a:buFont typeface="Georgia"/>
              <a:buChar char="▫"/>
              <a:defRPr/>
            </a:pPr>
            <a:r>
              <a:rPr lang="en-US" smtClean="0"/>
              <a:t>this domain is not associated to bmw</a:t>
            </a:r>
          </a:p>
          <a:p>
            <a:pPr marL="658368" lvl="1" indent="-246888" fontAlgn="auto">
              <a:spcAft>
                <a:spcPts val="0"/>
              </a:spcAft>
              <a:buFont typeface="Georgia"/>
              <a:buChar char="▫"/>
              <a:defRPr/>
            </a:pPr>
            <a:r>
              <a:rPr lang="en-US" smtClean="0"/>
              <a:t>this domain is for sale</a:t>
            </a:r>
          </a:p>
          <a:p>
            <a:pPr marL="365760" indent="-256032" fontAlgn="auto">
              <a:spcAft>
                <a:spcPts val="0"/>
              </a:spcAft>
              <a:buClr>
                <a:schemeClr val="accent3"/>
              </a:buClr>
              <a:buFont typeface="Georgia"/>
              <a:buChar char="•"/>
              <a:defRPr/>
            </a:pPr>
            <a:r>
              <a:rPr lang="en-US" smtClean="0"/>
              <a:t>The existence of a disclaimer cannot cure bad faith, when bad faith has been established by other factors. </a:t>
            </a:r>
          </a:p>
          <a:p>
            <a:pPr marL="365760" indent="-256032" fontAlgn="auto">
              <a:spcAft>
                <a:spcPts val="0"/>
              </a:spcAft>
              <a:buClr>
                <a:schemeClr val="accent3"/>
              </a:buClr>
              <a:buFont typeface="Georgia"/>
              <a:buChar char="•"/>
              <a:defRPr/>
            </a:pPr>
            <a:r>
              <a:rPr lang="en-US" smtClean="0"/>
              <a:t>A disclaimer can also show that the respondent had prior knowledge of the complainant’s trademark.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ctrTitle"/>
          </p:nvPr>
        </p:nvSpPr>
        <p:spPr>
          <a:xfrm>
            <a:off x="457200" y="2401888"/>
            <a:ext cx="8458200" cy="1470025"/>
          </a:xfrm>
        </p:spPr>
        <p:txBody>
          <a:bodyPr/>
          <a:lstStyle/>
          <a:p>
            <a:r>
              <a:rPr lang="cs-CZ" smtClean="0"/>
              <a:t>Cases</a:t>
            </a:r>
            <a:endParaRPr lang="sk-SK" smtClean="0"/>
          </a:p>
        </p:txBody>
      </p:sp>
      <p:sp>
        <p:nvSpPr>
          <p:cNvPr id="40963" name="Subtitle 3"/>
          <p:cNvSpPr>
            <a:spLocks noGrp="1"/>
          </p:cNvSpPr>
          <p:nvPr>
            <p:ph type="subTitle" idx="1"/>
          </p:nvPr>
        </p:nvSpPr>
        <p:spPr>
          <a:xfrm>
            <a:off x="457200" y="3900488"/>
            <a:ext cx="4953000" cy="1752600"/>
          </a:xfrm>
        </p:spPr>
        <p:txBody>
          <a:bodyPr/>
          <a:lstStyle/>
          <a:p>
            <a:pPr marL="63500"/>
            <a:endParaRPr lang="cs-CZ" smtClean="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Case 1</a:t>
            </a:r>
            <a:endParaRPr lang="sk-SK" smtClean="0"/>
          </a:p>
        </p:txBody>
      </p:sp>
      <p:sp>
        <p:nvSpPr>
          <p:cNvPr id="41987" name="Content Placeholder 2"/>
          <p:cNvSpPr>
            <a:spLocks noGrp="1"/>
          </p:cNvSpPr>
          <p:nvPr>
            <p:ph idx="1"/>
          </p:nvPr>
        </p:nvSpPr>
        <p:spPr/>
        <p:txBody>
          <a:bodyPr/>
          <a:lstStyle/>
          <a:p>
            <a:r>
              <a:rPr lang="en-US" smtClean="0"/>
              <a:t>Domain name: wimbledon.com</a:t>
            </a:r>
          </a:p>
          <a:p>
            <a:r>
              <a:rPr lang="en-US" smtClean="0"/>
              <a:t>Respondent:  </a:t>
            </a:r>
          </a:p>
          <a:p>
            <a:pPr lvl="1"/>
            <a:r>
              <a:rPr lang="en-US" smtClean="0"/>
              <a:t>Uses the domain name commercially for providing emails </a:t>
            </a:r>
            <a:r>
              <a:rPr lang="en-US" smtClean="0">
                <a:hlinkClick r:id="rId2"/>
              </a:rPr>
              <a:t>yourname@wimbledon.com</a:t>
            </a:r>
            <a:r>
              <a:rPr lang="en-US" smtClean="0"/>
              <a:t> since 2005</a:t>
            </a:r>
          </a:p>
          <a:p>
            <a:pPr lvl="1"/>
            <a:r>
              <a:rPr lang="en-US" smtClean="0"/>
              <a:t>Has dozens of different domain names and uses them for the same purpose</a:t>
            </a:r>
          </a:p>
          <a:p>
            <a:pPr lvl="1"/>
            <a:r>
              <a:rPr lang="en-US" smtClean="0"/>
              <a:t>Complainant, the The All England Lawn Tennis Club requested the domain and respondent offered it for sale for the price of 40 000 EURO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457200" y="2401888"/>
            <a:ext cx="8458200" cy="1470025"/>
          </a:xfrm>
        </p:spPr>
        <p:txBody>
          <a:bodyPr/>
          <a:lstStyle/>
          <a:p>
            <a:r>
              <a:rPr lang="cs-CZ" b="1" smtClean="0"/>
              <a:t>First UDRP Element</a:t>
            </a:r>
            <a:r>
              <a:rPr lang="sk-SK" smtClean="0"/>
              <a:t/>
            </a:r>
            <a:br>
              <a:rPr lang="sk-SK" smtClean="0"/>
            </a:br>
            <a:endParaRPr lang="sk-SK" smtClean="0"/>
          </a:p>
        </p:txBody>
      </p:sp>
      <p:sp>
        <p:nvSpPr>
          <p:cNvPr id="9219" name="Subtitle 4"/>
          <p:cNvSpPr>
            <a:spLocks noGrp="1"/>
          </p:cNvSpPr>
          <p:nvPr>
            <p:ph type="subTitle" idx="1"/>
          </p:nvPr>
        </p:nvSpPr>
        <p:spPr>
          <a:xfrm>
            <a:off x="457200" y="3900488"/>
            <a:ext cx="4953000" cy="1752600"/>
          </a:xfrm>
        </p:spPr>
        <p:txBody>
          <a:bodyPr/>
          <a:lstStyle/>
          <a:p>
            <a:pPr marL="63500"/>
            <a:r>
              <a:rPr lang="en-US" smtClean="0"/>
              <a:t>Domain name identical or confusingly similar</a:t>
            </a:r>
            <a:endParaRPr lang="sk-SK"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Case 2</a:t>
            </a:r>
            <a:endParaRPr lang="sk-SK" smtClean="0"/>
          </a:p>
        </p:txBody>
      </p:sp>
      <p:sp>
        <p:nvSpPr>
          <p:cNvPr id="43011" name="Content Placeholder 2"/>
          <p:cNvSpPr>
            <a:spLocks noGrp="1"/>
          </p:cNvSpPr>
          <p:nvPr>
            <p:ph idx="1"/>
          </p:nvPr>
        </p:nvSpPr>
        <p:spPr/>
        <p:txBody>
          <a:bodyPr/>
          <a:lstStyle/>
          <a:p>
            <a:r>
              <a:rPr lang="en-US" smtClean="0"/>
              <a:t>Domain name: </a:t>
            </a:r>
            <a:r>
              <a:rPr lang="sk-SK" smtClean="0"/>
              <a:t> addidas</a:t>
            </a:r>
            <a:r>
              <a:rPr lang="en-US" smtClean="0"/>
              <a:t>.com</a:t>
            </a:r>
          </a:p>
          <a:p>
            <a:r>
              <a:rPr lang="en-US" smtClean="0"/>
              <a:t>respondent:</a:t>
            </a:r>
          </a:p>
          <a:p>
            <a:pPr lvl="1"/>
            <a:r>
              <a:rPr lang="en-US" smtClean="0"/>
              <a:t>Human rights group andelesvetla, o</a:t>
            </a:r>
            <a:r>
              <a:rPr lang="sk-SK" smtClean="0"/>
              <a:t>. s. </a:t>
            </a:r>
          </a:p>
          <a:p>
            <a:pPr lvl="1"/>
            <a:r>
              <a:rPr lang="en-US" smtClean="0"/>
              <a:t>Informs public about the </a:t>
            </a:r>
            <a:r>
              <a:rPr lang="sk-SK" smtClean="0"/>
              <a:t>child labour used to produce </a:t>
            </a:r>
            <a:r>
              <a:rPr lang="sk-SK" smtClean="0">
                <a:latin typeface="Arial" charset="0"/>
              </a:rPr>
              <a:t>A</a:t>
            </a:r>
            <a:r>
              <a:rPr lang="sk-SK" smtClean="0"/>
              <a:t>ddidas products</a:t>
            </a:r>
          </a:p>
          <a:p>
            <a:pPr lvl="1"/>
            <a:r>
              <a:rPr lang="sk-SK" smtClean="0"/>
              <a:t>Discourages consumers to purchase</a:t>
            </a:r>
          </a:p>
          <a:p>
            <a:pPr lvl="1"/>
            <a:r>
              <a:rPr lang="sk-SK" smtClean="0"/>
              <a:t>Sells </a:t>
            </a:r>
            <a:r>
              <a:rPr lang="en-US" smtClean="0"/>
              <a:t>small gift producs like mugs, T-shirst, umbrellas with motives against child labour to finance their campaign</a:t>
            </a:r>
          </a:p>
          <a:p>
            <a:pPr lvl="1"/>
            <a:endParaRPr lang="sk-SK" smtClean="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ctrTitle"/>
          </p:nvPr>
        </p:nvSpPr>
        <p:spPr>
          <a:xfrm>
            <a:off x="457200" y="2401888"/>
            <a:ext cx="8458200" cy="1470025"/>
          </a:xfrm>
        </p:spPr>
        <p:txBody>
          <a:bodyPr/>
          <a:lstStyle/>
          <a:p>
            <a:r>
              <a:rPr lang="cs-CZ" smtClean="0"/>
              <a:t>Good luck</a:t>
            </a:r>
            <a:endParaRPr lang="sk-SK" smtClean="0"/>
          </a:p>
        </p:txBody>
      </p:sp>
      <p:sp>
        <p:nvSpPr>
          <p:cNvPr id="44035" name="Subtitle 2"/>
          <p:cNvSpPr>
            <a:spLocks noGrp="1"/>
          </p:cNvSpPr>
          <p:nvPr>
            <p:ph type="subTitle" idx="1"/>
          </p:nvPr>
        </p:nvSpPr>
        <p:spPr>
          <a:xfrm>
            <a:off x="457200" y="3900488"/>
            <a:ext cx="4953000" cy="1752600"/>
          </a:xfrm>
        </p:spPr>
        <p:txBody>
          <a:bodyPr/>
          <a:lstStyle/>
          <a:p>
            <a:pPr marL="63500"/>
            <a:endParaRPr lang="cs-CZ"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b="1" dirty="0"/>
              <a:t>Is the content of a web site relevant in determining confusing similarity?</a:t>
            </a:r>
            <a:endParaRPr lang="sk-SK" dirty="0"/>
          </a:p>
        </p:txBody>
      </p:sp>
      <p:sp>
        <p:nvSpPr>
          <p:cNvPr id="10243" name="Content Placeholder 2"/>
          <p:cNvSpPr>
            <a:spLocks noGrp="1"/>
          </p:cNvSpPr>
          <p:nvPr>
            <p:ph idx="1"/>
          </p:nvPr>
        </p:nvSpPr>
        <p:spPr>
          <a:xfrm>
            <a:off x="827088" y="2205038"/>
            <a:ext cx="7772400" cy="4572000"/>
          </a:xfrm>
        </p:spPr>
        <p:txBody>
          <a:bodyPr/>
          <a:lstStyle/>
          <a:p>
            <a:r>
              <a:rPr lang="en-US" smtClean="0"/>
              <a:t>The content of a website is irrelevant</a:t>
            </a:r>
          </a:p>
          <a:p>
            <a:r>
              <a:rPr lang="en-US" smtClean="0"/>
              <a:t>Trademark holders often suffer from “initial interest confusion”, </a:t>
            </a:r>
          </a:p>
          <a:p>
            <a:r>
              <a:rPr lang="en-US" smtClean="0"/>
              <a:t>The test for confusing similarity should be a comparison between the trademark and the domain name</a:t>
            </a:r>
            <a:endParaRPr lang="sk-SK" smtClean="0"/>
          </a:p>
          <a:p>
            <a:endParaRPr lang="sk-SK"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Combination of trademark and generic name</a:t>
            </a:r>
            <a:endParaRPr lang="sk-SK" dirty="0"/>
          </a:p>
        </p:txBody>
      </p:sp>
      <p:graphicFrame>
        <p:nvGraphicFramePr>
          <p:cNvPr id="4" name="Content Placeholder 3"/>
          <p:cNvGraphicFramePr>
            <a:graphicFrameLocks noGrp="1"/>
          </p:cNvGraphicFramePr>
          <p:nvPr>
            <p:ph idx="1"/>
          </p:nvPr>
        </p:nvGraphicFramePr>
        <p:xfrm>
          <a:off x="457200" y="1600201"/>
          <a:ext cx="8229600" cy="30432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57158" y="4429132"/>
            <a:ext cx="8215370" cy="1754326"/>
          </a:xfrm>
          <a:prstGeom prst="rect">
            <a:avLst/>
          </a:prstGeom>
          <a:noFill/>
        </p:spPr>
        <p:txBody>
          <a:bodyPr>
            <a:spAutoFit/>
          </a:bodyPr>
          <a:lstStyle/>
          <a:p>
            <a:pPr algn="ctr" fontAlgn="auto">
              <a:spcBef>
                <a:spcPts val="0"/>
              </a:spcBef>
              <a:spcAft>
                <a:spcPts val="0"/>
              </a:spcAft>
              <a:defRPr/>
            </a:pP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Identical or confusingly similar?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z="2800" b="1" dirty="0" smtClean="0"/>
              <a:t>AT&amp;T Corp. v. John </a:t>
            </a:r>
            <a:r>
              <a:rPr lang="en-US" sz="2800" b="1" dirty="0" err="1" smtClean="0"/>
              <a:t>Zuccarini</a:t>
            </a:r>
            <a:r>
              <a:rPr lang="en-US" sz="2800" b="1" dirty="0" smtClean="0"/>
              <a:t> d/b/a </a:t>
            </a:r>
            <a:r>
              <a:rPr lang="en-US" sz="2800" b="1" dirty="0" err="1" smtClean="0"/>
              <a:t>RaveClub</a:t>
            </a:r>
            <a:r>
              <a:rPr lang="en-US" sz="2800" b="1" dirty="0" smtClean="0"/>
              <a:t> Berlin </a:t>
            </a:r>
            <a:br>
              <a:rPr lang="en-US" sz="2800" b="1" dirty="0" smtClean="0"/>
            </a:br>
            <a:r>
              <a:rPr lang="en-US" sz="2800" b="1" dirty="0" smtClean="0"/>
              <a:t>Case No. D2002-0666</a:t>
            </a:r>
            <a:endParaRPr lang="sk-SK" sz="2800" dirty="0"/>
          </a:p>
        </p:txBody>
      </p:sp>
      <p:sp>
        <p:nvSpPr>
          <p:cNvPr id="10243" name="Content Placeholder 2"/>
          <p:cNvSpPr>
            <a:spLocks noGrp="1"/>
          </p:cNvSpPr>
          <p:nvPr>
            <p:ph idx="1"/>
          </p:nvPr>
        </p:nvSpPr>
        <p:spPr/>
        <p:txBody>
          <a:bodyPr>
            <a:normAutofit fontScale="92500"/>
          </a:bodyPr>
          <a:lstStyle/>
          <a:p>
            <a:pPr marL="365760" indent="-256032" fontAlgn="auto">
              <a:spcAft>
                <a:spcPts val="0"/>
              </a:spcAft>
              <a:buClr>
                <a:schemeClr val="accent3"/>
              </a:buClr>
              <a:buFont typeface="Georgia"/>
              <a:buChar char="•"/>
              <a:defRPr/>
            </a:pPr>
            <a:endParaRPr lang="en-US" smtClean="0"/>
          </a:p>
          <a:p>
            <a:pPr marL="365760" indent="-256032" fontAlgn="auto">
              <a:spcAft>
                <a:spcPts val="0"/>
              </a:spcAft>
              <a:buClr>
                <a:schemeClr val="accent3"/>
              </a:buClr>
              <a:buFont typeface="Georgia"/>
              <a:buChar char="•"/>
              <a:defRPr/>
            </a:pPr>
            <a:r>
              <a:rPr lang="en-US" smtClean="0"/>
              <a:t>A review of the second-level domains ("atttbroadband", "attbraodband", "attboradband", "attbroadban" and "attbrodband") of the Domain Names shows that each domain comprises the Complainant’s mark AT&amp;T or a slight variation thereof as a prefix and the word "broadband" or a misspelling thereof, that corresponds to a term implying communication and that the public would accordingly associate with the Complainant.</a:t>
            </a:r>
            <a:endParaRPr lang="sk-SK"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dixons-online.net</a:t>
            </a:r>
            <a:r>
              <a:rPr lang="cs-CZ" dirty="0" smtClean="0"/>
              <a:t> </a:t>
            </a:r>
            <a:br>
              <a:rPr lang="cs-CZ" dirty="0" smtClean="0"/>
            </a:br>
            <a:r>
              <a:rPr lang="cs-CZ" dirty="0" smtClean="0"/>
              <a:t>d</a:t>
            </a:r>
            <a:r>
              <a:rPr lang="en-US" dirty="0" smtClean="0"/>
              <a:t>ixons-online.org</a:t>
            </a:r>
            <a:endParaRPr lang="cs-CZ" dirty="0"/>
          </a:p>
        </p:txBody>
      </p:sp>
      <p:sp>
        <p:nvSpPr>
          <p:cNvPr id="3" name="Zástupný symbol pro obsah 2"/>
          <p:cNvSpPr>
            <a:spLocks noGrp="1"/>
          </p:cNvSpPr>
          <p:nvPr>
            <p:ph idx="1"/>
          </p:nvPr>
        </p:nvSpPr>
        <p:spPr/>
        <p:txBody>
          <a:bodyPr/>
          <a:lstStyle/>
          <a:p>
            <a:r>
              <a:rPr lang="en-US" dirty="0" smtClean="0"/>
              <a:t>The distinctive portion of the domain names in dispute is the word "</a:t>
            </a:r>
            <a:r>
              <a:rPr lang="en-US" dirty="0" err="1" smtClean="0"/>
              <a:t>dixons</a:t>
            </a:r>
            <a:r>
              <a:rPr lang="en-US" dirty="0" smtClean="0"/>
              <a:t>". The domain names in dispute are confusingly similar and are likely to lead people to believe that the domain names &lt;dixons-online.net&gt; and &lt;dixons-online.org&gt; are connected with the Complainant</a:t>
            </a:r>
            <a:endParaRPr lang="cs-C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istický">
  <a:themeElements>
    <a:clrScheme name="Arkýř">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Urbanistický">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istický">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465</TotalTime>
  <Words>1750</Words>
  <Application>Microsoft Office PowerPoint</Application>
  <PresentationFormat>Předvádění na obrazovce (4:3)</PresentationFormat>
  <Paragraphs>171</Paragraphs>
  <Slides>51</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51</vt:i4>
      </vt:variant>
    </vt:vector>
  </HeadingPairs>
  <TitlesOfParts>
    <vt:vector size="57" baseType="lpstr">
      <vt:lpstr>Arial</vt:lpstr>
      <vt:lpstr>Trebuchet MS</vt:lpstr>
      <vt:lpstr>Georgia</vt:lpstr>
      <vt:lpstr>Wingdings 2</vt:lpstr>
      <vt:lpstr>Calibri</vt:lpstr>
      <vt:lpstr>Urbanistický</vt:lpstr>
      <vt:lpstr>  UDRP – selected problems CASE LAW </vt:lpstr>
      <vt:lpstr>Snímek 2</vt:lpstr>
      <vt:lpstr>Decision making</vt:lpstr>
      <vt:lpstr>Article 4a of the Policy</vt:lpstr>
      <vt:lpstr>First UDRP Element </vt:lpstr>
      <vt:lpstr>Is the content of a web site relevant in determining confusing similarity?</vt:lpstr>
      <vt:lpstr>Combination of trademark and generic name</vt:lpstr>
      <vt:lpstr>AT&amp;T Corp. v. John Zuccarini d/b/a RaveClub Berlin  Case No. D2002-0666</vt:lpstr>
      <vt:lpstr>dixons-online.net  dixons-online.org</vt:lpstr>
      <vt:lpstr>Domain names consisting of a trademark and a negative term</vt:lpstr>
      <vt:lpstr>Confusing similarity</vt:lpstr>
      <vt:lpstr>&lt;electroluxsucks.com&gt; &lt;</vt:lpstr>
      <vt:lpstr>Trademark registered after the registration of domain</vt:lpstr>
      <vt:lpstr>Trademark registered after registration ?</vt:lpstr>
      <vt:lpstr>Registration after the domain name</vt:lpstr>
      <vt:lpstr>Georgaphical names (?)</vt:lpstr>
      <vt:lpstr>Geographical indication = trademark?</vt:lpstr>
      <vt:lpstr>Geographical indication = trademark?</vt:lpstr>
      <vt:lpstr>Geographical indication = trademark?</vt:lpstr>
      <vt:lpstr>Rights in personal names</vt:lpstr>
      <vt:lpstr>Rights in personal names</vt:lpstr>
      <vt:lpstr>Personal name can be used as trademark</vt:lpstr>
      <vt:lpstr>Typosquatting cases?</vt:lpstr>
      <vt:lpstr>Mispelled IS confusingly simmilar</vt:lpstr>
      <vt:lpstr>Second UDRP Element</vt:lpstr>
      <vt:lpstr>Legitimate interest (art. 4c of the Policy)</vt:lpstr>
      <vt:lpstr>Burden of proof</vt:lpstr>
      <vt:lpstr>Burden of proof</vt:lpstr>
      <vt:lpstr>Croatianairllines.com</vt:lpstr>
      <vt:lpstr>Key element</vt:lpstr>
      <vt:lpstr>Rights and legitimate interests of reseller/distributor</vt:lpstr>
      <vt:lpstr>Mercedesshop.com</vt:lpstr>
      <vt:lpstr>Mercedesshop.com</vt:lpstr>
      <vt:lpstr>discount-marlboro-cigarettes.com</vt:lpstr>
      <vt:lpstr>Legitimate interest in a domain name comprised of a generic word(s)?</vt:lpstr>
      <vt:lpstr>Generic words in generic domains</vt:lpstr>
      <vt:lpstr>Lack of legitimate interests in generic words</vt:lpstr>
      <vt:lpstr>Using a website for criticism</vt:lpstr>
      <vt:lpstr>Snímek 39</vt:lpstr>
      <vt:lpstr>Fan Site</vt:lpstr>
      <vt:lpstr>Fan sites</vt:lpstr>
      <vt:lpstr>3rd UDRP Element</vt:lpstr>
      <vt:lpstr>Indications of bad faith (1)</vt:lpstr>
      <vt:lpstr>Indications of bad faith (2)</vt:lpstr>
      <vt:lpstr>Domain before trademark</vt:lpstr>
      <vt:lpstr>Bad faith without any active use</vt:lpstr>
      <vt:lpstr>Presence of disclaimer</vt:lpstr>
      <vt:lpstr>Cases</vt:lpstr>
      <vt:lpstr>Case 1</vt:lpstr>
      <vt:lpstr>Case 2</vt:lpstr>
      <vt:lpstr>Good luck</vt:lpstr>
    </vt:vector>
  </TitlesOfParts>
  <Company>doma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of domain names</dc:title>
  <dc:creator>misko</dc:creator>
  <cp:lastModifiedBy>Your User Name</cp:lastModifiedBy>
  <cp:revision>46</cp:revision>
  <dcterms:created xsi:type="dcterms:W3CDTF">2010-04-18T13:03:58Z</dcterms:created>
  <dcterms:modified xsi:type="dcterms:W3CDTF">2011-04-10T20:12:46Z</dcterms:modified>
</cp:coreProperties>
</file>