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62"/>
  </p:handoutMasterIdLst>
  <p:sldIdLst>
    <p:sldId id="256" r:id="rId2"/>
    <p:sldId id="257" r:id="rId3"/>
    <p:sldId id="258" r:id="rId4"/>
    <p:sldId id="259" r:id="rId5"/>
    <p:sldId id="305" r:id="rId6"/>
    <p:sldId id="260" r:id="rId7"/>
    <p:sldId id="261" r:id="rId8"/>
    <p:sldId id="262" r:id="rId9"/>
    <p:sldId id="293" r:id="rId10"/>
    <p:sldId id="263" r:id="rId11"/>
    <p:sldId id="264" r:id="rId12"/>
    <p:sldId id="265" r:id="rId13"/>
    <p:sldId id="266" r:id="rId14"/>
    <p:sldId id="267" r:id="rId15"/>
    <p:sldId id="294" r:id="rId16"/>
    <p:sldId id="269" r:id="rId17"/>
    <p:sldId id="268" r:id="rId18"/>
    <p:sldId id="270" r:id="rId19"/>
    <p:sldId id="272" r:id="rId20"/>
    <p:sldId id="271" r:id="rId21"/>
    <p:sldId id="273" r:id="rId22"/>
    <p:sldId id="295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92" r:id="rId35"/>
    <p:sldId id="285" r:id="rId36"/>
    <p:sldId id="287" r:id="rId37"/>
    <p:sldId id="288" r:id="rId38"/>
    <p:sldId id="289" r:id="rId39"/>
    <p:sldId id="290" r:id="rId40"/>
    <p:sldId id="304" r:id="rId41"/>
    <p:sldId id="306" r:id="rId42"/>
    <p:sldId id="307" r:id="rId43"/>
    <p:sldId id="308" r:id="rId44"/>
    <p:sldId id="310" r:id="rId45"/>
    <p:sldId id="311" r:id="rId46"/>
    <p:sldId id="312" r:id="rId47"/>
    <p:sldId id="313" r:id="rId48"/>
    <p:sldId id="314" r:id="rId49"/>
    <p:sldId id="315" r:id="rId50"/>
    <p:sldId id="316" r:id="rId51"/>
    <p:sldId id="291" r:id="rId52"/>
    <p:sldId id="296" r:id="rId53"/>
    <p:sldId id="297" r:id="rId54"/>
    <p:sldId id="298" r:id="rId55"/>
    <p:sldId id="299" r:id="rId56"/>
    <p:sldId id="300" r:id="rId57"/>
    <p:sldId id="301" r:id="rId58"/>
    <p:sldId id="302" r:id="rId59"/>
    <p:sldId id="286" r:id="rId60"/>
    <p:sldId id="303" r:id="rId61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B810C-F4B1-442A-88A6-7DC4C70375C1}" type="datetimeFigureOut">
              <a:rPr lang="cs-CZ" smtClean="0"/>
              <a:t>6.3.2011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6ED10-5107-41F6-830D-35E4BA349D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0015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délní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Obdélní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Obdélní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Obdélní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bdélní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Zaoblený obdélní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Zaoblený obdélní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Obdélní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2DA73F1-105C-43CA-B270-1A03BE65757C}" type="datetimeFigureOut">
              <a:rPr lang="sk-SK" smtClean="0"/>
              <a:pPr/>
              <a:t>6. 3. 2011</a:t>
            </a:fld>
            <a:endParaRPr lang="sk-SK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sk-SK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ECCCBD6-E6BC-447A-88D1-58B57B6536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73F1-105C-43CA-B270-1A03BE65757C}" type="datetimeFigureOut">
              <a:rPr lang="sk-SK" smtClean="0"/>
              <a:pPr/>
              <a:t>6. 3. 2011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CBD6-E6BC-447A-88D1-58B57B6536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73F1-105C-43CA-B270-1A03BE65757C}" type="datetimeFigureOut">
              <a:rPr lang="sk-SK" smtClean="0"/>
              <a:pPr/>
              <a:t>6. 3. 2011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CBD6-E6BC-447A-88D1-58B57B6536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73F1-105C-43CA-B270-1A03BE65757C}" type="datetimeFigureOut">
              <a:rPr lang="sk-SK" smtClean="0"/>
              <a:pPr/>
              <a:t>6. 3. 2011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CBD6-E6BC-447A-88D1-58B57B6536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73F1-105C-43CA-B270-1A03BE65757C}" type="datetimeFigureOut">
              <a:rPr lang="sk-SK" smtClean="0"/>
              <a:pPr/>
              <a:t>6. 3. 2011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CBD6-E6BC-447A-88D1-58B57B6536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73F1-105C-43CA-B270-1A03BE65757C}" type="datetimeFigureOut">
              <a:rPr lang="sk-SK" smtClean="0"/>
              <a:pPr/>
              <a:t>6. 3. 2011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CBD6-E6BC-447A-88D1-58B57B6536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2DA73F1-105C-43CA-B270-1A03BE65757C}" type="datetimeFigureOut">
              <a:rPr lang="sk-SK" smtClean="0"/>
              <a:pPr/>
              <a:t>6. 3. 2011</a:t>
            </a:fld>
            <a:endParaRPr lang="sk-SK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CCCBD6-E6BC-447A-88D1-58B57B653605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2DA73F1-105C-43CA-B270-1A03BE65757C}" type="datetimeFigureOut">
              <a:rPr lang="sk-SK" smtClean="0"/>
              <a:pPr/>
              <a:t>6. 3. 2011</a:t>
            </a:fld>
            <a:endParaRPr lang="sk-SK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sk-SK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ECCCBD6-E6BC-447A-88D1-58B57B6536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73F1-105C-43CA-B270-1A03BE65757C}" type="datetimeFigureOut">
              <a:rPr lang="sk-SK" smtClean="0"/>
              <a:pPr/>
              <a:t>6. 3. 2011</a:t>
            </a:fld>
            <a:endParaRPr lang="sk-SK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CBD6-E6BC-447A-88D1-58B57B6536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73F1-105C-43CA-B270-1A03BE65757C}" type="datetimeFigureOut">
              <a:rPr lang="sk-SK" smtClean="0"/>
              <a:pPr/>
              <a:t>6. 3. 2011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CBD6-E6BC-447A-88D1-58B57B6536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73F1-105C-43CA-B270-1A03BE65757C}" type="datetimeFigureOut">
              <a:rPr lang="sk-SK" smtClean="0"/>
              <a:pPr/>
              <a:t>6. 3. 2011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CBD6-E6BC-447A-88D1-58B57B6536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élní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Obdélní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Obdélní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Obdélní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élní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Zaoblený obdélní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Zaoblený obdélní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Obdélní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Obdélní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Obdélní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Obdélní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Obdélní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Obdélní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2DA73F1-105C-43CA-B270-1A03BE65757C}" type="datetimeFigureOut">
              <a:rPr lang="sk-SK" smtClean="0"/>
              <a:pPr/>
              <a:t>6. 3. 2011</a:t>
            </a:fld>
            <a:endParaRPr lang="sk-SK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sk-SK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ECCCBD6-E6BC-447A-88D1-58B57B653605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Doménová jména a doménové spory</a:t>
            </a:r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Michal </a:t>
            </a:r>
            <a:r>
              <a:rPr lang="cs-CZ" dirty="0" err="1" smtClean="0"/>
              <a:t>Koščík</a:t>
            </a:r>
            <a:endParaRPr lang="sk-SK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429132"/>
            <a:ext cx="2786082" cy="199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Problém se zásadou jedinečnosti a zásadou priority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Doménové spekulace – Cybersquatting</a:t>
            </a:r>
          </a:p>
          <a:p>
            <a:pPr lvl="1"/>
            <a:r>
              <a:rPr lang="cs-CZ" dirty="0" smtClean="0"/>
              <a:t>Cybersquatting</a:t>
            </a:r>
          </a:p>
          <a:p>
            <a:pPr lvl="1"/>
            <a:r>
              <a:rPr lang="cs-CZ" dirty="0" smtClean="0"/>
              <a:t>Typosquatting</a:t>
            </a:r>
          </a:p>
          <a:p>
            <a:pPr lvl="1"/>
            <a:r>
              <a:rPr lang="cs-CZ" dirty="0" err="1" smtClean="0"/>
              <a:t>Domain</a:t>
            </a:r>
            <a:r>
              <a:rPr lang="cs-CZ" dirty="0" smtClean="0"/>
              <a:t> </a:t>
            </a:r>
            <a:r>
              <a:rPr lang="cs-CZ" dirty="0" err="1" smtClean="0"/>
              <a:t>Kiting</a:t>
            </a:r>
            <a:endParaRPr lang="sk-SK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5092485"/>
            <a:ext cx="1857388" cy="132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Cybersquatting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</a:t>
            </a:r>
            <a:r>
              <a:rPr lang="cs-CZ" dirty="0" smtClean="0"/>
              <a:t>žívání doménového jména ve zlé víře</a:t>
            </a:r>
          </a:p>
          <a:p>
            <a:r>
              <a:rPr lang="cs-CZ" dirty="0" smtClean="0"/>
              <a:t>Úmysl doménové jméno:</a:t>
            </a:r>
          </a:p>
          <a:p>
            <a:pPr lvl="1"/>
            <a:r>
              <a:rPr lang="cs-CZ" dirty="0" smtClean="0"/>
              <a:t>Blokovat před konkurencí</a:t>
            </a:r>
          </a:p>
          <a:p>
            <a:pPr lvl="1"/>
            <a:r>
              <a:rPr lang="cs-CZ" dirty="0" smtClean="0"/>
              <a:t>Užívat k vlastnímu prospěchu</a:t>
            </a:r>
          </a:p>
          <a:p>
            <a:pPr lvl="1"/>
            <a:r>
              <a:rPr lang="cs-CZ" dirty="0" smtClean="0"/>
              <a:t>„Vydírat“ držitele ochranné známky nebo jiného chráněného označení</a:t>
            </a:r>
            <a:endParaRPr lang="sk-SK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5214950"/>
            <a:ext cx="1643074" cy="11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Typosquatting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Typo</a:t>
            </a:r>
            <a:r>
              <a:rPr lang="cs-CZ" dirty="0" smtClean="0"/>
              <a:t> – překlep</a:t>
            </a:r>
          </a:p>
          <a:p>
            <a:r>
              <a:rPr lang="cs-CZ" dirty="0" smtClean="0"/>
              <a:t>Příklad </a:t>
            </a:r>
            <a:r>
              <a:rPr lang="cs-CZ" dirty="0" err="1" smtClean="0"/>
              <a:t>yoynam</a:t>
            </a:r>
            <a:r>
              <a:rPr lang="cs-CZ" dirty="0" smtClean="0"/>
              <a:t>.</a:t>
            </a:r>
            <a:r>
              <a:rPr lang="cs-CZ" dirty="0" err="1" smtClean="0"/>
              <a:t>sk</a:t>
            </a:r>
            <a:r>
              <a:rPr lang="cs-CZ" dirty="0" smtClean="0"/>
              <a:t>,  </a:t>
            </a:r>
            <a:r>
              <a:rPr lang="cs-CZ" dirty="0" err="1" smtClean="0"/>
              <a:t>vikipedia</a:t>
            </a:r>
            <a:r>
              <a:rPr lang="cs-CZ" dirty="0" smtClean="0"/>
              <a:t>.</a:t>
            </a:r>
            <a:r>
              <a:rPr lang="cs-CZ" dirty="0" err="1" smtClean="0"/>
              <a:t>org</a:t>
            </a:r>
            <a:r>
              <a:rPr lang="cs-CZ" dirty="0" smtClean="0"/>
              <a:t>, </a:t>
            </a:r>
            <a:r>
              <a:rPr lang="cs-CZ" dirty="0" err="1" smtClean="0"/>
              <a:t>whitehouse</a:t>
            </a:r>
            <a:r>
              <a:rPr lang="cs-CZ" dirty="0" smtClean="0"/>
              <a:t>.</a:t>
            </a:r>
            <a:r>
              <a:rPr lang="cs-CZ" dirty="0" err="1" smtClean="0"/>
              <a:t>com</a:t>
            </a:r>
            <a:endParaRPr lang="cs-CZ" dirty="0" smtClean="0"/>
          </a:p>
          <a:p>
            <a:r>
              <a:rPr lang="cs-CZ" dirty="0" smtClean="0"/>
              <a:t>Účelem je parazitování na návštěvnosti populární webové domény</a:t>
            </a:r>
          </a:p>
          <a:p>
            <a:endParaRPr lang="sk-SK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5041458"/>
            <a:ext cx="1928826" cy="137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Domain</a:t>
            </a:r>
            <a:r>
              <a:rPr lang="cs-CZ" dirty="0" smtClean="0"/>
              <a:t> </a:t>
            </a:r>
            <a:r>
              <a:rPr lang="cs-CZ" dirty="0" err="1" smtClean="0"/>
              <a:t>kiting</a:t>
            </a:r>
            <a:r>
              <a:rPr lang="cs-CZ" dirty="0" smtClean="0"/>
              <a:t>, </a:t>
            </a:r>
            <a:r>
              <a:rPr lang="cs-CZ" dirty="0" err="1" smtClean="0"/>
              <a:t>domain</a:t>
            </a:r>
            <a:r>
              <a:rPr lang="cs-CZ" dirty="0" smtClean="0"/>
              <a:t> </a:t>
            </a:r>
            <a:r>
              <a:rPr lang="cs-CZ" dirty="0" err="1" smtClean="0"/>
              <a:t>tasting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Blokování domén</a:t>
            </a:r>
          </a:p>
          <a:p>
            <a:r>
              <a:rPr lang="cs-CZ" dirty="0" smtClean="0"/>
              <a:t>Zneužívání 5-denní bezplatné lhůty na „testování“</a:t>
            </a:r>
          </a:p>
          <a:p>
            <a:r>
              <a:rPr lang="cs-CZ" dirty="0" smtClean="0"/>
              <a:t>Spekulanti blokují všechny možné kombinace znaků před uplynutím lhůty je pouští a pak znova registrují</a:t>
            </a:r>
          </a:p>
          <a:p>
            <a:r>
              <a:rPr lang="cs-CZ" dirty="0" smtClean="0"/>
              <a:t>V tomto důsledku jsou prakticky všechny smysluplné domény zablokované</a:t>
            </a:r>
            <a:endParaRPr lang="sk-SK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Ochrana před doménovými spekulacemi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?????????</a:t>
            </a:r>
            <a:endParaRPr lang="sk-SK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5041457"/>
            <a:ext cx="1928826" cy="137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Právní povaha doménového jména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429132"/>
            <a:ext cx="2786082" cy="199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Právní povaha doménového jména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Vlastnictví 				(?)</a:t>
            </a:r>
          </a:p>
          <a:p>
            <a:r>
              <a:rPr lang="cs-CZ" dirty="0" smtClean="0"/>
              <a:t>Závazkový vztah			(?)</a:t>
            </a:r>
          </a:p>
          <a:p>
            <a:r>
              <a:rPr lang="cs-CZ" dirty="0" smtClean="0"/>
              <a:t>Jiná </a:t>
            </a:r>
            <a:r>
              <a:rPr lang="en-US" dirty="0" err="1" smtClean="0"/>
              <a:t>majetkov</a:t>
            </a:r>
            <a:r>
              <a:rPr lang="cs-CZ" dirty="0" smtClean="0"/>
              <a:t>á hodnota</a:t>
            </a:r>
            <a:r>
              <a:rPr lang="en-US" dirty="0" smtClean="0"/>
              <a:t>		(?)</a:t>
            </a:r>
            <a:endParaRPr lang="cs-CZ" dirty="0" smtClean="0"/>
          </a:p>
          <a:p>
            <a:endParaRPr lang="cs-CZ" dirty="0" smtClean="0"/>
          </a:p>
          <a:p>
            <a:r>
              <a:rPr lang="cs-CZ" b="1" dirty="0" smtClean="0"/>
              <a:t>Praktický význam </a:t>
            </a:r>
          </a:p>
          <a:p>
            <a:r>
              <a:rPr lang="cs-CZ" dirty="0" smtClean="0"/>
              <a:t>Dá se doménové jméno prodat?</a:t>
            </a:r>
          </a:p>
          <a:p>
            <a:r>
              <a:rPr lang="cs-CZ" dirty="0" smtClean="0"/>
              <a:t>Pokud </a:t>
            </a:r>
            <a:r>
              <a:rPr lang="cs-CZ" dirty="0" err="1" smtClean="0"/>
              <a:t>squattera</a:t>
            </a:r>
            <a:r>
              <a:rPr lang="cs-CZ" dirty="0" smtClean="0"/>
              <a:t> zbavíme DJ právní cestou, vztahuje se na něj ústavní právo na nedotknutelnost vlastnictví?</a:t>
            </a:r>
          </a:p>
          <a:p>
            <a:r>
              <a:rPr lang="cs-CZ" dirty="0" smtClean="0"/>
              <a:t>Existuje na doménové jméno absolutní nárok, nebo je to pouze „služba?“</a:t>
            </a:r>
          </a:p>
          <a:p>
            <a:r>
              <a:rPr lang="cs-CZ" dirty="0" smtClean="0"/>
              <a:t>Dá se doménové jméno zdědit?</a:t>
            </a:r>
          </a:p>
          <a:p>
            <a:endParaRPr lang="sk-SK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Závazkový vztah (?)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786058"/>
            <a:ext cx="707236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Právní vztah držitele doménového jména a registrátora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Správce domény </a:t>
            </a:r>
          </a:p>
          <a:p>
            <a:pPr lvl="1"/>
            <a:r>
              <a:rPr lang="cs-CZ" dirty="0" smtClean="0"/>
              <a:t>Nezisková a nezávislá instituce</a:t>
            </a:r>
          </a:p>
          <a:p>
            <a:pPr lvl="1"/>
            <a:r>
              <a:rPr lang="cs-CZ" dirty="0" smtClean="0"/>
              <a:t>Uzavírá smlouvu s registrátory</a:t>
            </a:r>
          </a:p>
          <a:p>
            <a:r>
              <a:rPr lang="cs-CZ" dirty="0" smtClean="0"/>
              <a:t>Registrátor </a:t>
            </a:r>
          </a:p>
          <a:p>
            <a:pPr lvl="1"/>
            <a:r>
              <a:rPr lang="cs-CZ" dirty="0" smtClean="0"/>
              <a:t>Podnikající subjekt </a:t>
            </a:r>
          </a:p>
          <a:p>
            <a:pPr lvl="1"/>
            <a:r>
              <a:rPr lang="cs-CZ" dirty="0" smtClean="0"/>
              <a:t>Zprostředkovává „prodej doménových jmen“ </a:t>
            </a:r>
          </a:p>
          <a:p>
            <a:pPr lvl="1"/>
            <a:r>
              <a:rPr lang="cs-CZ" dirty="0" smtClean="0"/>
              <a:t>Uzavírá smlouvy s uživateli svým jménem</a:t>
            </a:r>
          </a:p>
          <a:p>
            <a:pPr lvl="1"/>
            <a:r>
              <a:rPr lang="cs-CZ" dirty="0" smtClean="0"/>
              <a:t>Má právo, ne povinnost – (tj. </a:t>
            </a:r>
            <a:r>
              <a:rPr lang="cs-CZ" dirty="0" err="1" smtClean="0"/>
              <a:t>nen</a:t>
            </a:r>
            <a:r>
              <a:rPr lang="sk-SK" dirty="0" smtClean="0"/>
              <a:t>í</a:t>
            </a:r>
            <a:r>
              <a:rPr lang="cs-CZ" dirty="0" smtClean="0"/>
              <a:t> to smlouva o zprostředkování)</a:t>
            </a:r>
          </a:p>
          <a:p>
            <a:pPr lvl="1"/>
            <a:endParaRPr lang="cs-CZ" dirty="0" smtClean="0"/>
          </a:p>
          <a:p>
            <a:pPr lvl="1"/>
            <a:r>
              <a:rPr lang="cs-CZ" dirty="0" smtClean="0"/>
              <a:t>V českých podmínkách by se jednalo o smlouvu mandátní</a:t>
            </a:r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endParaRPr lang="sk-SK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 smtClean="0"/>
              <a:t>Vztah</a:t>
            </a:r>
            <a:r>
              <a:rPr lang="sk-SK" dirty="0" smtClean="0"/>
              <a:t> Registrátor – </a:t>
            </a:r>
            <a:r>
              <a:rPr lang="sk-SK" dirty="0" err="1" smtClean="0"/>
              <a:t>Uživatel</a:t>
            </a:r>
            <a:r>
              <a:rPr lang="sk-SK" dirty="0" smtClean="0"/>
              <a:t> (</a:t>
            </a:r>
            <a:r>
              <a:rPr lang="sk-SK" dirty="0" err="1" smtClean="0"/>
              <a:t>držitel</a:t>
            </a:r>
            <a:r>
              <a:rPr lang="sk-SK" dirty="0" smtClean="0"/>
              <a:t> domény)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Většinou se jedná o službu spojenou s web-</a:t>
            </a:r>
            <a:r>
              <a:rPr lang="cs-CZ" dirty="0" err="1" smtClean="0"/>
              <a:t>hostingem</a:t>
            </a:r>
            <a:endParaRPr lang="cs-CZ" dirty="0" smtClean="0"/>
          </a:p>
          <a:p>
            <a:r>
              <a:rPr lang="cs-CZ" dirty="0" smtClean="0"/>
              <a:t>Registrátor se zavazuje zaregistrovat doménové jméno u správce</a:t>
            </a:r>
          </a:p>
          <a:p>
            <a:r>
              <a:rPr lang="cs-CZ" dirty="0" smtClean="0"/>
              <a:t>Toto doménové jméno udržovat</a:t>
            </a:r>
          </a:p>
          <a:p>
            <a:r>
              <a:rPr lang="cs-CZ" dirty="0" smtClean="0"/>
              <a:t>Uživatel má obvykle právo změnit registrátora</a:t>
            </a:r>
          </a:p>
          <a:p>
            <a:r>
              <a:rPr lang="cs-CZ" dirty="0" smtClean="0"/>
              <a:t>Odstoupením od smlouvy s registrátorem nezaniká doménové jméno</a:t>
            </a:r>
            <a:endParaRPr lang="cs-CZ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IP adresa a doménové jméno</a:t>
            </a:r>
            <a:endParaRPr lang="sk-S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IP Adresa</a:t>
            </a:r>
            <a:endParaRPr lang="sk-SK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cs-CZ" dirty="0" smtClean="0"/>
              <a:t>Doménové jméno</a:t>
            </a:r>
            <a:endParaRPr lang="sk-SK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s-CZ" dirty="0"/>
              <a:t>je číselný kód, pomocí kterého se identifikují jednotlivé uzly, které mezi sebou komunikují v počítačové síti. </a:t>
            </a:r>
            <a:endParaRPr lang="cs-CZ" dirty="0" smtClean="0"/>
          </a:p>
          <a:p>
            <a:r>
              <a:rPr lang="cs-CZ" dirty="0"/>
              <a:t>formátu </a:t>
            </a:r>
            <a:r>
              <a:rPr lang="cs-CZ" dirty="0" err="1" smtClean="0"/>
              <a:t>xxx</a:t>
            </a:r>
            <a:r>
              <a:rPr lang="cs-CZ" dirty="0" smtClean="0"/>
              <a:t>.</a:t>
            </a:r>
            <a:r>
              <a:rPr lang="cs-CZ" dirty="0" err="1" smtClean="0"/>
              <a:t>xxx</a:t>
            </a:r>
            <a:r>
              <a:rPr lang="cs-CZ" dirty="0" smtClean="0"/>
              <a:t>.</a:t>
            </a:r>
            <a:r>
              <a:rPr lang="cs-CZ" dirty="0" err="1" smtClean="0"/>
              <a:t>xxx</a:t>
            </a:r>
            <a:r>
              <a:rPr lang="cs-CZ" dirty="0" smtClean="0"/>
              <a:t>.</a:t>
            </a:r>
            <a:r>
              <a:rPr lang="cs-CZ" dirty="0" err="1" smtClean="0"/>
              <a:t>xxx</a:t>
            </a:r>
            <a:endParaRPr lang="cs-CZ" dirty="0" smtClean="0"/>
          </a:p>
          <a:p>
            <a:r>
              <a:rPr lang="cs-CZ" dirty="0" smtClean="0"/>
              <a:t>čísla </a:t>
            </a:r>
            <a:r>
              <a:rPr lang="cs-CZ" dirty="0"/>
              <a:t>v rozsahu od 0 do 255</a:t>
            </a:r>
            <a:endParaRPr lang="sk-SK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smtClean="0"/>
              <a:t>Řetězec znaků</a:t>
            </a:r>
          </a:p>
          <a:p>
            <a:r>
              <a:rPr lang="cs-CZ" dirty="0" smtClean="0"/>
              <a:t>Uložen v DNS</a:t>
            </a:r>
          </a:p>
          <a:p>
            <a:r>
              <a:rPr lang="cs-CZ" dirty="0" smtClean="0"/>
              <a:t>Formát ……</a:t>
            </a:r>
            <a:r>
              <a:rPr lang="cs-CZ" dirty="0" err="1" smtClean="0"/>
              <a:t>xxx</a:t>
            </a:r>
            <a:r>
              <a:rPr lang="cs-CZ" dirty="0" smtClean="0"/>
              <a:t>.</a:t>
            </a:r>
            <a:r>
              <a:rPr lang="cs-CZ" dirty="0" err="1" smtClean="0"/>
              <a:t>xxx</a:t>
            </a:r>
            <a:r>
              <a:rPr lang="cs-CZ" dirty="0" smtClean="0"/>
              <a:t>.</a:t>
            </a:r>
            <a:r>
              <a:rPr lang="cs-CZ" dirty="0" err="1" smtClean="0"/>
              <a:t>xx</a:t>
            </a:r>
            <a:r>
              <a:rPr lang="cs-CZ" dirty="0" smtClean="0"/>
              <a:t>.</a:t>
            </a:r>
          </a:p>
          <a:p>
            <a:r>
              <a:rPr lang="cs-CZ" dirty="0" smtClean="0"/>
              <a:t>Řetězec maximálně </a:t>
            </a:r>
            <a:r>
              <a:rPr lang="cs-CZ" dirty="0"/>
              <a:t>63 </a:t>
            </a:r>
            <a:r>
              <a:rPr lang="cs-CZ" dirty="0" smtClean="0"/>
              <a:t>znaků</a:t>
            </a:r>
          </a:p>
          <a:p>
            <a:r>
              <a:rPr lang="cs-CZ" dirty="0" smtClean="0"/>
              <a:t>celé </a:t>
            </a:r>
            <a:r>
              <a:rPr lang="cs-CZ" dirty="0"/>
              <a:t>doménové jméno </a:t>
            </a:r>
            <a:r>
              <a:rPr lang="cs-CZ" dirty="0" smtClean="0"/>
              <a:t>maximálně </a:t>
            </a:r>
            <a:r>
              <a:rPr lang="cs-CZ" dirty="0"/>
              <a:t>256 znaků</a:t>
            </a:r>
            <a:endParaRPr lang="sk-SK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5337415"/>
            <a:ext cx="150019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Vztah správce domény a držitele doménového jména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Inominát</a:t>
            </a:r>
            <a:endParaRPr lang="cs-CZ" dirty="0" smtClean="0"/>
          </a:p>
          <a:p>
            <a:r>
              <a:rPr lang="cs-CZ" dirty="0" smtClean="0"/>
              <a:t>Zpravidla na dobu určitou</a:t>
            </a:r>
          </a:p>
          <a:p>
            <a:r>
              <a:rPr lang="cs-CZ" dirty="0" smtClean="0"/>
              <a:t>Správce domény má povinnost tuto doménu udržovat</a:t>
            </a:r>
          </a:p>
          <a:p>
            <a:r>
              <a:rPr lang="cs-CZ" dirty="0" smtClean="0"/>
              <a:t>Držitel má povinnost řídit se podmínkami správce</a:t>
            </a:r>
            <a:endParaRPr lang="sk-SK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5143513"/>
            <a:ext cx="1785950" cy="1275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Zánik práva k doménovému jménu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Uplynutím rozhodnutí</a:t>
            </a:r>
          </a:p>
          <a:p>
            <a:r>
              <a:rPr lang="cs-CZ" dirty="0" smtClean="0"/>
              <a:t>Převodem práva k doménovému jménu</a:t>
            </a:r>
          </a:p>
          <a:p>
            <a:r>
              <a:rPr lang="cs-CZ" dirty="0" smtClean="0"/>
              <a:t>Přechodem práva k doménovému jménu</a:t>
            </a:r>
          </a:p>
          <a:p>
            <a:pPr lvl="1"/>
            <a:r>
              <a:rPr lang="cs-CZ" dirty="0" smtClean="0"/>
              <a:t>Podmínka způsobilosti</a:t>
            </a:r>
            <a:endParaRPr lang="sk-SK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4990431"/>
            <a:ext cx="200026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Doménové spory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429132"/>
            <a:ext cx="2786082" cy="199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Doménové spory – ochrana před squattery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Nároky z nekalé </a:t>
            </a:r>
            <a:r>
              <a:rPr lang="sk-SK" dirty="0" err="1" smtClean="0"/>
              <a:t>soutěže</a:t>
            </a:r>
            <a:endParaRPr lang="sk-SK" dirty="0" smtClean="0"/>
          </a:p>
          <a:p>
            <a:r>
              <a:rPr lang="sk-SK" dirty="0" smtClean="0"/>
              <a:t>Práva k ochranným </a:t>
            </a:r>
            <a:r>
              <a:rPr lang="sk-SK" dirty="0" err="1" smtClean="0"/>
              <a:t>známkám</a:t>
            </a:r>
            <a:endParaRPr lang="sk-SK" dirty="0" smtClean="0"/>
          </a:p>
          <a:p>
            <a:r>
              <a:rPr lang="sk-SK" dirty="0" smtClean="0"/>
              <a:t>Práva k </a:t>
            </a:r>
            <a:r>
              <a:rPr lang="sk-SK" dirty="0" err="1" smtClean="0"/>
              <a:t>chráněným</a:t>
            </a:r>
            <a:r>
              <a:rPr lang="sk-SK" dirty="0" smtClean="0"/>
              <a:t> označením</a:t>
            </a:r>
          </a:p>
          <a:p>
            <a:r>
              <a:rPr lang="sk-SK" dirty="0" smtClean="0"/>
              <a:t>Osobnostní práva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4990431"/>
            <a:ext cx="200026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Řešení doménových sporů podle práva k </a:t>
            </a:r>
            <a:r>
              <a:rPr lang="cs-CZ" dirty="0" err="1" smtClean="0"/>
              <a:t>nekalé</a:t>
            </a:r>
            <a:r>
              <a:rPr lang="cs-CZ" dirty="0" smtClean="0"/>
              <a:t> soutěži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	§44 (1) </a:t>
            </a:r>
            <a:r>
              <a:rPr lang="cs-CZ" dirty="0" err="1" smtClean="0"/>
              <a:t>Nekalou</a:t>
            </a:r>
            <a:r>
              <a:rPr lang="cs-CZ" dirty="0" smtClean="0"/>
              <a:t> soutěží je jednání v hospodářské soutěži, které je v rozporu s dobrými mravy soutěže a je způsobilé přivodit újmu jiným soutěžitelům nebo spotřebitelům. </a:t>
            </a:r>
            <a:r>
              <a:rPr lang="cs-CZ" dirty="0" err="1" smtClean="0"/>
              <a:t>Nekalá</a:t>
            </a:r>
            <a:r>
              <a:rPr lang="cs-CZ" dirty="0" smtClean="0"/>
              <a:t> soutěž se zakazuje.</a:t>
            </a:r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245565"/>
            <a:ext cx="1643074" cy="11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Znaky </a:t>
            </a:r>
            <a:r>
              <a:rPr lang="cs-CZ" dirty="0" err="1" smtClean="0"/>
              <a:t>nekalé</a:t>
            </a:r>
            <a:r>
              <a:rPr lang="cs-CZ" dirty="0" smtClean="0"/>
              <a:t> soutěže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Jednání v hospodářské soutěži </a:t>
            </a:r>
          </a:p>
          <a:p>
            <a:r>
              <a:rPr lang="cs-CZ" dirty="0" smtClean="0"/>
              <a:t>Rozpor s dobrými mravy soutěže</a:t>
            </a:r>
          </a:p>
          <a:p>
            <a:r>
              <a:rPr lang="cs-CZ" dirty="0" smtClean="0"/>
              <a:t>Způsobilost přivodit újmu jiným spotřebitelům nebo soutěžitelům 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5092485"/>
            <a:ext cx="1857388" cy="132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Jednání v hospodářské soutěži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§41 – soutěžitelé</a:t>
            </a:r>
          </a:p>
          <a:p>
            <a:pPr lvl="1"/>
            <a:r>
              <a:rPr lang="cs-CZ" i="1" dirty="0" smtClean="0"/>
              <a:t>Fyzické i právnické osoby, které se účastní hospodářské soutěže, i když nejsou podnikatelé</a:t>
            </a:r>
          </a:p>
          <a:p>
            <a:r>
              <a:rPr lang="cs-CZ" dirty="0" smtClean="0"/>
              <a:t>Existence soutěžního vztahu</a:t>
            </a:r>
          </a:p>
          <a:p>
            <a:pPr lvl="1"/>
            <a:r>
              <a:rPr lang="cs-CZ" dirty="0" smtClean="0"/>
              <a:t>Užší definice – pouze přímí soutěžitelé</a:t>
            </a:r>
          </a:p>
          <a:p>
            <a:pPr lvl="1"/>
            <a:r>
              <a:rPr lang="cs-CZ" dirty="0" smtClean="0"/>
              <a:t>Širší definice - V</a:t>
            </a:r>
            <a:r>
              <a:rPr lang="cs-CZ" i="1" dirty="0" smtClean="0"/>
              <a:t>šichni, mezi nimiž dojde na trhu k hospodářskému střetu</a:t>
            </a:r>
            <a:endParaRPr lang="cs-CZ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Dobré mravy soutěže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i="1" dirty="0" smtClean="0"/>
              <a:t>faktická morálka existující buď v obchodě vůbec, nebo alespoň v příslušném obchodním odvětví. </a:t>
            </a:r>
            <a:r>
              <a:rPr lang="cs-CZ" dirty="0" smtClean="0"/>
              <a:t> </a:t>
            </a:r>
          </a:p>
          <a:p>
            <a:r>
              <a:rPr lang="sk-SK" sz="1200" dirty="0" smtClean="0"/>
              <a:t>ELIÁŠ, Karel, </a:t>
            </a:r>
            <a:r>
              <a:rPr lang="sk-SK" sz="1200" dirty="0" err="1" smtClean="0"/>
              <a:t>et</a:t>
            </a:r>
            <a:r>
              <a:rPr lang="sk-SK" sz="1200" dirty="0" smtClean="0"/>
              <a:t> al. </a:t>
            </a:r>
            <a:r>
              <a:rPr lang="sk-SK" sz="1200" i="1" dirty="0" err="1" smtClean="0"/>
              <a:t>Kurs</a:t>
            </a:r>
            <a:r>
              <a:rPr lang="sk-SK" sz="1200" i="1" dirty="0" smtClean="0"/>
              <a:t> </a:t>
            </a:r>
            <a:r>
              <a:rPr lang="sk-SK" sz="1200" i="1" dirty="0" err="1" smtClean="0"/>
              <a:t>obchodního</a:t>
            </a:r>
            <a:r>
              <a:rPr lang="sk-SK" sz="1200" i="1" dirty="0" smtClean="0"/>
              <a:t> práva</a:t>
            </a:r>
            <a:r>
              <a:rPr lang="sk-SK" sz="1200" dirty="0" smtClean="0"/>
              <a:t> </a:t>
            </a:r>
            <a:r>
              <a:rPr lang="sk-SK" sz="1200" i="1" dirty="0" smtClean="0"/>
              <a:t>: Obecná </a:t>
            </a:r>
            <a:r>
              <a:rPr lang="sk-SK" sz="1400" i="1" dirty="0" err="1" smtClean="0"/>
              <a:t>část</a:t>
            </a:r>
            <a:r>
              <a:rPr lang="sk-SK" sz="1200" i="1" dirty="0" smtClean="0"/>
              <a:t>, </a:t>
            </a:r>
            <a:r>
              <a:rPr lang="sk-SK" sz="1200" i="1" dirty="0" err="1" smtClean="0"/>
              <a:t>soutěžní</a:t>
            </a:r>
            <a:r>
              <a:rPr lang="sk-SK" sz="1200" i="1" dirty="0" smtClean="0"/>
              <a:t> právo</a:t>
            </a:r>
            <a:r>
              <a:rPr lang="sk-SK" sz="1200" dirty="0" smtClean="0"/>
              <a:t>. Praha : C.H. </a:t>
            </a:r>
            <a:r>
              <a:rPr lang="sk-SK" sz="1200" dirty="0" err="1" smtClean="0"/>
              <a:t>Beck</a:t>
            </a:r>
            <a:r>
              <a:rPr lang="sk-SK" sz="1200" dirty="0" smtClean="0"/>
              <a:t>, 2004. ISBN 80-7179-854-1. s. 310. </a:t>
            </a:r>
            <a:endParaRPr lang="cs-CZ" sz="1200" dirty="0" smtClean="0"/>
          </a:p>
          <a:p>
            <a:r>
              <a:rPr lang="cs-CZ" dirty="0" smtClean="0"/>
              <a:t>Morálka v příslušném obchodním odvětví</a:t>
            </a:r>
          </a:p>
          <a:p>
            <a:pPr lvl="1"/>
            <a:r>
              <a:rPr lang="cs-CZ" dirty="0" smtClean="0"/>
              <a:t>Jednání zakázané prakticky všemi správci domén</a:t>
            </a:r>
          </a:p>
          <a:p>
            <a:r>
              <a:rPr lang="cs-CZ" dirty="0" smtClean="0"/>
              <a:t>Morálka v obchodě obecně</a:t>
            </a:r>
          </a:p>
          <a:p>
            <a:pPr lvl="1"/>
            <a:r>
              <a:rPr lang="cs-CZ" dirty="0" smtClean="0"/>
              <a:t>Parazitování na úspěchu cizího</a:t>
            </a:r>
          </a:p>
          <a:p>
            <a:pPr lvl="1"/>
            <a:r>
              <a:rPr lang="cs-CZ" dirty="0" smtClean="0"/>
              <a:t>Bránění v podnikání třetím osobám</a:t>
            </a:r>
          </a:p>
          <a:p>
            <a:pPr lvl="1"/>
            <a:r>
              <a:rPr lang="cs-CZ" dirty="0" smtClean="0"/>
              <a:t>Vydírání </a:t>
            </a:r>
            <a:endParaRPr lang="cs-CZ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Způsobilost přivodit újmu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Poškození dobré pověsti</a:t>
            </a:r>
          </a:p>
          <a:p>
            <a:r>
              <a:rPr lang="cs-CZ" dirty="0" smtClean="0"/>
              <a:t>Ušlé hospodářské příležitosti</a:t>
            </a:r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5143512"/>
            <a:ext cx="1785950" cy="1275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§ 46 Klamavé označení zboží a služeb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cs-CZ" dirty="0" smtClean="0"/>
          </a:p>
          <a:p>
            <a:r>
              <a:rPr lang="cs-CZ" dirty="0" smtClean="0"/>
              <a:t>	(1) Klamavým označením zboží a služeb je každé označení, které je způsobilé vyvolat v hospodářském styku mylnou domněnku, že jím označené zboží nebo služby pocházejí z určitého státu, určité oblasti či místa nebo od určitého výrobce, anebo že vykazují zvláštní charakteristické znaky nebo zvláštní jakost. </a:t>
            </a:r>
          </a:p>
          <a:p>
            <a:endParaRPr lang="cs-CZ" dirty="0" smtClean="0"/>
          </a:p>
          <a:p>
            <a:r>
              <a:rPr lang="cs-CZ" dirty="0" err="1" smtClean="0"/>
              <a:t>svycarskehodinky.cz</a:t>
            </a:r>
            <a:r>
              <a:rPr lang="cs-CZ" dirty="0" smtClean="0"/>
              <a:t>,  </a:t>
            </a:r>
            <a:r>
              <a:rPr lang="cs-CZ" dirty="0" err="1" smtClean="0"/>
              <a:t>gooogle.com</a:t>
            </a:r>
            <a:r>
              <a:rPr lang="cs-CZ" dirty="0" smtClean="0"/>
              <a:t>, </a:t>
            </a:r>
            <a:r>
              <a:rPr lang="cs-CZ" dirty="0" err="1" smtClean="0"/>
              <a:t>vikipedia.org</a:t>
            </a:r>
            <a:endParaRPr lang="cs-CZ" dirty="0"/>
          </a:p>
        </p:txBody>
      </p:sp>
    </p:spTree>
  </p:cSld>
  <p:clrMapOvr>
    <a:masterClrMapping/>
  </p:clrMapOvr>
  <p:transition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Fungování systému</a:t>
            </a:r>
            <a:endParaRPr lang="sk-SK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uživatel zadá doménové jméno do své </a:t>
            </a:r>
            <a:r>
              <a:rPr lang="cs-CZ" dirty="0" smtClean="0"/>
              <a:t>aplikace</a:t>
            </a:r>
          </a:p>
          <a:p>
            <a:r>
              <a:rPr lang="cs-CZ" dirty="0"/>
              <a:t>zašle aplikace pomocí klienta zvaného </a:t>
            </a:r>
            <a:r>
              <a:rPr lang="cs-CZ" dirty="0" err="1"/>
              <a:t>resolver</a:t>
            </a:r>
            <a:r>
              <a:rPr lang="cs-CZ" dirty="0"/>
              <a:t> dotaz (požadavek) na jmenný </a:t>
            </a:r>
            <a:r>
              <a:rPr lang="cs-CZ" dirty="0" smtClean="0"/>
              <a:t>server</a:t>
            </a:r>
          </a:p>
          <a:p>
            <a:r>
              <a:rPr lang="cs-CZ" dirty="0" smtClean="0"/>
              <a:t>Jmenný server v DNS </a:t>
            </a:r>
            <a:r>
              <a:rPr lang="cs-CZ" dirty="0"/>
              <a:t>databázi vyhledá příslušnou DNS větu a doménové jméno „přeloží“ na IP </a:t>
            </a:r>
            <a:r>
              <a:rPr lang="cs-CZ" dirty="0" smtClean="0"/>
              <a:t>adresu</a:t>
            </a:r>
          </a:p>
          <a:p>
            <a:r>
              <a:rPr lang="cs-CZ" dirty="0" smtClean="0"/>
              <a:t>Navazuje se spojení s uzlem</a:t>
            </a:r>
            <a:endParaRPr lang="sk-SK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194539"/>
            <a:ext cx="1714512" cy="122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§ 48     Parazitování na pověsti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	Parazitováním je využívání pověsti podniku, výrobků nebo služeb jiného soutěžitele s cílem získat pro výsledky vlastního nebo cizího podnikání prospěch, jehož by soutěžitel jinak nedosáhl.</a:t>
            </a:r>
            <a:endParaRPr lang="cs-CZ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/>
          <a:lstStyle/>
          <a:p>
            <a:r>
              <a:rPr lang="cs-CZ" dirty="0" smtClean="0"/>
              <a:t>Nároky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25112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Osoby, jejichž práva byla </a:t>
            </a:r>
            <a:r>
              <a:rPr lang="cs-CZ" dirty="0" err="1" smtClean="0"/>
              <a:t>nekalou</a:t>
            </a:r>
            <a:r>
              <a:rPr lang="cs-CZ" dirty="0" smtClean="0"/>
              <a:t> soutěží porušena nebo ohrožena, mohou se proti </a:t>
            </a:r>
            <a:r>
              <a:rPr lang="cs-CZ" b="1" u="sng" dirty="0" smtClean="0">
                <a:solidFill>
                  <a:schemeClr val="accent2"/>
                </a:solidFill>
              </a:rPr>
              <a:t>rušiteli</a:t>
            </a:r>
            <a:r>
              <a:rPr lang="cs-CZ" dirty="0" smtClean="0"/>
              <a:t> domáhat, aby</a:t>
            </a:r>
          </a:p>
          <a:p>
            <a:pPr lvl="1"/>
            <a:r>
              <a:rPr lang="cs-CZ" dirty="0" smtClean="0"/>
              <a:t>se tohoto jednání zdržel  </a:t>
            </a:r>
          </a:p>
          <a:p>
            <a:pPr lvl="1"/>
            <a:r>
              <a:rPr lang="cs-CZ" dirty="0" smtClean="0"/>
              <a:t>odstranil závadný stav</a:t>
            </a:r>
          </a:p>
          <a:p>
            <a:pPr lvl="1"/>
            <a:r>
              <a:rPr lang="cs-CZ" dirty="0" smtClean="0"/>
              <a:t>přiměřené zadostiučinění </a:t>
            </a:r>
          </a:p>
          <a:p>
            <a:pPr lvl="1"/>
            <a:r>
              <a:rPr lang="cs-CZ" dirty="0" smtClean="0"/>
              <a:t>náhradu škody </a:t>
            </a:r>
          </a:p>
          <a:p>
            <a:pPr lvl="1"/>
            <a:r>
              <a:rPr lang="cs-CZ" dirty="0" smtClean="0"/>
              <a:t>vydání bezdůvodného obohacení</a:t>
            </a:r>
          </a:p>
          <a:p>
            <a:r>
              <a:rPr lang="cs-CZ" dirty="0" smtClean="0"/>
              <a:t>Kdo je rušitel? </a:t>
            </a:r>
          </a:p>
          <a:p>
            <a:pPr lvl="1"/>
            <a:r>
              <a:rPr lang="cs-CZ" dirty="0" smtClean="0"/>
              <a:t>Správce (?)</a:t>
            </a:r>
          </a:p>
          <a:p>
            <a:pPr lvl="1"/>
            <a:r>
              <a:rPr lang="cs-CZ" dirty="0" smtClean="0"/>
              <a:t>Squatter (?)</a:t>
            </a:r>
          </a:p>
          <a:p>
            <a:pPr lvl="1"/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214950"/>
            <a:ext cx="1685937" cy="1204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Legitimace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Aktivní </a:t>
            </a:r>
          </a:p>
          <a:p>
            <a:pPr lvl="1"/>
            <a:r>
              <a:rPr lang="cs-CZ" dirty="0" smtClean="0"/>
              <a:t>Osoba jejíž práva byla porušena</a:t>
            </a:r>
          </a:p>
          <a:p>
            <a:pPr lvl="2"/>
            <a:r>
              <a:rPr lang="cs-CZ" dirty="0" smtClean="0"/>
              <a:t>Osoba jednající v soutěži</a:t>
            </a:r>
          </a:p>
          <a:p>
            <a:pPr lvl="2"/>
            <a:r>
              <a:rPr lang="cs-CZ" dirty="0" smtClean="0"/>
              <a:t>	Právnická osoba oprávněná hájit zájmy soutěžitelů nebo spotřebitelů.</a:t>
            </a:r>
          </a:p>
          <a:p>
            <a:pPr lvl="1"/>
            <a:endParaRPr lang="cs-CZ" dirty="0" smtClean="0"/>
          </a:p>
          <a:p>
            <a:r>
              <a:rPr lang="cs-CZ" dirty="0" smtClean="0"/>
              <a:t>Pasivní </a:t>
            </a:r>
          </a:p>
          <a:p>
            <a:pPr lvl="1"/>
            <a:r>
              <a:rPr lang="cs-CZ" dirty="0" smtClean="0"/>
              <a:t>Správce</a:t>
            </a:r>
          </a:p>
          <a:p>
            <a:pPr lvl="1"/>
            <a:r>
              <a:rPr lang="cs-CZ" dirty="0" smtClean="0"/>
              <a:t>Uživatel</a:t>
            </a:r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245565"/>
            <a:ext cx="1643074" cy="11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Doménová jména a osobnostní práva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325112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Listina - Čl.10  (1) </a:t>
            </a:r>
          </a:p>
          <a:p>
            <a:pPr lvl="1"/>
            <a:r>
              <a:rPr lang="cs-CZ" dirty="0" smtClean="0"/>
              <a:t> Každý má právo, aby byla zachována jeho lidská důstojnost, osobní čest, dobrá pověst a chráněno jeho jméno.</a:t>
            </a:r>
          </a:p>
          <a:p>
            <a:r>
              <a:rPr lang="cs-CZ" dirty="0" smtClean="0"/>
              <a:t>Občanský zákoník</a:t>
            </a:r>
          </a:p>
          <a:p>
            <a:pPr lvl="1"/>
            <a:r>
              <a:rPr lang="cs-CZ" dirty="0" smtClean="0"/>
              <a:t>§11 Fyzická osoba má právo na ochranu své osobnosti, zejména života a zdraví, občanské cti a lidské důstojnosti, jakož i soukromí, svého jména a projevů osobní povahy.</a:t>
            </a:r>
          </a:p>
          <a:p>
            <a:pPr lvl="1"/>
            <a:r>
              <a:rPr lang="cs-CZ" dirty="0" smtClean="0"/>
              <a:t>Fyzická osoba má právo se zejména domáhat, aby bylo upuštěno od neoprávněných zásahů do práva na ochranu její osobnosti, aby byly odstraněny následky těchto zásahů a aby jí bylo dáno přiměřené zadostiučinění.</a:t>
            </a:r>
          </a:p>
          <a:p>
            <a:r>
              <a:rPr lang="cs-CZ" dirty="0" smtClean="0"/>
              <a:t>!!!!!! Zpravodajská licence v § 12/3 neplatí na jméno!!!!</a:t>
            </a:r>
          </a:p>
          <a:p>
            <a:r>
              <a:rPr lang="cs-CZ" dirty="0" smtClean="0"/>
              <a:t>Možná obrana – svoboda slova</a:t>
            </a:r>
          </a:p>
        </p:txBody>
      </p:sp>
    </p:spTree>
  </p:cSld>
  <p:clrMapOvr>
    <a:masterClrMapping/>
  </p:clrMapOvr>
  <p:transition>
    <p:push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Příklad - Ochrana osobnostních práv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Realitní kancelář Reality </a:t>
            </a:r>
            <a:r>
              <a:rPr lang="cs-CZ" dirty="0" err="1" smtClean="0"/>
              <a:t>Sting</a:t>
            </a:r>
            <a:r>
              <a:rPr lang="cs-CZ" dirty="0" smtClean="0"/>
              <a:t> s.r.o. si zaregistruje doménu </a:t>
            </a:r>
            <a:r>
              <a:rPr lang="cs-CZ" dirty="0" err="1" smtClean="0"/>
              <a:t>sting.cz</a:t>
            </a:r>
            <a:r>
              <a:rPr lang="cs-CZ" dirty="0" smtClean="0"/>
              <a:t> na které nabízí své nemovitosti</a:t>
            </a:r>
          </a:p>
          <a:p>
            <a:r>
              <a:rPr lang="cs-CZ" dirty="0" smtClean="0"/>
              <a:t>Kanceláři se ozve právní zástupce známého zpěváka a domáhá se převedení doménového jména. Jinak hrozí žalobou na porušení svého práva na ochranu osobnosti. </a:t>
            </a:r>
            <a:endParaRPr lang="cs-CZ" dirty="0"/>
          </a:p>
        </p:txBody>
      </p:sp>
    </p:spTree>
  </p:cSld>
  <p:clrMapOvr>
    <a:masterClrMapping/>
  </p:clrMapOvr>
  <p:transition>
    <p:push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Firma - § 12 </a:t>
            </a:r>
            <a:r>
              <a:rPr lang="cs-CZ" dirty="0" err="1" smtClean="0"/>
              <a:t>ObchZ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	(1) Kdo byl dotčen na svých právech neoprávněným užíváním firmy, může se proti neoprávněnému uživateli domáhat, aby se takového jednání zdržel a odstranil závadný stav. Dále může požadovat vydání bezdůvodného obohacení a přiměřené zadostiučinění, které může být poskytnuto i v penězích.</a:t>
            </a:r>
          </a:p>
          <a:p>
            <a:r>
              <a:rPr lang="cs-CZ" dirty="0" smtClean="0"/>
              <a:t>	(2) Byla-li neoprávněným užíváním firmy způsobena škoda, lze se její náhrady domáhat podle tohoto zákona.</a:t>
            </a:r>
            <a:endParaRPr lang="cs-CZ" dirty="0"/>
          </a:p>
        </p:txBody>
      </p:sp>
    </p:spTree>
  </p:cSld>
  <p:clrMapOvr>
    <a:masterClrMapping/>
  </p:clrMapOvr>
  <p:transition>
    <p:push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Ochrana Firmy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Příklad</a:t>
            </a:r>
          </a:p>
          <a:p>
            <a:pPr lvl="1"/>
            <a:r>
              <a:rPr lang="cs-CZ" dirty="0" smtClean="0"/>
              <a:t>Doménový spekulant si zaregistruje sony.</a:t>
            </a:r>
            <a:r>
              <a:rPr lang="cs-CZ" dirty="0" err="1" smtClean="0"/>
              <a:t>cz</a:t>
            </a:r>
            <a:endParaRPr lang="cs-CZ" dirty="0" smtClean="0"/>
          </a:p>
          <a:p>
            <a:pPr lvl="1"/>
            <a:r>
              <a:rPr lang="cs-CZ" dirty="0" smtClean="0"/>
              <a:t>Firmy obchodních společností OR </a:t>
            </a:r>
          </a:p>
          <a:p>
            <a:pPr lvl="2"/>
            <a:r>
              <a:rPr lang="en-US" b="1" dirty="0" smtClean="0"/>
              <a:t>Sony Music Entertainment Czech Republic </a:t>
            </a:r>
            <a:r>
              <a:rPr lang="en-US" b="1" dirty="0" err="1" smtClean="0"/>
              <a:t>s.r.o</a:t>
            </a:r>
            <a:r>
              <a:rPr lang="en-US" b="1" dirty="0" smtClean="0"/>
              <a:t>.</a:t>
            </a:r>
            <a:endParaRPr lang="cs-CZ" b="1" dirty="0" smtClean="0"/>
          </a:p>
          <a:p>
            <a:pPr lvl="2"/>
            <a:r>
              <a:rPr lang="en-US" b="1" dirty="0" smtClean="0"/>
              <a:t>Sony Music Entertainment Czech Republic </a:t>
            </a:r>
            <a:r>
              <a:rPr lang="en-US" b="1" dirty="0" err="1" smtClean="0"/>
              <a:t>s.r.o</a:t>
            </a:r>
            <a:r>
              <a:rPr lang="en-US" b="1" dirty="0" smtClean="0"/>
              <a:t>.</a:t>
            </a:r>
            <a:endParaRPr lang="cs-CZ" b="1" dirty="0" smtClean="0"/>
          </a:p>
          <a:p>
            <a:pPr lvl="2"/>
            <a:r>
              <a:rPr lang="pl-PL" b="1" dirty="0" smtClean="0"/>
              <a:t>SONY Czech, spol. s r.o.</a:t>
            </a:r>
          </a:p>
          <a:p>
            <a:pPr lvl="2"/>
            <a:r>
              <a:rPr lang="cs-CZ" b="1" dirty="0" smtClean="0"/>
              <a:t>Sony Ericsson Mobile </a:t>
            </a:r>
            <a:r>
              <a:rPr lang="cs-CZ" b="1" dirty="0" err="1" smtClean="0"/>
              <a:t>Communications</a:t>
            </a:r>
            <a:r>
              <a:rPr lang="cs-CZ" b="1" dirty="0" smtClean="0"/>
              <a:t> </a:t>
            </a:r>
            <a:r>
              <a:rPr lang="cs-CZ" b="1" dirty="0" err="1" smtClean="0"/>
              <a:t>International</a:t>
            </a:r>
            <a:r>
              <a:rPr lang="cs-CZ" b="1" dirty="0" smtClean="0"/>
              <a:t> AB </a:t>
            </a:r>
            <a:r>
              <a:rPr lang="cs-CZ" b="1" dirty="0" err="1" smtClean="0"/>
              <a:t>Branch</a:t>
            </a:r>
            <a:r>
              <a:rPr lang="cs-CZ" b="1" dirty="0" smtClean="0"/>
              <a:t> Office </a:t>
            </a:r>
            <a:r>
              <a:rPr lang="cs-CZ" b="1" dirty="0" err="1" smtClean="0"/>
              <a:t>Czech</a:t>
            </a:r>
            <a:r>
              <a:rPr lang="cs-CZ" b="1" dirty="0" smtClean="0"/>
              <a:t> </a:t>
            </a:r>
            <a:r>
              <a:rPr lang="cs-CZ" b="1" dirty="0" err="1" smtClean="0"/>
              <a:t>Republic</a:t>
            </a:r>
            <a:r>
              <a:rPr lang="cs-CZ" b="1" dirty="0" smtClean="0"/>
              <a:t>, </a:t>
            </a:r>
            <a:endParaRPr lang="cs-CZ" dirty="0"/>
          </a:p>
        </p:txBody>
      </p:sp>
    </p:spTree>
  </p:cSld>
  <p:clrMapOvr>
    <a:masterClrMapping/>
  </p:clrMapOvr>
  <p:transition>
    <p:push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Ochranné známky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	§8 Vlastník ochranné známky má výlučné právo užívat ochrannou známku ve spojení s výrobky nebo službami, pro něž je chráněna</a:t>
            </a:r>
            <a:endParaRPr lang="cs-CZ" sz="3200" dirty="0"/>
          </a:p>
        </p:txBody>
      </p:sp>
    </p:spTree>
  </p:cSld>
  <p:clrMapOvr>
    <a:masterClrMapping/>
  </p:clrMapOvr>
  <p:transition>
    <p:push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§8/2 Zákona o ochranných známkách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02858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	(2) Nestanoví-li tento zákon jinak (§ 10 a 11), nikdo nesmí v obchodním styku bez souhlasu vlastníka ochranné známky užívat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dirty="0" smtClean="0">
                <a:solidFill>
                  <a:schemeClr val="tx1"/>
                </a:solidFill>
              </a:rPr>
              <a:t>označení shodné s ochrannou známkou </a:t>
            </a:r>
            <a:r>
              <a:rPr lang="cs-CZ" dirty="0" smtClean="0">
                <a:solidFill>
                  <a:schemeClr val="tx1"/>
                </a:solidFill>
              </a:rPr>
              <a:t>pro výrobky nebo služby, které jsou shodné s těmi, pro které je ochranná známka zapsána,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b) označení, u něhož z důvodu jeho shodnosti nebo podobnosti s ochrannou známkou a shodnosti nebo podobnosti výrobků nebo služeb označených ochrannou známkou a označením </a:t>
            </a:r>
            <a:r>
              <a:rPr lang="cs-CZ" b="1" dirty="0" smtClean="0">
                <a:solidFill>
                  <a:schemeClr val="tx1"/>
                </a:solidFill>
              </a:rPr>
              <a:t>existuje pravděpodobnost záměny na straně veřejnosti</a:t>
            </a:r>
            <a:r>
              <a:rPr lang="cs-CZ" dirty="0" smtClean="0">
                <a:solidFill>
                  <a:schemeClr val="tx1"/>
                </a:solidFill>
              </a:rPr>
              <a:t>, …</a:t>
            </a:r>
          </a:p>
          <a:p>
            <a:pPr lvl="1"/>
            <a:r>
              <a:rPr lang="cs-CZ" dirty="0" smtClean="0">
                <a:solidFill>
                  <a:schemeClr val="tx1"/>
                </a:solidFill>
              </a:rPr>
              <a:t>c) …jde o ochrannou známku, která má dobré jméno v České republice, a jeho </a:t>
            </a:r>
            <a:r>
              <a:rPr lang="cs-CZ" b="1" dirty="0" smtClean="0">
                <a:solidFill>
                  <a:schemeClr val="tx1"/>
                </a:solidFill>
              </a:rPr>
              <a:t>užívání by nepoctivě těžilo z rozlišovací způsobilosti nebo dobrého jména ochranné známky nebo jim bylo na újmu.</a:t>
            </a:r>
            <a:endParaRPr lang="cs-CZ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00364" y="2143116"/>
            <a:ext cx="5757874" cy="4325112"/>
          </a:xfrm>
        </p:spPr>
        <p:txBody>
          <a:bodyPr/>
          <a:lstStyle/>
          <a:p>
            <a:r>
              <a:rPr lang="cs-CZ" dirty="0" smtClean="0"/>
              <a:t>Squatter si zaregistruje doménu lego.</a:t>
            </a:r>
            <a:r>
              <a:rPr lang="cs-CZ" dirty="0" err="1" smtClean="0"/>
              <a:t>cz</a:t>
            </a:r>
            <a:endParaRPr lang="cs-CZ" dirty="0" smtClean="0"/>
          </a:p>
          <a:p>
            <a:r>
              <a:rPr lang="cs-CZ" dirty="0" smtClean="0"/>
              <a:t>Tuto doménu dále nevyužívá a nabídne ji k prodeji za 200 000 Kč</a:t>
            </a:r>
          </a:p>
          <a:p>
            <a:endParaRPr lang="cs-CZ" dirty="0" smtClean="0"/>
          </a:p>
          <a:p>
            <a:r>
              <a:rPr lang="cs-CZ" dirty="0" smtClean="0"/>
              <a:t>Může se majitel ochranné známky domáhat porušení svých práv?</a:t>
            </a:r>
            <a:endParaRPr lang="cs-CZ" dirty="0"/>
          </a:p>
        </p:txBody>
      </p:sp>
      <p:pic>
        <p:nvPicPr>
          <p:cNvPr id="4" name="Obrázek 3" descr="lego_computer_gu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285992"/>
            <a:ext cx="2071701" cy="1722783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Struktura doménového jména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Root</a:t>
            </a:r>
            <a:r>
              <a:rPr lang="cs-CZ" dirty="0" smtClean="0"/>
              <a:t> </a:t>
            </a:r>
            <a:r>
              <a:rPr lang="cs-CZ" dirty="0" err="1" smtClean="0"/>
              <a:t>domain</a:t>
            </a:r>
            <a:r>
              <a:rPr lang="cs-CZ" dirty="0" smtClean="0"/>
              <a:t>           </a:t>
            </a:r>
            <a:r>
              <a:rPr lang="cs-CZ" b="1" dirty="0" smtClean="0"/>
              <a:t>. </a:t>
            </a:r>
          </a:p>
          <a:p>
            <a:r>
              <a:rPr lang="cs-CZ" dirty="0" smtClean="0"/>
              <a:t>Doména nejvyššího řádu – top </a:t>
            </a:r>
            <a:r>
              <a:rPr lang="cs-CZ" dirty="0" err="1" smtClean="0"/>
              <a:t>level</a:t>
            </a:r>
            <a:r>
              <a:rPr lang="cs-CZ" dirty="0" smtClean="0"/>
              <a:t> </a:t>
            </a:r>
            <a:r>
              <a:rPr lang="cs-CZ" dirty="0" err="1" smtClean="0"/>
              <a:t>domain</a:t>
            </a:r>
            <a:r>
              <a:rPr lang="cs-CZ" dirty="0" smtClean="0"/>
              <a:t> (TLD)</a:t>
            </a:r>
          </a:p>
          <a:p>
            <a:pPr lvl="1"/>
            <a:r>
              <a:rPr lang="cs-CZ" dirty="0" smtClean="0"/>
              <a:t>Generické - 	.</a:t>
            </a:r>
            <a:r>
              <a:rPr lang="cs-CZ" dirty="0" err="1" smtClean="0"/>
              <a:t>com</a:t>
            </a:r>
            <a:r>
              <a:rPr lang="cs-CZ" dirty="0" smtClean="0"/>
              <a:t>	 .</a:t>
            </a:r>
            <a:r>
              <a:rPr lang="cs-CZ" dirty="0" err="1" smtClean="0"/>
              <a:t>gov</a:t>
            </a:r>
            <a:r>
              <a:rPr lang="cs-CZ" dirty="0" smtClean="0"/>
              <a:t> 	.</a:t>
            </a:r>
            <a:r>
              <a:rPr lang="cs-CZ" dirty="0" err="1" smtClean="0"/>
              <a:t>org</a:t>
            </a:r>
            <a:r>
              <a:rPr lang="cs-CZ" dirty="0" smtClean="0"/>
              <a:t> 	.</a:t>
            </a:r>
            <a:r>
              <a:rPr lang="cs-CZ" dirty="0" err="1" smtClean="0"/>
              <a:t>biz</a:t>
            </a:r>
            <a:r>
              <a:rPr lang="cs-CZ" dirty="0" smtClean="0"/>
              <a:t> 	.</a:t>
            </a:r>
            <a:r>
              <a:rPr lang="cs-CZ" dirty="0" err="1" smtClean="0"/>
              <a:t>edu</a:t>
            </a:r>
            <a:endParaRPr lang="cs-CZ" dirty="0" smtClean="0"/>
          </a:p>
          <a:p>
            <a:pPr lvl="1"/>
            <a:r>
              <a:rPr lang="cs-CZ" dirty="0" smtClean="0"/>
              <a:t>Národní -	 .cz 	.</a:t>
            </a:r>
            <a:r>
              <a:rPr lang="cs-CZ" dirty="0" err="1" smtClean="0"/>
              <a:t>uk</a:t>
            </a:r>
            <a:r>
              <a:rPr lang="cs-CZ" dirty="0" smtClean="0"/>
              <a:t> 	.de 	.</a:t>
            </a:r>
            <a:r>
              <a:rPr lang="cs-CZ" dirty="0" err="1" smtClean="0"/>
              <a:t>sk</a:t>
            </a:r>
            <a:r>
              <a:rPr lang="cs-CZ" dirty="0" smtClean="0"/>
              <a:t> 	.</a:t>
            </a:r>
            <a:r>
              <a:rPr lang="cs-CZ" dirty="0" err="1" smtClean="0"/>
              <a:t>ru</a:t>
            </a:r>
            <a:endParaRPr lang="cs-CZ" dirty="0" smtClean="0"/>
          </a:p>
          <a:p>
            <a:r>
              <a:rPr lang="cs-CZ" dirty="0" smtClean="0"/>
              <a:t>Subdomény</a:t>
            </a:r>
          </a:p>
          <a:p>
            <a:pPr lvl="1"/>
            <a:r>
              <a:rPr lang="cs-CZ" dirty="0" err="1" smtClean="0"/>
              <a:t>muni</a:t>
            </a:r>
            <a:r>
              <a:rPr lang="cs-CZ" dirty="0" smtClean="0"/>
              <a:t>.cz 	seznam.cz 		google.</a:t>
            </a:r>
            <a:r>
              <a:rPr lang="cs-CZ" dirty="0" err="1" smtClean="0"/>
              <a:t>com</a:t>
            </a:r>
            <a:endParaRPr lang="cs-CZ" dirty="0" smtClean="0"/>
          </a:p>
          <a:p>
            <a:r>
              <a:rPr lang="cs-CZ" dirty="0" smtClean="0"/>
              <a:t>Subdomény nižších řádů</a:t>
            </a:r>
          </a:p>
          <a:p>
            <a:pPr lvl="1"/>
            <a:r>
              <a:rPr lang="cs-CZ" dirty="0" err="1" smtClean="0"/>
              <a:t>law</a:t>
            </a:r>
            <a:r>
              <a:rPr lang="cs-CZ" dirty="0" smtClean="0"/>
              <a:t>.</a:t>
            </a:r>
            <a:r>
              <a:rPr lang="cs-CZ" dirty="0" err="1" smtClean="0"/>
              <a:t>muni</a:t>
            </a:r>
            <a:r>
              <a:rPr lang="cs-CZ" dirty="0" smtClean="0"/>
              <a:t>.cz	 </a:t>
            </a:r>
            <a:r>
              <a:rPr lang="cs-CZ" dirty="0" err="1" smtClean="0"/>
              <a:t>pocasi</a:t>
            </a:r>
            <a:r>
              <a:rPr lang="cs-CZ" dirty="0" smtClean="0"/>
              <a:t>.seznam.cz	mail.google.</a:t>
            </a:r>
            <a:r>
              <a:rPr lang="cs-CZ" dirty="0" err="1" smtClean="0"/>
              <a:t>com</a:t>
            </a:r>
            <a:endParaRPr lang="cs-CZ" dirty="0" smtClean="0"/>
          </a:p>
          <a:p>
            <a:pPr lvl="1">
              <a:buNone/>
            </a:pPr>
            <a:endParaRPr lang="cs-CZ" dirty="0" smtClean="0"/>
          </a:p>
          <a:p>
            <a:endParaRPr lang="sk-SK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Část II – Praktická část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Registrace doménových jmen</a:t>
            </a:r>
          </a:p>
          <a:p>
            <a:r>
              <a:rPr lang="cs-CZ" dirty="0" smtClean="0"/>
              <a:t>Převody doménových jmen</a:t>
            </a:r>
          </a:p>
          <a:p>
            <a:r>
              <a:rPr lang="cs-CZ" dirty="0" smtClean="0"/>
              <a:t>Řešení sporů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20461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Registrace doménového jména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Volba jména</a:t>
            </a:r>
          </a:p>
          <a:p>
            <a:pPr lvl="1"/>
            <a:r>
              <a:rPr lang="cs-CZ" dirty="0" smtClean="0"/>
              <a:t>63 znaků, písmena, čísla, „- „</a:t>
            </a:r>
          </a:p>
          <a:p>
            <a:r>
              <a:rPr lang="cs-CZ" dirty="0" smtClean="0"/>
              <a:t>Výběr registrátora</a:t>
            </a:r>
          </a:p>
          <a:p>
            <a:r>
              <a:rPr lang="cs-CZ" dirty="0" smtClean="0"/>
              <a:t>Jmenování „administrativních kontaktů“</a:t>
            </a:r>
          </a:p>
          <a:p>
            <a:r>
              <a:rPr lang="cs-CZ" dirty="0" smtClean="0"/>
              <a:t>Delegace doménového jména</a:t>
            </a:r>
          </a:p>
          <a:p>
            <a:r>
              <a:rPr lang="cs-CZ" dirty="0" smtClean="0"/>
              <a:t>Registrace „držitele“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96623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Převod doménového jména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Fáze hledání kontaktu</a:t>
            </a:r>
          </a:p>
          <a:p>
            <a:r>
              <a:rPr lang="cs-CZ" dirty="0" smtClean="0"/>
              <a:t>Fáze uzavírání smlouvy</a:t>
            </a:r>
          </a:p>
          <a:p>
            <a:r>
              <a:rPr lang="cs-CZ" dirty="0" smtClean="0"/>
              <a:t>Samotný převod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00381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Hledání kontaktu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WHOIS databáze</a:t>
            </a:r>
          </a:p>
          <a:p>
            <a:r>
              <a:rPr lang="cs-CZ" dirty="0" smtClean="0"/>
              <a:t>„WHO IS“ služba všech správců domény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94687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6219825" cy="593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1850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Případ – kupujeme dilbert.com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564904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05244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58674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91878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7880"/>
            <a:ext cx="5762451" cy="6000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19734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6324600" cy="600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26224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Uzavírání smlouvy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Identifikace stran</a:t>
            </a:r>
            <a:endParaRPr lang="cs-CZ" dirty="0"/>
          </a:p>
          <a:p>
            <a:pPr marL="788670" lvl="1" indent="-514350">
              <a:buFont typeface="+mj-lt"/>
              <a:buAutoNum type="arabicPeriod"/>
            </a:pPr>
            <a:r>
              <a:rPr lang="cs-CZ" dirty="0" smtClean="0"/>
              <a:t>Musí být způsobilé</a:t>
            </a:r>
            <a:endParaRPr lang="cs-CZ" dirty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Identifikace jména/jmen</a:t>
            </a:r>
            <a:endParaRPr lang="cs-CZ" dirty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Povinnost prodávajícího</a:t>
            </a:r>
            <a:endParaRPr lang="cs-CZ" dirty="0"/>
          </a:p>
          <a:p>
            <a:pPr marL="788670" lvl="1" indent="-514350">
              <a:buFont typeface="+mj-lt"/>
              <a:buAutoNum type="arabicPeriod"/>
            </a:pPr>
            <a:r>
              <a:rPr lang="cs-CZ" dirty="0" smtClean="0"/>
              <a:t>Zažádat o převod DJ</a:t>
            </a:r>
            <a:endParaRPr lang="cs-CZ" dirty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Povinnosti kupujícího</a:t>
            </a:r>
            <a:endParaRPr lang="cs-CZ" dirty="0"/>
          </a:p>
          <a:p>
            <a:pPr marL="788670" lvl="1" indent="-514350">
              <a:buFont typeface="+mj-lt"/>
              <a:buAutoNum type="arabicPeriod"/>
            </a:pPr>
            <a:r>
              <a:rPr lang="cs-CZ" dirty="0" smtClean="0"/>
              <a:t>Zaplatit</a:t>
            </a:r>
          </a:p>
          <a:p>
            <a:pPr marL="788670" lvl="1" indent="-514350">
              <a:buFont typeface="+mj-lt"/>
              <a:buAutoNum type="arabicPeriod"/>
            </a:pPr>
            <a:r>
              <a:rPr lang="cs-CZ" dirty="0" smtClean="0"/>
              <a:t>spolupracovat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5585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Struktura „doménového světa“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03265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29015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Převod DJ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Sdružení CZ.NIC zaregistruje změnu Držitele Doménového jména (převod Doménového jména) </a:t>
            </a:r>
            <a:r>
              <a:rPr lang="cs-CZ" dirty="0" smtClean="0"/>
              <a:t>na pokyn </a:t>
            </a:r>
          </a:p>
          <a:p>
            <a:pPr lvl="1"/>
            <a:r>
              <a:rPr lang="cs-CZ" dirty="0" smtClean="0"/>
              <a:t>podaný </a:t>
            </a:r>
            <a:r>
              <a:rPr lang="cs-CZ" dirty="0"/>
              <a:t>prostřednictvím Určeného registrátora daného Doménového jména. </a:t>
            </a:r>
            <a:endParaRPr lang="cs-CZ" dirty="0" smtClean="0"/>
          </a:p>
          <a:p>
            <a:pPr lvl="1"/>
            <a:r>
              <a:rPr lang="cs-CZ" smtClean="0"/>
              <a:t>Určený registrátor je </a:t>
            </a:r>
            <a:r>
              <a:rPr lang="cs-CZ" dirty="0"/>
              <a:t>oprávněn podat pokyn ke změně Držitele Doménového jména na písemnou žádost </a:t>
            </a:r>
            <a:r>
              <a:rPr lang="cs-CZ"/>
              <a:t>Držitele </a:t>
            </a:r>
            <a:r>
              <a:rPr lang="cs-CZ" smtClean="0"/>
              <a:t>a budoucího </a:t>
            </a:r>
            <a:r>
              <a:rPr lang="cs-CZ" dirty="0"/>
              <a:t>Držitele.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393640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Alternativní řešení sporů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429132"/>
            <a:ext cx="2786082" cy="199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Důvody pro alternativní řešení sporů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Narůstající objem doménových spekulací</a:t>
            </a:r>
          </a:p>
          <a:p>
            <a:r>
              <a:rPr lang="cs-CZ" dirty="0" smtClean="0"/>
              <a:t>Problémy s mezinárodním prvkem</a:t>
            </a:r>
          </a:p>
          <a:p>
            <a:r>
              <a:rPr lang="cs-CZ" dirty="0" smtClean="0"/>
              <a:t>Mezery ve vnitrostátních úpravách</a:t>
            </a:r>
          </a:p>
          <a:p>
            <a:r>
              <a:rPr lang="cs-CZ" dirty="0" smtClean="0"/>
              <a:t>Malá zkušenost soudců s řešením doménových sporů</a:t>
            </a:r>
            <a:endParaRPr lang="cs-CZ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Cesta k alternativnímu 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Rozhodčí doložka ve prospěch třetích osob zakotvená přímo v pravidlech registrace</a:t>
            </a:r>
          </a:p>
          <a:p>
            <a:r>
              <a:rPr lang="cs-CZ" dirty="0" smtClean="0"/>
              <a:t>Třetí osoby mají oprávnění (ne však povinnost) podat žalobu u předem určené rozhodčí instituce</a:t>
            </a:r>
          </a:p>
          <a:p>
            <a:r>
              <a:rPr lang="cs-CZ" dirty="0" smtClean="0"/>
              <a:t>Rozhodčí doložku v současnosti mají všechny významné domény 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Pravidla registrace </a:t>
            </a:r>
            <a:r>
              <a:rPr lang="cs-CZ" dirty="0" err="1" smtClean="0"/>
              <a:t>cz.nic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16.3.	Držitel tímto činí rozhodčí veřejnou nabídku v souladu s Pravidly alternativního řešení sporů, a to pro veškerá doménová jména Držitele, zařazená v elektronické databázi doménových jmen v </a:t>
            </a:r>
            <a:r>
              <a:rPr lang="cs-CZ" dirty="0" err="1" smtClean="0"/>
              <a:t>ccTLD</a:t>
            </a:r>
            <a:r>
              <a:rPr lang="cs-CZ" dirty="0" smtClean="0"/>
              <a:t> .</a:t>
            </a:r>
            <a:r>
              <a:rPr lang="cs-CZ" dirty="0" err="1" smtClean="0"/>
              <a:t>cz</a:t>
            </a:r>
            <a:r>
              <a:rPr lang="cs-CZ" dirty="0" smtClean="0"/>
              <a:t> spravované sdružením CZ.NIC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Pravidla registrace </a:t>
            </a:r>
            <a:r>
              <a:rPr lang="cs-CZ" dirty="0" err="1" smtClean="0"/>
              <a:t>cz.nic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16.4. Sdružení CZ.NIC zruší delegaci a nebo registraci Doménového jména, Doménové jméno převede na jinou osobu a pozastaví možnost převodu Doménového jména na jinou osobu, pokud tak stanoví vykonatelné soudní nebo správní rozhodnutí nebo výrok rozhodce či rozhodčího soudu,</a:t>
            </a:r>
            <a:endParaRPr lang="cs-CZ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Pravidla alternativního řešení sporů v </a:t>
            </a:r>
            <a:r>
              <a:rPr lang="cs-CZ" dirty="0" err="1" smtClean="0"/>
              <a:t>cz.nic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Držitel se neodvolatelně veřejně podrobuje pravomoci Rozhodčího soudu při HK AK, v rozhodčím řízení před tímto rozhodčím soudem podle zvláštního dodatku Řádu rozhodčího soudu pro rozhodčí řízení on-line zveřejněného v Obchodním věstníku (dále jen „Řád on-line“), a to ve věci majetkového sporu, o němž lze uzavřít smír, v němž třetí osoba napadne jakékoliv Doménové jméno Držitele, zařazené v elektronické databázi doménových jmen v národní doméně </a:t>
            </a:r>
            <a:r>
              <a:rPr lang="cs-CZ" dirty="0" err="1" smtClean="0"/>
              <a:t>ccTLD</a:t>
            </a:r>
            <a:r>
              <a:rPr lang="cs-CZ" dirty="0" smtClean="0"/>
              <a:t> .</a:t>
            </a:r>
            <a:r>
              <a:rPr lang="cs-CZ" dirty="0" err="1" smtClean="0"/>
              <a:t>cz</a:t>
            </a:r>
            <a:r>
              <a:rPr lang="cs-CZ" dirty="0" smtClean="0"/>
              <a:t> spravované sdružením CZ.NIC, pokud třetí osoba písemně projeví vůči Držiteli vůli podrobit se pravomoci tohoto rozhodčího soudu v dané věci zejména tím, že písemně zahájí takový spor u tohoto rozhodčího soudu v souladu s Řádem on-line.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Doména .</a:t>
            </a:r>
            <a:r>
              <a:rPr lang="cs-CZ" dirty="0" err="1" smtClean="0"/>
              <a:t>eu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Není rozhodčí doložka</a:t>
            </a:r>
          </a:p>
          <a:p>
            <a:r>
              <a:rPr lang="cs-CZ" dirty="0" smtClean="0"/>
              <a:t>Pravomoc rozhodčího soudu stanovena přímo nařízením 874/2004</a:t>
            </a:r>
            <a:endParaRPr lang="cs-CZ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Čl. 7 Spekulativní a zneužívající registrace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1. Registrované jméno domény může být odebráno vhodným mimosoudním nebo soudním postupem, pokud je totožné se jménem nebo zavádějícím způsobem podobné jménu, pro které </a:t>
            </a:r>
            <a:r>
              <a:rPr lang="pt-BR" dirty="0" smtClean="0"/>
              <a:t>existuje takové právo uznané nebo stanovené vnitrostátním</a:t>
            </a:r>
            <a:r>
              <a:rPr lang="cs-CZ" dirty="0" smtClean="0"/>
              <a:t> právem nebo právem Společenství, a pokud toto jméno domény:</a:t>
            </a:r>
          </a:p>
          <a:p>
            <a:endParaRPr lang="cs-CZ" dirty="0" smtClean="0"/>
          </a:p>
          <a:p>
            <a:pPr lvl="1"/>
            <a:r>
              <a:rPr lang="cs-CZ" dirty="0" smtClean="0"/>
              <a:t>a) jeho držitel zaregistroval, aniž by měl na toto jméno právo nebo oprávněný zájem, nebo</a:t>
            </a:r>
          </a:p>
          <a:p>
            <a:pPr lvl="1"/>
            <a:r>
              <a:rPr lang="cs-CZ" dirty="0" smtClean="0"/>
              <a:t>b) bylo zaregistrováno nebo užíváno nikoli v dobré víře.</a:t>
            </a:r>
            <a:endParaRPr lang="cs-CZ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Citace obrázků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http://pegasusservicesgroup.com/images/domain-name.jpg</a:t>
            </a:r>
            <a:endParaRPr lang="sk-SK" dirty="0"/>
          </a:p>
        </p:txBody>
      </p:sp>
    </p:spTree>
  </p:cSld>
  <p:clrMapOvr>
    <a:masterClrMapping/>
  </p:clrMapOvr>
  <p:transition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Funkce doménového jména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Technická</a:t>
            </a:r>
          </a:p>
          <a:p>
            <a:r>
              <a:rPr lang="cs-CZ" dirty="0" smtClean="0"/>
              <a:t>Identifikační </a:t>
            </a:r>
          </a:p>
          <a:p>
            <a:pPr lvl="1"/>
            <a:r>
              <a:rPr lang="cs-CZ" dirty="0" smtClean="0"/>
              <a:t>Ne nutně pravdivá – příklad </a:t>
            </a:r>
            <a:r>
              <a:rPr lang="cs-CZ" dirty="0" err="1" smtClean="0"/>
              <a:t>goodwill</a:t>
            </a:r>
            <a:r>
              <a:rPr lang="cs-CZ" dirty="0" smtClean="0"/>
              <a:t>.as</a:t>
            </a:r>
          </a:p>
          <a:p>
            <a:r>
              <a:rPr lang="cs-CZ" dirty="0" smtClean="0"/>
              <a:t>Vyhledávací</a:t>
            </a:r>
          </a:p>
          <a:p>
            <a:r>
              <a:rPr lang="cs-CZ" dirty="0" smtClean="0"/>
              <a:t>Propagační</a:t>
            </a:r>
          </a:p>
          <a:p>
            <a:r>
              <a:rPr lang="cs-CZ" dirty="0" smtClean="0"/>
              <a:t>Soutěžní – v nejširším slova smyslu</a:t>
            </a:r>
            <a:endParaRPr lang="sk-SK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5143512"/>
            <a:ext cx="1785950" cy="1275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429132"/>
            <a:ext cx="2786082" cy="199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Systém přidělování doménových jmen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Princip registrace </a:t>
            </a:r>
          </a:p>
          <a:p>
            <a:r>
              <a:rPr lang="cs-CZ" dirty="0" smtClean="0"/>
              <a:t>Evidenci doménových jmen zabezpečují SPRÁVCI</a:t>
            </a:r>
          </a:p>
          <a:p>
            <a:pPr lvl="1"/>
            <a:r>
              <a:rPr lang="cs-CZ" dirty="0" smtClean="0"/>
              <a:t>Každá doména má svého správce ICANN, </a:t>
            </a:r>
            <a:r>
              <a:rPr lang="cs-CZ" dirty="0" err="1" smtClean="0"/>
              <a:t>EURid</a:t>
            </a:r>
            <a:r>
              <a:rPr lang="cs-CZ" dirty="0" smtClean="0"/>
              <a:t>, CZ nic</a:t>
            </a:r>
          </a:p>
          <a:p>
            <a:pPr lvl="1"/>
            <a:r>
              <a:rPr lang="cs-CZ" dirty="0" smtClean="0"/>
              <a:t>Pověřen vedením DNS</a:t>
            </a:r>
          </a:p>
          <a:p>
            <a:r>
              <a:rPr lang="cs-CZ" dirty="0" smtClean="0"/>
              <a:t>Jednotlivé registrace provádí REGISTRÁTOŘI</a:t>
            </a:r>
          </a:p>
          <a:p>
            <a:pPr lvl="1"/>
            <a:r>
              <a:rPr lang="cs-CZ" dirty="0" smtClean="0"/>
              <a:t>Komerční subjekty</a:t>
            </a:r>
            <a:endParaRPr lang="sk-SK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Zásady registrace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Princip jedinečnosti</a:t>
            </a:r>
          </a:p>
          <a:p>
            <a:pPr lvl="1"/>
            <a:r>
              <a:rPr lang="cs-CZ" dirty="0" smtClean="0"/>
              <a:t>Jedno doménové jméno může odkazovat jenom na jednu IP adresu</a:t>
            </a:r>
          </a:p>
          <a:p>
            <a:pPr lvl="1"/>
            <a:r>
              <a:rPr lang="cs-CZ" dirty="0" smtClean="0"/>
              <a:t>Jedno doménové jméno pouze jednomu </a:t>
            </a:r>
            <a:r>
              <a:rPr lang="cs-CZ" dirty="0" err="1" smtClean="0"/>
              <a:t>uživeteli</a:t>
            </a:r>
            <a:endParaRPr lang="cs-CZ" dirty="0" smtClean="0"/>
          </a:p>
          <a:p>
            <a:pPr lvl="1"/>
            <a:r>
              <a:rPr lang="cs-CZ" dirty="0" smtClean="0"/>
              <a:t>Na jednu IP adresu může odkazovat víc doménových jmen</a:t>
            </a:r>
          </a:p>
          <a:p>
            <a:pPr lvl="1"/>
            <a:r>
              <a:rPr lang="cs-CZ" dirty="0" smtClean="0"/>
              <a:t>Jeden uživatel může mít víc IP adres</a:t>
            </a:r>
          </a:p>
          <a:p>
            <a:r>
              <a:rPr lang="cs-CZ" dirty="0" smtClean="0"/>
              <a:t>Princip priority </a:t>
            </a:r>
          </a:p>
          <a:p>
            <a:pPr lvl="1"/>
            <a:r>
              <a:rPr lang="cs-CZ" dirty="0" err="1" smtClean="0"/>
              <a:t>First</a:t>
            </a:r>
            <a:r>
              <a:rPr lang="cs-CZ" dirty="0" smtClean="0"/>
              <a:t> </a:t>
            </a:r>
            <a:r>
              <a:rPr lang="cs-CZ" dirty="0" err="1" smtClean="0"/>
              <a:t>come</a:t>
            </a:r>
            <a:r>
              <a:rPr lang="cs-CZ" dirty="0" smtClean="0"/>
              <a:t> </a:t>
            </a:r>
            <a:r>
              <a:rPr lang="cs-CZ" dirty="0" err="1" smtClean="0"/>
              <a:t>first</a:t>
            </a:r>
            <a:r>
              <a:rPr lang="cs-CZ" dirty="0" smtClean="0"/>
              <a:t> </a:t>
            </a:r>
            <a:r>
              <a:rPr lang="cs-CZ" dirty="0" err="1" smtClean="0"/>
              <a:t>served</a:t>
            </a:r>
            <a:endParaRPr lang="sk-SK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Doménové spekulace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429132"/>
            <a:ext cx="2786082" cy="199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istický">
  <a:themeElements>
    <a:clrScheme name="Urbanistický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istický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ist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1473</TotalTime>
  <Words>1351</Words>
  <Application>Microsoft Office PowerPoint</Application>
  <PresentationFormat>Předvádění na obrazovce (4:3)</PresentationFormat>
  <Paragraphs>263</Paragraphs>
  <Slides>60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60</vt:i4>
      </vt:variant>
    </vt:vector>
  </HeadingPairs>
  <TitlesOfParts>
    <vt:vector size="61" baseType="lpstr">
      <vt:lpstr>Urbanistický</vt:lpstr>
      <vt:lpstr>Doménová jména a doménové spory</vt:lpstr>
      <vt:lpstr>IP adresa a doménové jméno</vt:lpstr>
      <vt:lpstr>Fungování systému</vt:lpstr>
      <vt:lpstr>Struktura doménového jména</vt:lpstr>
      <vt:lpstr>Struktura „doménového světa“</vt:lpstr>
      <vt:lpstr>Funkce doménového jména</vt:lpstr>
      <vt:lpstr>Systém přidělování doménových jmen</vt:lpstr>
      <vt:lpstr>Zásady registrace</vt:lpstr>
      <vt:lpstr>Doménové spekulace</vt:lpstr>
      <vt:lpstr>Problém se zásadou jedinečnosti a zásadou priority</vt:lpstr>
      <vt:lpstr>Cybersquatting</vt:lpstr>
      <vt:lpstr>Typosquatting</vt:lpstr>
      <vt:lpstr>Domain kiting, domain tasting</vt:lpstr>
      <vt:lpstr>Ochrana před doménovými spekulacemi</vt:lpstr>
      <vt:lpstr>Právní povaha doménového jména</vt:lpstr>
      <vt:lpstr>Právní povaha doménového jména</vt:lpstr>
      <vt:lpstr>Závazkový vztah (?)</vt:lpstr>
      <vt:lpstr>Právní vztah držitele doménového jména a registrátora</vt:lpstr>
      <vt:lpstr>Vztah Registrátor – Uživatel (držitel domény)</vt:lpstr>
      <vt:lpstr>Vztah správce domény a držitele doménového jména</vt:lpstr>
      <vt:lpstr>Zánik práva k doménovému jménu</vt:lpstr>
      <vt:lpstr>Doménové spory</vt:lpstr>
      <vt:lpstr>Doménové spory – ochrana před squattery</vt:lpstr>
      <vt:lpstr>Řešení doménových sporů podle práva k nekalé soutěži </vt:lpstr>
      <vt:lpstr>Znaky nekalé soutěže</vt:lpstr>
      <vt:lpstr>Jednání v hospodářské soutěži</vt:lpstr>
      <vt:lpstr>Dobré mravy soutěže</vt:lpstr>
      <vt:lpstr>Způsobilost přivodit újmu</vt:lpstr>
      <vt:lpstr>§ 46 Klamavé označení zboží a služeb </vt:lpstr>
      <vt:lpstr>§ 48     Parazitování na pověsti </vt:lpstr>
      <vt:lpstr>Nároky </vt:lpstr>
      <vt:lpstr>Legitimace</vt:lpstr>
      <vt:lpstr>Doménová jména a osobnostní práva</vt:lpstr>
      <vt:lpstr>Příklad - Ochrana osobnostních práv</vt:lpstr>
      <vt:lpstr>Firma - § 12 ObchZ</vt:lpstr>
      <vt:lpstr>Ochrana Firmy</vt:lpstr>
      <vt:lpstr>Ochranné známky</vt:lpstr>
      <vt:lpstr>§8/2 Zákona o ochranných známkách</vt:lpstr>
      <vt:lpstr>Příklad</vt:lpstr>
      <vt:lpstr>Část II – Praktická část</vt:lpstr>
      <vt:lpstr>Registrace doménového jména</vt:lpstr>
      <vt:lpstr>Převod doménového jména</vt:lpstr>
      <vt:lpstr>Hledání kontaktu</vt:lpstr>
      <vt:lpstr>Prezentace aplikace PowerPoint</vt:lpstr>
      <vt:lpstr>Případ – kupujeme dilbert.com</vt:lpstr>
      <vt:lpstr>Prezentace aplikace PowerPoint</vt:lpstr>
      <vt:lpstr>Prezentace aplikace PowerPoint</vt:lpstr>
      <vt:lpstr>Prezentace aplikace PowerPoint</vt:lpstr>
      <vt:lpstr>Uzavírání smlouvy</vt:lpstr>
      <vt:lpstr>Převod DJ</vt:lpstr>
      <vt:lpstr>Alternativní řešení sporů</vt:lpstr>
      <vt:lpstr>Důvody pro alternativní řešení sporů</vt:lpstr>
      <vt:lpstr>Cesta k alternativnímu řešení</vt:lpstr>
      <vt:lpstr>Pravidla registrace cz.nic</vt:lpstr>
      <vt:lpstr>Pravidla registrace cz.nic.</vt:lpstr>
      <vt:lpstr>Pravidla alternativního řešení sporů v cz.nic</vt:lpstr>
      <vt:lpstr>Doména .eu</vt:lpstr>
      <vt:lpstr>Čl. 7 Spekulativní a zneužívající registrace </vt:lpstr>
      <vt:lpstr>Citace obrázků</vt:lpstr>
      <vt:lpstr>Děkuji za pozornost</vt:lpstr>
    </vt:vector>
  </TitlesOfParts>
  <Company>doma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Doménová jména a doménové spory</dc:title>
  <dc:creator>misko</dc:creator>
  <cp:lastModifiedBy>Si King</cp:lastModifiedBy>
  <cp:revision>109</cp:revision>
  <dcterms:created xsi:type="dcterms:W3CDTF">2009-11-08T09:35:53Z</dcterms:created>
  <dcterms:modified xsi:type="dcterms:W3CDTF">2011-03-06T21:01:00Z</dcterms:modified>
</cp:coreProperties>
</file>