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D475E38-C26B-43CA-9498-7B054D88F758}" type="datetimeFigureOut">
              <a:rPr lang="cs-CZ" smtClean="0"/>
              <a:t>2.5.2011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BF6EEA-62B8-43B3-B8F0-AF9A29D8DF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NÁHRADNÍ VÝŽIVNÉ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Eva </a:t>
            </a:r>
            <a:r>
              <a:rPr lang="cs-CZ" dirty="0" err="1" smtClean="0"/>
              <a:t>Pulkrtová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Rozhodnutí ve prospěch veřejné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Veřejná instituce může požadovat úhradu výdajů, které vynaložila na oprávněného</a:t>
            </a:r>
          </a:p>
          <a:p>
            <a:r>
              <a:rPr lang="cs-CZ" dirty="0" smtClean="0"/>
              <a:t>Rozhodnutí může být uznáno a vykonáno, jestliže:</a:t>
            </a:r>
          </a:p>
          <a:p>
            <a:pPr marL="514350" indent="-514350">
              <a:buAutoNum type="arabicPeriod"/>
            </a:pPr>
            <a:r>
              <a:rPr lang="cs-CZ" dirty="0" smtClean="0"/>
              <a:t>Je tento požadavek v souladu s vnitrostátním právem, ve kterém se instituce nachází</a:t>
            </a:r>
          </a:p>
          <a:p>
            <a:pPr marL="514350" indent="-514350">
              <a:buAutoNum type="arabicPeriod"/>
            </a:pPr>
            <a:r>
              <a:rPr lang="cs-CZ" dirty="0" smtClean="0"/>
              <a:t>V souladu s MPS státu, ve kterém má být rozhodnutí vykonáno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Rozhodnutí ve prospěch veřejné instituce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požadovat uznání/výkon v rozsahu, ve kterém je poskytla oprávněnému</a:t>
            </a:r>
          </a:p>
          <a:p>
            <a:r>
              <a:rPr lang="cs-CZ" dirty="0" smtClean="0"/>
              <a:t>Musí poskytnout všechny dokumenty dokazující, že byly splněny podmínky a že fakticky tyto výdaje na oprávněného vynaložila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květnu 2003 byly na půdě Haagské konference zahájeny jednání o unifikaci práva v </a:t>
            </a:r>
            <a:r>
              <a:rPr lang="cs-CZ" dirty="0" err="1" smtClean="0"/>
              <a:t>obl</a:t>
            </a:r>
            <a:r>
              <a:rPr lang="cs-CZ" dirty="0" smtClean="0"/>
              <a:t>. výživného -</a:t>
            </a:r>
            <a:r>
              <a:rPr lang="en-US" dirty="0" smtClean="0"/>
              <a:t>&gt;</a:t>
            </a:r>
            <a:r>
              <a:rPr lang="cs-CZ" dirty="0" smtClean="0"/>
              <a:t> výsledkem: Haagská úmluva 2007</a:t>
            </a:r>
          </a:p>
          <a:p>
            <a:r>
              <a:rPr lang="cs-CZ" dirty="0" smtClean="0"/>
              <a:t>Spolupráce s EU (paralelně pracovala na nařízení Brusel III.)</a:t>
            </a:r>
          </a:p>
          <a:p>
            <a:r>
              <a:rPr lang="cs-CZ" dirty="0" smtClean="0"/>
              <a:t>Tato Haagská úmluva by měla v brzké době nahradit úmluvy z r. 1973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Náhradní výživné a české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současné době neexistuje platná úprava</a:t>
            </a:r>
          </a:p>
          <a:p>
            <a:r>
              <a:rPr lang="cs-CZ" dirty="0" smtClean="0"/>
              <a:t>Historie: 1948 – 1963: zákon o zálohování výživného dětem</a:t>
            </a:r>
          </a:p>
          <a:p>
            <a:r>
              <a:rPr lang="cs-CZ" dirty="0" smtClean="0"/>
              <a:t>2005 – návrh zákona o náhradním výživném, prezident ho vetoval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pol</a:t>
            </a:r>
            <a:r>
              <a:rPr lang="cs-CZ" dirty="0" smtClean="0"/>
              <a:t>. roku 2006 existoval v právním řádu ČR příspěvek na výživu, poskytovaný na základě zák. č. 482/1991 Sb., o sociální potřebnosti (limitující faktor: výše životního minima)</a:t>
            </a:r>
          </a:p>
          <a:p>
            <a:r>
              <a:rPr lang="cs-CZ" dirty="0" smtClean="0"/>
              <a:t>Současnost: trvalé snahy levice prosadit tento institut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Slovenská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2002 – z. 245/2002 z.z., o </a:t>
            </a:r>
            <a:r>
              <a:rPr lang="cs-CZ" dirty="0" err="1" smtClean="0"/>
              <a:t>náhradnom</a:t>
            </a:r>
            <a:r>
              <a:rPr lang="cs-CZ" dirty="0" smtClean="0"/>
              <a:t> </a:t>
            </a:r>
            <a:r>
              <a:rPr lang="cs-CZ" dirty="0" err="1" smtClean="0"/>
              <a:t>výživnom</a:t>
            </a:r>
            <a:r>
              <a:rPr lang="cs-CZ" dirty="0" smtClean="0"/>
              <a:t> a Fonde náhradního výživného – účinný pouze měsíc (problematické financování)</a:t>
            </a:r>
          </a:p>
          <a:p>
            <a:pPr marL="514350" indent="-514350">
              <a:buAutoNum type="arabicPeriod"/>
            </a:pPr>
            <a:r>
              <a:rPr lang="cs-CZ" dirty="0" smtClean="0"/>
              <a:t>2004 – z. 452/2004 z.z., o </a:t>
            </a:r>
            <a:r>
              <a:rPr lang="cs-CZ" dirty="0" err="1" smtClean="0"/>
              <a:t>náhradnom</a:t>
            </a:r>
            <a:r>
              <a:rPr lang="cs-CZ" dirty="0" smtClean="0"/>
              <a:t> </a:t>
            </a:r>
            <a:r>
              <a:rPr lang="cs-CZ" dirty="0" err="1" smtClean="0"/>
              <a:t>výživnom</a:t>
            </a:r>
            <a:r>
              <a:rPr lang="cs-CZ" dirty="0" smtClean="0"/>
              <a:t> – svěření agendy náhradního výživného správnímu orgánu, řízení se protahuje (musí být prověřena pravost materiálů předložených </a:t>
            </a:r>
            <a:r>
              <a:rPr lang="cs-CZ" dirty="0" err="1" smtClean="0"/>
              <a:t>spr</a:t>
            </a:r>
            <a:r>
              <a:rPr lang="cs-CZ" dirty="0" smtClean="0"/>
              <a:t>. orgánům)</a:t>
            </a:r>
          </a:p>
          <a:p>
            <a:pPr marL="514350" indent="-514350">
              <a:buAutoNum type="arabicPeriod"/>
            </a:pPr>
            <a:r>
              <a:rPr lang="cs-CZ" dirty="0" smtClean="0"/>
              <a:t>2008 – z. 201/2008 – současná úprava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Slovensko – nárok na NV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Povinný neplatí výživné a vykonávací řízení trvá alespoň 3 měsíce nebo oprávněnému nevznikl nárok na sirotčí (</a:t>
            </a:r>
            <a:r>
              <a:rPr lang="cs-CZ" dirty="0" err="1" smtClean="0"/>
              <a:t>výsluhový</a:t>
            </a:r>
            <a:r>
              <a:rPr lang="cs-CZ" dirty="0" smtClean="0"/>
              <a:t>) důchod (resp. důchod je menší než minimální výše výživného)</a:t>
            </a:r>
          </a:p>
          <a:p>
            <a:r>
              <a:rPr lang="cs-CZ" dirty="0" smtClean="0"/>
              <a:t>Oprávněná osoba musí mít trvalý pobyt na území SR, zdržovat se tam a její průměrný </a:t>
            </a:r>
            <a:r>
              <a:rPr lang="cs-CZ" dirty="0" err="1" smtClean="0"/>
              <a:t>měs</a:t>
            </a:r>
            <a:r>
              <a:rPr lang="cs-CZ" dirty="0" smtClean="0"/>
              <a:t>. příjem nesmí za </a:t>
            </a:r>
            <a:r>
              <a:rPr lang="cs-CZ" dirty="0" err="1" smtClean="0"/>
              <a:t>posl</a:t>
            </a:r>
            <a:r>
              <a:rPr lang="cs-CZ" dirty="0" smtClean="0"/>
              <a:t>. 6 </a:t>
            </a:r>
            <a:r>
              <a:rPr lang="cs-CZ" dirty="0" err="1" smtClean="0"/>
              <a:t>měs</a:t>
            </a:r>
            <a:r>
              <a:rPr lang="cs-CZ" dirty="0" smtClean="0"/>
              <a:t>. přesáhnout 2,2nás. životního minima</a:t>
            </a:r>
          </a:p>
          <a:p>
            <a:r>
              <a:rPr lang="cs-CZ" dirty="0" smtClean="0"/>
              <a:t>Dítě musí řádně plnit povinnou školní docházku</a:t>
            </a:r>
          </a:p>
          <a:p>
            <a:r>
              <a:rPr lang="cs-CZ" dirty="0" smtClean="0"/>
              <a:t>Max. do výše 1,2nás. životního minima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Jestliže se povinný zdržuje v cizině, je podmínka trvání vykonávacího řízení zachována, jestliže je návrh na uznání a výkon rozhodnutí postoupen příslušnému zahraničnímu orgánu, což musí oprávněná osoba doložit do 3 </a:t>
            </a:r>
            <a:r>
              <a:rPr lang="cs-CZ" dirty="0" err="1" smtClean="0"/>
              <a:t>měs</a:t>
            </a:r>
            <a:r>
              <a:rPr lang="cs-CZ" dirty="0" smtClean="0"/>
              <a:t>. od postoupení návrhu (musí to potvrdit Centrum pro mezinárodněprávní ochranu dětí a mládeže, které činí úkony v oblasti vymáhání výživného podle mezinárodních smluv)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Působnost úřadu práce, sociálních věcí a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o nároku na NV, jeho trvání, zániku, snížení/zvýšení výšky NV, zastavení výplaty, povinnosti vrátit neprávem vyplacené sumy NV, uložení pokuty za správní delikt</a:t>
            </a:r>
          </a:p>
          <a:p>
            <a:r>
              <a:rPr lang="cs-CZ" dirty="0" smtClean="0"/>
              <a:t>Vyplácí NV</a:t>
            </a:r>
          </a:p>
          <a:p>
            <a:r>
              <a:rPr lang="cs-CZ" dirty="0" smtClean="0"/>
              <a:t>Přehodnocuje trvání nároku na náhradní výživné (každých 6 měsíců)</a:t>
            </a:r>
          </a:p>
          <a:p>
            <a:r>
              <a:rPr lang="cs-CZ" dirty="0" smtClean="0"/>
              <a:t>Projednává přestupky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delikt,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pobírající dávky má vůči Úřadu informační povinnost, </a:t>
            </a:r>
            <a:r>
              <a:rPr lang="cs-CZ" dirty="0" err="1" smtClean="0"/>
              <a:t>povinnost</a:t>
            </a:r>
            <a:r>
              <a:rPr lang="cs-CZ" dirty="0" smtClean="0"/>
              <a:t> na požádání předložit důkazy rozhodující o trvání nároku na NV -</a:t>
            </a:r>
            <a:r>
              <a:rPr lang="en-US" dirty="0" smtClean="0"/>
              <a:t>&gt;</a:t>
            </a:r>
            <a:r>
              <a:rPr lang="cs-CZ" dirty="0" smtClean="0"/>
              <a:t> jestliže je nesplní, dopouští se přestupku</a:t>
            </a:r>
          </a:p>
          <a:p>
            <a:r>
              <a:rPr lang="cs-CZ" dirty="0" smtClean="0"/>
              <a:t>Správního deliktu se dopouští jiné správní orgány, které neplní své povinnosti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		</a:t>
            </a:r>
            <a:r>
              <a:rPr lang="cs-CZ" sz="4400" dirty="0" smtClean="0"/>
              <a:t>Díky za pozornost! 				</a:t>
            </a:r>
            <a:r>
              <a:rPr lang="cs-CZ" sz="4400" dirty="0" smtClean="0">
                <a:sym typeface="Wingdings" pitchFamily="2" charset="2"/>
              </a:rPr>
              <a:t></a:t>
            </a:r>
            <a:endParaRPr lang="cs-CZ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náhradní výživné?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Poskytování výživného oprávněným osobám v případě, že jej neposkytují osoby povinné, především rodiče</a:t>
            </a:r>
          </a:p>
          <a:p>
            <a:r>
              <a:rPr lang="cs-CZ" dirty="0" smtClean="0"/>
              <a:t>Náhradní výživné poskytuje stát</a:t>
            </a:r>
          </a:p>
          <a:p>
            <a:r>
              <a:rPr lang="cs-CZ" dirty="0" smtClean="0"/>
              <a:t>Stát poskytuje náhradu výživného s tím, že je bude prostřednictvím svých úřadů vymáhat zpět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Smysl institutu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Nárok na výživné představuje pro některé z oprávněných jediný a nezbytný peněžní příjem</a:t>
            </a:r>
          </a:p>
          <a:p>
            <a:r>
              <a:rPr lang="cs-CZ" dirty="0" smtClean="0"/>
              <a:t>Stát peníze poskytuje ihned – v okamžiku, kdy je oprávněný potřebuje</a:t>
            </a:r>
          </a:p>
          <a:p>
            <a:r>
              <a:rPr lang="cs-CZ" dirty="0" smtClean="0"/>
              <a:t>Omezení konfliktů oprávněného s povinným, oprávněnému odpadají administrativně právní povinnosti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NV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Takové FO a PO, kterým jsou v rámci zákonné úpravy náhradního výživného stanoveny práva a povinnosti</a:t>
            </a:r>
          </a:p>
          <a:p>
            <a:r>
              <a:rPr lang="cs-CZ" dirty="0" smtClean="0"/>
              <a:t>Oprávněný</a:t>
            </a:r>
          </a:p>
          <a:p>
            <a:r>
              <a:rPr lang="cs-CZ" dirty="0" smtClean="0"/>
              <a:t>Žadatel</a:t>
            </a:r>
          </a:p>
          <a:p>
            <a:r>
              <a:rPr lang="cs-CZ" dirty="0" smtClean="0"/>
              <a:t>Povinný</a:t>
            </a:r>
          </a:p>
          <a:p>
            <a:r>
              <a:rPr lang="cs-CZ" dirty="0" smtClean="0"/>
              <a:t>Stát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 na náhradní výživné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Vzniká, jsou-li splněny následující podmínky:</a:t>
            </a:r>
          </a:p>
          <a:p>
            <a:pPr marL="514350" indent="-514350">
              <a:buAutoNum type="arabicPeriod"/>
            </a:pPr>
            <a:r>
              <a:rPr lang="cs-CZ" dirty="0" smtClean="0"/>
              <a:t>Nesplnění vyživovací povinnosti ze strany povinného</a:t>
            </a:r>
          </a:p>
          <a:p>
            <a:pPr marL="514350" indent="-514350">
              <a:buAutoNum type="arabicPeriod"/>
            </a:pPr>
            <a:r>
              <a:rPr lang="cs-CZ" dirty="0" smtClean="0"/>
              <a:t>Nevyužití pomoci v hmotné nouzi</a:t>
            </a:r>
          </a:p>
          <a:p>
            <a:pPr marL="514350" indent="-514350">
              <a:buAutoNum type="arabicPeriod"/>
            </a:pPr>
            <a:r>
              <a:rPr lang="cs-CZ" dirty="0" smtClean="0"/>
              <a:t>Nízký příjem žadatele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Lze se vydat dvojí cestou:</a:t>
            </a:r>
          </a:p>
          <a:p>
            <a:pPr marL="514350" indent="-514350">
              <a:buAutoNum type="arabicPeriod"/>
            </a:pPr>
            <a:r>
              <a:rPr lang="cs-CZ" dirty="0" smtClean="0"/>
              <a:t>Zřízení speciální instituce, která bude mít náhradní výživné na starost</a:t>
            </a:r>
          </a:p>
          <a:p>
            <a:pPr marL="514350" indent="-514350">
              <a:buAutoNum type="arabicPeriod"/>
            </a:pPr>
            <a:r>
              <a:rPr lang="cs-CZ" dirty="0" smtClean="0"/>
              <a:t>Navázání systému na sociální zabezpečení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Vymáhání výživného v mezinárodním právu soukromém – 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 právní normy</a:t>
            </a:r>
          </a:p>
          <a:p>
            <a:r>
              <a:rPr lang="cs-CZ" dirty="0" smtClean="0"/>
              <a:t>Mezinárodní smlouvy sjednané na půdě Haagské konference (Haagské úmluvy z 2. října 1973 o právu použitelném na vyživovací povinnosti, o uznávání a výkonu rozhodnutí o vyživovací povinnosti k dětem)</a:t>
            </a:r>
          </a:p>
          <a:p>
            <a:r>
              <a:rPr lang="cs-CZ" dirty="0" smtClean="0"/>
              <a:t>Unijní právní předpisy – nařízení Brusel I a nařízení o evropském exekučním titulu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HVÚ 1973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Dopadá na rozhodnutí vydané soudem nebo správním orgánem</a:t>
            </a:r>
          </a:p>
          <a:p>
            <a:r>
              <a:rPr lang="cs-CZ" dirty="0" smtClean="0"/>
              <a:t>Rozhodnutí mohou být vydána ve prospěch FO nebo ve prospěch veřejné instituce (zařízení, v němž se dítě nachází)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Podmínky pro uznání a výkon rozhodnutí (HVÚ)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Rozhodnutí vydané členským státem bude uznáno jiným členským státem, jestliže:</a:t>
            </a:r>
          </a:p>
          <a:p>
            <a:pPr marL="514350" indent="-514350">
              <a:buAutoNum type="arabicPeriod"/>
            </a:pPr>
            <a:r>
              <a:rPr lang="cs-CZ" dirty="0" smtClean="0"/>
              <a:t>Bylo vydáno pravomocným orgánem</a:t>
            </a:r>
          </a:p>
          <a:p>
            <a:pPr marL="514350" indent="-514350">
              <a:buAutoNum type="arabicPeriod"/>
            </a:pPr>
            <a:r>
              <a:rPr lang="cs-CZ" dirty="0" smtClean="0"/>
              <a:t>Již není předmětem přezkumu státu, který jej vydal</a:t>
            </a:r>
          </a:p>
          <a:p>
            <a:pPr marL="514350" indent="-514350"/>
            <a:r>
              <a:rPr lang="cs-CZ" dirty="0" smtClean="0"/>
              <a:t>Může být uznána i část rozhodnutí</a:t>
            </a:r>
          </a:p>
          <a:p>
            <a:pPr marL="514350" indent="-514350"/>
            <a:r>
              <a:rPr lang="cs-CZ" dirty="0" smtClean="0"/>
              <a:t>Stát, který byl požádán o uznání rozhodnutí, jej věcně nepřezkoumává, rozhoduje podle vlastního 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270</TotalTime>
  <Words>822</Words>
  <Application>Microsoft Office PowerPoint</Application>
  <PresentationFormat>Předvádění na obrazovce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Bohatý</vt:lpstr>
      <vt:lpstr>NÁHRADNÍ VÝŽIVNÉ</vt:lpstr>
      <vt:lpstr>Co je náhradní výživné?</vt:lpstr>
      <vt:lpstr>Smysl institutu</vt:lpstr>
      <vt:lpstr>Subjekty NV</vt:lpstr>
      <vt:lpstr>Nárok na náhradní výživné</vt:lpstr>
      <vt:lpstr>Způsoby financování</vt:lpstr>
      <vt:lpstr>Vymáhání výživného v mezinárodním právu soukromém – prameny práva</vt:lpstr>
      <vt:lpstr>HVÚ 1973</vt:lpstr>
      <vt:lpstr>Podmínky pro uznání a výkon rozhodnutí (HVÚ)</vt:lpstr>
      <vt:lpstr>Rozhodnutí ve prospěch veřejné instituce</vt:lpstr>
      <vt:lpstr>Rozhodnutí ve prospěch veřejné instituce II.</vt:lpstr>
      <vt:lpstr>Budoucnost?</vt:lpstr>
      <vt:lpstr>Náhradní výživné a české právo</vt:lpstr>
      <vt:lpstr>Slovenská právní úprava</vt:lpstr>
      <vt:lpstr>Slovensko – nárok na NV</vt:lpstr>
      <vt:lpstr>Prezentace aplikace PowerPoint</vt:lpstr>
      <vt:lpstr>Působnost úřadu práce, sociálních věcí a rodiny</vt:lpstr>
      <vt:lpstr>Správní delikt, přestupek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NÁHRADNÍ VÝŽIVNÉ</dc:title>
  <dc:creator>Evinka</dc:creator>
  <cp:lastModifiedBy>Kapitan</cp:lastModifiedBy>
  <cp:revision>48</cp:revision>
  <dcterms:created xsi:type="dcterms:W3CDTF">2011-05-02T11:57:13Z</dcterms:created>
  <dcterms:modified xsi:type="dcterms:W3CDTF">2011-05-02T17:14:47Z</dcterms:modified>
</cp:coreProperties>
</file>