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78" r:id="rId10"/>
    <p:sldId id="263" r:id="rId11"/>
    <p:sldId id="264" r:id="rId12"/>
    <p:sldId id="270" r:id="rId13"/>
    <p:sldId id="266" r:id="rId14"/>
    <p:sldId id="267" r:id="rId15"/>
    <p:sldId id="268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EE047-9F07-4841-9806-3C8F274A7B7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BC613-F4AD-46F5-96CF-5D952CC685B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36572-53A6-4F31-86C7-E426AA0C923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87789-1AED-4C17-9B92-BCC33482CA1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A0F81-BC22-4CA8-9991-BA64B9861CB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15CEB-EE04-4D90-AA4E-49E584D80CB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D4882-0057-41BE-9C22-3E7A031DDE3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D3C9A-B596-4551-9FB5-F0C4136ACDA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260AD-1605-4590-8D64-2D901077C0A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8953A-4BB0-4013-A147-7F980CCD42F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DE254-49E9-4614-8216-79E78CD3FBA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5CE84F-DB57-4773-ADC3-E530CE365C1D}" type="slidenum">
              <a:rPr lang="cs-CZ"/>
              <a:pPr/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cs-CZ"/>
              <a:t>S</a:t>
            </a:r>
            <a:r>
              <a:rPr lang="cs-CZ">
                <a:solidFill>
                  <a:schemeClr val="accent2"/>
                </a:solidFill>
              </a:rPr>
              <a:t>m</a:t>
            </a:r>
            <a:r>
              <a:rPr lang="cs-CZ"/>
              <a:t>rt autora</a:t>
            </a:r>
          </a:p>
        </p:txBody>
      </p:sp>
      <p:sp>
        <p:nvSpPr>
          <p:cNvPr id="2051" name="AutoShape 3"/>
          <p:cNvSpPr>
            <a:spLocks noChangeAspect="1" noChangeArrowheads="1"/>
          </p:cNvSpPr>
          <p:nvPr>
            <p:ph type="subTitle" idx="1"/>
          </p:nvPr>
        </p:nvSpPr>
        <p:spPr>
          <a:xfrm>
            <a:off x="539750" y="4292600"/>
            <a:ext cx="6400800" cy="1752600"/>
          </a:xfrm>
        </p:spPr>
        <p:txBody>
          <a:bodyPr/>
          <a:lstStyle/>
          <a:p>
            <a:pPr algn="l"/>
            <a:endParaRPr lang="cs-CZ"/>
          </a:p>
          <a:p>
            <a:pPr algn="l"/>
            <a:endParaRPr lang="cs-CZ" sz="1800"/>
          </a:p>
          <a:p>
            <a:pPr algn="l"/>
            <a:r>
              <a:rPr lang="cs-CZ" sz="1800"/>
              <a:t>Terezie Smejkalová</a:t>
            </a:r>
          </a:p>
          <a:p>
            <a:pPr algn="l"/>
            <a:r>
              <a:rPr lang="cs-CZ" sz="2000"/>
              <a:t>14. 3. 2011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412875"/>
            <a:ext cx="3829050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/>
              <a:t>2. smysl textu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/>
              <a:t>Co získáme, když text od autora oddělíme?</a:t>
            </a:r>
          </a:p>
          <a:p>
            <a:endParaRPr lang="cs-CZ"/>
          </a:p>
          <a:p>
            <a:pPr>
              <a:buFontTx/>
              <a:buNone/>
            </a:pPr>
            <a:r>
              <a:rPr lang="cs-CZ">
                <a:cs typeface="Arial" charset="0"/>
              </a:rPr>
              <a:t>→ </a:t>
            </a:r>
            <a:r>
              <a:rPr lang="cs-CZ"/>
              <a:t>text je jazykový výtvor </a:t>
            </a:r>
          </a:p>
          <a:p>
            <a:pPr>
              <a:buFontTx/>
              <a:buNone/>
            </a:pPr>
            <a:r>
              <a:rPr lang="cs-CZ">
                <a:cs typeface="Arial" charset="0"/>
              </a:rPr>
              <a:t>→ </a:t>
            </a:r>
            <a:r>
              <a:rPr lang="cs-CZ"/>
              <a:t>otevření možných významových polí </a:t>
            </a:r>
          </a:p>
          <a:p>
            <a:pPr>
              <a:buFontTx/>
              <a:buNone/>
            </a:pPr>
            <a:r>
              <a:rPr lang="cs-CZ"/>
              <a:t>		</a:t>
            </a:r>
            <a:r>
              <a:rPr lang="cs-CZ">
                <a:cs typeface="Arial" charset="0"/>
              </a:rPr>
              <a:t>→</a:t>
            </a:r>
            <a:r>
              <a:rPr lang="cs-CZ"/>
              <a:t> </a:t>
            </a:r>
            <a:r>
              <a:rPr lang="cs-CZ" i="1"/>
              <a:t>"ne člověk, ale řeč/jazyk mluví"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/>
              <a:t>2. smysl textu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nebezpečí dezinterpretace</a:t>
            </a:r>
          </a:p>
          <a:p>
            <a:endParaRPr lang="cs-CZ"/>
          </a:p>
          <a:p>
            <a:r>
              <a:rPr lang="cs-CZ"/>
              <a:t>biblický příklad: </a:t>
            </a:r>
          </a:p>
          <a:p>
            <a:pPr>
              <a:buFontTx/>
              <a:buNone/>
            </a:pPr>
            <a:r>
              <a:rPr lang="cs-CZ"/>
              <a:t>			</a:t>
            </a:r>
            <a:r>
              <a:rPr lang="cs-CZ" i="1"/>
              <a:t>Příběh o Ónanovi </a:t>
            </a:r>
            <a:r>
              <a:rPr lang="cs-CZ" b="1" i="1"/>
              <a:t>(1M 38,8-9).</a:t>
            </a:r>
            <a:r>
              <a:rPr lang="cs-CZ"/>
              <a:t> </a:t>
            </a:r>
          </a:p>
          <a:p>
            <a:endParaRPr lang="cs-CZ"/>
          </a:p>
          <a:p>
            <a:endParaRPr lang="cs-CZ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4076700"/>
            <a:ext cx="3810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/>
              <a:t>2. smysl textu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nebezpečí dezinterpretace</a:t>
            </a:r>
          </a:p>
          <a:p>
            <a:endParaRPr lang="cs-CZ"/>
          </a:p>
          <a:p>
            <a:r>
              <a:rPr lang="cs-CZ"/>
              <a:t>biblický příklad: </a:t>
            </a:r>
          </a:p>
          <a:p>
            <a:pPr>
              <a:buFontTx/>
              <a:buNone/>
            </a:pPr>
            <a:r>
              <a:rPr lang="cs-CZ"/>
              <a:t>			</a:t>
            </a:r>
            <a:r>
              <a:rPr lang="cs-CZ" i="1"/>
              <a:t>Příběh o Ónanovi </a:t>
            </a:r>
            <a:r>
              <a:rPr lang="cs-CZ" b="1" i="1"/>
              <a:t>(1M 38,8-9).</a:t>
            </a:r>
            <a:r>
              <a:rPr lang="cs-CZ"/>
              <a:t> </a:t>
            </a:r>
          </a:p>
          <a:p>
            <a:endParaRPr lang="cs-CZ"/>
          </a:p>
          <a:p>
            <a:pPr>
              <a:buFontTx/>
              <a:buNone/>
            </a:pPr>
            <a:r>
              <a:rPr lang="cs-CZ" sz="2800">
                <a:cs typeface="Arial" charset="0"/>
              </a:rPr>
              <a:t>→ </a:t>
            </a:r>
            <a:r>
              <a:rPr lang="cs-CZ" sz="2800"/>
              <a:t>nejedná se o delikt sexuální,</a:t>
            </a:r>
          </a:p>
          <a:p>
            <a:pPr>
              <a:buFontTx/>
              <a:buNone/>
            </a:pPr>
            <a:r>
              <a:rPr lang="cs-CZ" sz="2800"/>
              <a:t> ale MAJETKOVÉ povahy</a:t>
            </a:r>
          </a:p>
          <a:p>
            <a:endParaRPr lang="cs-CZ" sz="280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4076700"/>
            <a:ext cx="3810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/>
              <a:t>2. smysl textu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rozplynutí významu?</a:t>
            </a:r>
          </a:p>
          <a:p>
            <a:endParaRPr lang="cs-CZ"/>
          </a:p>
          <a:p>
            <a:r>
              <a:rPr lang="cs-CZ"/>
              <a:t>Interpretativní universalismus: realitu vnímáme pouze skrze jazyk =&gt; skrze interpretaci</a:t>
            </a:r>
          </a:p>
          <a:p>
            <a:r>
              <a:rPr lang="cs-CZ"/>
              <a:t>J. Derrida: </a:t>
            </a:r>
            <a:r>
              <a:rPr lang="cs-CZ" i="1"/>
              <a:t>„Mimo text není nic."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/>
              <a:t>2. smysl textu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800" b="1"/>
              <a:t>Co získáme, když (metaforicky) zabijeme autora?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cs-CZ" sz="2400">
                <a:cs typeface="Arial" charset="0"/>
              </a:rPr>
              <a:t>→</a:t>
            </a:r>
            <a:r>
              <a:rPr lang="cs-CZ" sz="2400"/>
              <a:t>vyhneme se nebezpečí záměny záměru autora se smyslem/významem textu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cs-CZ" sz="2400"/>
          </a:p>
          <a:p>
            <a:pPr>
              <a:lnSpc>
                <a:spcPct val="80000"/>
              </a:lnSpc>
            </a:pPr>
            <a:r>
              <a:rPr lang="cs-CZ" sz="2800"/>
              <a:t>Musíme autora zabíjet?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800"/>
              <a:t>		S. Burke: zabitím autora se snažíme vyhnout devalvaci jazyka na pouhý nástroj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800">
                <a:cs typeface="Arial" charset="0"/>
              </a:rPr>
              <a:t>→ </a:t>
            </a:r>
            <a:r>
              <a:rPr lang="cs-CZ" sz="2800"/>
              <a:t>Odpojíme-li text od jeho referenciality, můžeme jeho autora nechat žít a vzkvétat…například jako objekt životopiseckého potěšení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/>
              <a:t>3. důraz na čtenáře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600"/>
              <a:t>proces čtení je interakcí mezi čtoucí osobou a textem</a:t>
            </a:r>
          </a:p>
          <a:p>
            <a:pPr>
              <a:lnSpc>
                <a:spcPct val="140000"/>
              </a:lnSpc>
            </a:pPr>
            <a:r>
              <a:rPr lang="cs-CZ" sz="2600"/>
              <a:t>významové hranice textu vždy prochází příjemcem</a:t>
            </a:r>
          </a:p>
          <a:p>
            <a:pPr>
              <a:lnSpc>
                <a:spcPct val="140000"/>
              </a:lnSpc>
            </a:pPr>
            <a:endParaRPr lang="cs-CZ" sz="2600"/>
          </a:p>
          <a:p>
            <a:r>
              <a:rPr lang="cs-CZ" sz="2600"/>
              <a:t>Barthes: „Text je jednotou, která neleží ve svém původci, ale ve svém cíli - čtenáři.“ </a:t>
            </a:r>
          </a:p>
          <a:p>
            <a:r>
              <a:rPr lang="cs-CZ" sz="2600"/>
              <a:t>J. Boyd White: „Jak by ideální čtenář zamýšlený (a konstituovaný) tímto dokumentem tomuto textu rozuměl?“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/>
              <a:t>3. důraz na čtenáře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„předpokládaný čtenář“</a:t>
            </a:r>
          </a:p>
          <a:p>
            <a:endParaRPr lang="cs-CZ"/>
          </a:p>
          <a:p>
            <a:r>
              <a:rPr lang="cs-CZ" sz="2800"/>
              <a:t>literární dílo nemusí "fungovat"</a:t>
            </a:r>
          </a:p>
          <a:p>
            <a:pPr>
              <a:buFontTx/>
              <a:buNone/>
            </a:pPr>
            <a:r>
              <a:rPr lang="cs-CZ" sz="2800"/>
              <a:t>	(je kvalita textu inherentní textu samotnému?)</a:t>
            </a:r>
          </a:p>
          <a:p>
            <a:endParaRPr lang="cs-CZ" sz="2800"/>
          </a:p>
          <a:p>
            <a:r>
              <a:rPr lang="cs-CZ"/>
              <a:t>Barthes: </a:t>
            </a:r>
            <a:r>
              <a:rPr lang="cs-CZ" b="1"/>
              <a:t>ideální čtenář</a:t>
            </a:r>
            <a:r>
              <a:rPr lang="cs-CZ"/>
              <a:t>, právě kvůli kterému je třeba odstranit autora</a:t>
            </a:r>
          </a:p>
          <a:p>
            <a:pPr>
              <a:buFontTx/>
              <a:buNone/>
            </a:pPr>
            <a:r>
              <a:rPr lang="cs-CZ"/>
              <a:t>	</a:t>
            </a:r>
            <a:r>
              <a:rPr lang="cs-CZ" sz="2800"/>
              <a:t>(není konstantní, ale mění se v kultuře a v čase)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260350"/>
            <a:ext cx="2220912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/>
              <a:t>4. právní texty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kdo je autorem zákona?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/>
              <a:t>			zákonodárce jako fiktivní autor</a:t>
            </a:r>
          </a:p>
          <a:p>
            <a:pPr>
              <a:lnSpc>
                <a:spcPct val="90000"/>
              </a:lnSpc>
            </a:pPr>
            <a:r>
              <a:rPr lang="cs-CZ"/>
              <a:t>hledání záměru zákonodárce?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/>
              <a:t>			- historický výklad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/>
              <a:t>			- doufáme v „božský“ záměr 			  zákonodárce</a:t>
            </a:r>
          </a:p>
          <a:p>
            <a:pPr>
              <a:lnSpc>
                <a:spcPct val="90000"/>
              </a:lnSpc>
            </a:pPr>
            <a:r>
              <a:rPr lang="cs-CZ"/>
              <a:t>hledání smyslu/významu = účelu zákona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/>
              <a:t>			- teleologický výklad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/>
              <a:t>5. …na závěr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/>
              <a:t>19. století zabilo boha, 20. století autora</a:t>
            </a:r>
          </a:p>
          <a:p>
            <a:pPr>
              <a:lnSpc>
                <a:spcPct val="90000"/>
              </a:lnSpc>
            </a:pPr>
            <a:r>
              <a:rPr lang="cs-CZ" sz="2800"/>
              <a:t>(podle tohoto přístupu) - autor NENÍ konečnou instancí…významy textu se mění podle společenské a kulturní situace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800">
                <a:cs typeface="Arial" charset="0"/>
              </a:rPr>
              <a:t>→ </a:t>
            </a:r>
            <a:r>
              <a:rPr lang="cs-CZ" sz="2800"/>
              <a:t>„co tento konkrétní text říká teď a tomuto čtenáři?“</a:t>
            </a:r>
          </a:p>
          <a:p>
            <a:pPr>
              <a:lnSpc>
                <a:spcPct val="90000"/>
              </a:lnSpc>
            </a:pPr>
            <a:r>
              <a:rPr lang="cs-CZ" sz="2800"/>
              <a:t>teleologický výklad tak do určité míry naplňuje tyto představy: odstraňuje úmysl zákonodárce z textu zákona</a:t>
            </a:r>
          </a:p>
          <a:p>
            <a:pPr>
              <a:lnSpc>
                <a:spcPct val="90000"/>
              </a:lnSpc>
            </a:pPr>
            <a:r>
              <a:rPr lang="cs-CZ" sz="2800"/>
              <a:t>konstruktivní zjištění?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/>
              <a:t>Literatura: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96975"/>
            <a:ext cx="8229600" cy="5661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/>
              <a:t>Barthes, Roland: “The death of the Autor” (from </a:t>
            </a:r>
            <a:r>
              <a:rPr lang="en-GB" sz="2000" i="1"/>
              <a:t>Image, Music, Text</a:t>
            </a:r>
            <a:r>
              <a:rPr lang="en-GB" sz="2000"/>
              <a:t>, 1977)</a:t>
            </a:r>
          </a:p>
          <a:p>
            <a:pPr>
              <a:lnSpc>
                <a:spcPct val="90000"/>
              </a:lnSpc>
            </a:pPr>
            <a:r>
              <a:rPr lang="en-GB" sz="2000"/>
              <a:t>Burke, Sean. </a:t>
            </a:r>
            <a:r>
              <a:rPr lang="en-GB" sz="2000" i="1"/>
              <a:t>The Death and Return of the Author. Criticism and Subjectivity in Barthes, Foucault and Derrida</a:t>
            </a:r>
            <a:r>
              <a:rPr lang="en-GB" sz="2000"/>
              <a:t>. Edinburgh: Edinburgh University Press, 1992, 1998.</a:t>
            </a:r>
            <a:endParaRPr lang="cs-CZ" sz="2000"/>
          </a:p>
          <a:p>
            <a:pPr>
              <a:lnSpc>
                <a:spcPct val="90000"/>
              </a:lnSpc>
            </a:pPr>
            <a:r>
              <a:rPr lang="cs-CZ" sz="2000"/>
              <a:t>Kubínová, Marie: </a:t>
            </a:r>
            <a:r>
              <a:rPr lang="cs-CZ" sz="2000" i="1"/>
              <a:t>Text v pohybu četby. (úvahy o významové a komunikační povaze literárního díla).</a:t>
            </a:r>
            <a:r>
              <a:rPr lang="cs-CZ" sz="2000"/>
              <a:t> Praha: Academia, 2009.</a:t>
            </a:r>
          </a:p>
          <a:p>
            <a:pPr>
              <a:lnSpc>
                <a:spcPct val="90000"/>
              </a:lnSpc>
            </a:pPr>
            <a:r>
              <a:rPr lang="cs-CZ" sz="2000"/>
              <a:t>Pokorný, Petr. </a:t>
            </a:r>
            <a:r>
              <a:rPr lang="cs-CZ" sz="2000" i="1"/>
              <a:t>Hermeneutika jako teorie porozumění od základních otázek jazyka k výkladu Bible</a:t>
            </a:r>
            <a:r>
              <a:rPr lang="cs-CZ" sz="2000"/>
              <a:t>. Praha: Vyšehrad, 2005</a:t>
            </a:r>
          </a:p>
          <a:p>
            <a:pPr>
              <a:lnSpc>
                <a:spcPct val="90000"/>
              </a:lnSpc>
            </a:pPr>
            <a:r>
              <a:rPr lang="en-GB" sz="2000"/>
              <a:t>Stillinger, Jack. </a:t>
            </a:r>
            <a:r>
              <a:rPr lang="en-US" sz="2000" i="1"/>
              <a:t>Multiple authorship and the myth of solitary genius</a:t>
            </a:r>
            <a:r>
              <a:rPr lang="en-US" sz="2000"/>
              <a:t>. Oxford: Oxford University Press, 1991.</a:t>
            </a:r>
            <a:endParaRPr lang="cs-CZ" sz="2000"/>
          </a:p>
          <a:p>
            <a:pPr>
              <a:lnSpc>
                <a:spcPct val="90000"/>
              </a:lnSpc>
            </a:pPr>
            <a:r>
              <a:rPr lang="en-GB" sz="2000"/>
              <a:t>White, James Boyd: </a:t>
            </a:r>
            <a:r>
              <a:rPr lang="cs-CZ" sz="2000"/>
              <a:t>“</a:t>
            </a:r>
            <a:r>
              <a:rPr lang="en-GB" sz="2000"/>
              <a:t>Law as Language: Reading Law and Reading Literature”. In </a:t>
            </a:r>
            <a:r>
              <a:rPr lang="en-GB" sz="2000" i="1"/>
              <a:t>60 Tex. L. Rev.</a:t>
            </a:r>
            <a:r>
              <a:rPr lang="en-GB" sz="2000"/>
              <a:t> 415 1981-1982.</a:t>
            </a:r>
            <a:endParaRPr lang="cs-CZ" sz="2000"/>
          </a:p>
          <a:p>
            <a:pPr>
              <a:lnSpc>
                <a:spcPct val="90000"/>
              </a:lnSpc>
            </a:pPr>
            <a:endParaRPr lang="cs-CZ" sz="2000"/>
          </a:p>
          <a:p>
            <a:pPr>
              <a:lnSpc>
                <a:spcPct val="90000"/>
              </a:lnSpc>
            </a:pPr>
            <a:endParaRPr lang="cs-CZ"/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i="1"/>
              <a:t>terezie.smejkalova@law.muni.cz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cs-CZ"/>
          </a:p>
          <a:p>
            <a:pPr>
              <a:buFontTx/>
              <a:buNone/>
            </a:pPr>
            <a:endParaRPr lang="cs-CZ"/>
          </a:p>
          <a:p>
            <a:pPr>
              <a:buFontTx/>
              <a:buNone/>
            </a:pPr>
            <a:endParaRPr lang="cs-CZ"/>
          </a:p>
          <a:p>
            <a:pPr>
              <a:buFontTx/>
              <a:buNone/>
            </a:pPr>
            <a:endParaRPr lang="cs-CZ"/>
          </a:p>
          <a:p>
            <a:pPr>
              <a:buFontTx/>
              <a:buNone/>
            </a:pPr>
            <a:endParaRPr lang="cs-CZ"/>
          </a:p>
          <a:p>
            <a:pPr>
              <a:buFontTx/>
              <a:buNone/>
            </a:pPr>
            <a:r>
              <a:rPr lang="cs-CZ"/>
              <a:t>Roland Barthes: </a:t>
            </a:r>
            <a:r>
              <a:rPr lang="cs-CZ" i="1"/>
              <a:t>Smrt autora (1967)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2276475"/>
            <a:ext cx="23812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76250"/>
            <a:ext cx="43815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vztah autora a jeho textu</a:t>
            </a:r>
          </a:p>
          <a:p>
            <a:endParaRPr lang="cs-CZ"/>
          </a:p>
          <a:p>
            <a:endParaRPr lang="cs-CZ"/>
          </a:p>
          <a:p>
            <a:r>
              <a:rPr lang="cs-CZ" i="1">
                <a:solidFill>
                  <a:schemeClr val="tx2"/>
                </a:solidFill>
              </a:rPr>
              <a:t>Filosofická otázka</a:t>
            </a:r>
            <a:r>
              <a:rPr lang="cs-CZ"/>
              <a:t> nebo </a:t>
            </a:r>
            <a:r>
              <a:rPr lang="cs-CZ" i="1">
                <a:solidFill>
                  <a:schemeClr val="tx2"/>
                </a:solidFill>
              </a:rPr>
              <a:t>metodologické stanovisko v rámci literární teorie</a:t>
            </a:r>
            <a:r>
              <a:rPr lang="cs-CZ"/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/>
              <a:t>1. úmysl autora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b="1"/>
              <a:t>autoro-centrické čtení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/>
              <a:t>         </a:t>
            </a:r>
            <a:r>
              <a:rPr lang="cs-CZ">
                <a:cs typeface="Arial" charset="0"/>
              </a:rPr>
              <a:t>→</a:t>
            </a:r>
            <a:r>
              <a:rPr lang="cs-CZ"/>
              <a:t> „Co tím chtěl básník říci?"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cs-CZ" i="1"/>
              <a:t>„Pan profesor nutí dítka, aby svými slovy prostými a nehledanými vysvětlila, co vlastně chtěl básník říci, ačkoli je veřejným tajemstvím, že básník to obyčejně sám neví. Básník si prostě jen tak prozpěvuje…“. </a:t>
            </a:r>
            <a:r>
              <a:rPr lang="cs-CZ" sz="1600" i="1"/>
              <a:t>J. Žák: Študáci a kantoři (Praha 1968, 58-59)</a:t>
            </a:r>
            <a:r>
              <a:rPr lang="cs-CZ"/>
              <a:t> </a:t>
            </a:r>
            <a:endParaRPr lang="cs-CZ" i="1"/>
          </a:p>
          <a:p>
            <a:pPr>
              <a:lnSpc>
                <a:spcPct val="90000"/>
              </a:lnSpc>
              <a:buFontTx/>
              <a:buNone/>
            </a:pPr>
            <a:endParaRPr lang="cs-CZ"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>
                <a:cs typeface="Arial" charset="0"/>
              </a:rPr>
              <a:t>→ </a:t>
            </a:r>
            <a:r>
              <a:rPr lang="cs-CZ">
                <a:solidFill>
                  <a:schemeClr val="accent2"/>
                </a:solidFill>
              </a:rPr>
              <a:t>intencionalistický klam/omyl</a:t>
            </a:r>
            <a:r>
              <a:rPr lang="cs-CZ"/>
              <a:t> ("intentional fallacy")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/>
              <a:t>1. úmysl autora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cs-CZ"/>
              <a:t>Vztah úmyslu autora a smyslu/významu textu:</a:t>
            </a:r>
          </a:p>
          <a:p>
            <a:pPr marL="990600" lvl="1" indent="-533400">
              <a:buFontTx/>
              <a:buAutoNum type="arabicPeriod"/>
            </a:pPr>
            <a:r>
              <a:rPr lang="cs-CZ"/>
              <a:t>úmysl/záměr autora není adekvátní textu </a:t>
            </a:r>
          </a:p>
          <a:p>
            <a:pPr marL="990600" lvl="1" indent="-533400">
              <a:buFontTx/>
              <a:buAutoNum type="arabicPeriod"/>
            </a:pPr>
            <a:r>
              <a:rPr lang="cs-CZ"/>
              <a:t>text sám nemusí být adekvátní úmyslu, se kterým byl vytvořen </a:t>
            </a:r>
          </a:p>
          <a:p>
            <a:pPr marL="990600" lvl="1" indent="-533400">
              <a:buFontTx/>
              <a:buAutoNum type="arabicPeriod"/>
            </a:pPr>
            <a:endParaRPr lang="cs-CZ"/>
          </a:p>
          <a:p>
            <a:pPr marL="609600" indent="-609600">
              <a:buFontTx/>
              <a:buNone/>
            </a:pPr>
            <a:r>
              <a:rPr lang="cs-CZ">
                <a:cs typeface="Arial" charset="0"/>
              </a:rPr>
              <a:t>→ Northrop</a:t>
            </a:r>
            <a:r>
              <a:rPr lang="cs-CZ"/>
              <a:t> Frye: „ne co tím chtěl autor říci, ale </a:t>
            </a:r>
            <a:r>
              <a:rPr lang="cs-CZ">
                <a:solidFill>
                  <a:schemeClr val="folHlink"/>
                </a:solidFill>
              </a:rPr>
              <a:t>co říká text</a:t>
            </a:r>
            <a:r>
              <a:rPr lang="cs-CZ"/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/>
              <a:t>1. úmysl autora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/>
              <a:t>pouze jeden autor?</a:t>
            </a:r>
          </a:p>
          <a:p>
            <a:pPr>
              <a:buFontTx/>
              <a:buNone/>
            </a:pPr>
            <a:endParaRPr lang="cs-CZ" b="1"/>
          </a:p>
          <a:p>
            <a:pPr lvl="1"/>
            <a:endParaRPr lang="cs-CZ" sz="3200"/>
          </a:p>
          <a:p>
            <a:pPr lvl="1"/>
            <a:endParaRPr lang="cs-CZ" sz="3200"/>
          </a:p>
          <a:p>
            <a:pPr lvl="1"/>
            <a:r>
              <a:rPr lang="cs-CZ" sz="3200"/>
              <a:t>Shakespeare</a:t>
            </a:r>
          </a:p>
          <a:p>
            <a:pPr lvl="1"/>
            <a:r>
              <a:rPr lang="cs-CZ" sz="3200"/>
              <a:t>redakce textů </a:t>
            </a:r>
          </a:p>
          <a:p>
            <a:pPr lvl="1">
              <a:buFontTx/>
              <a:buNone/>
            </a:pPr>
            <a:r>
              <a:rPr lang="cs-CZ" sz="3200"/>
              <a:t>(J. Stillinger: „Multiple authorship“)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692150"/>
            <a:ext cx="18859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0"/>
            <a:ext cx="17907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2349500"/>
            <a:ext cx="20478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2708275"/>
            <a:ext cx="18192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3213" y="3860800"/>
            <a:ext cx="1220787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/>
              <a:t>1. úmysl autora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co se může stát, když úzce spojím autora s textem?</a:t>
            </a:r>
          </a:p>
          <a:p>
            <a:endParaRPr lang="cs-CZ"/>
          </a:p>
          <a:p>
            <a:pPr lvl="1">
              <a:buFontTx/>
              <a:buNone/>
            </a:pPr>
            <a:r>
              <a:rPr lang="cs-CZ"/>
              <a:t>1. jméno jako záruka (ne)kvality</a:t>
            </a:r>
          </a:p>
          <a:p>
            <a:pPr lvl="1">
              <a:buFontTx/>
              <a:buNone/>
            </a:pPr>
            <a:r>
              <a:rPr lang="cs-CZ"/>
              <a:t>2. osobnost se promítá do textu (?)</a:t>
            </a:r>
          </a:p>
          <a:p>
            <a:pPr lvl="1">
              <a:buFontTx/>
              <a:buNone/>
            </a:pPr>
            <a:r>
              <a:rPr lang="cs-CZ"/>
              <a:t>…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2349500"/>
            <a:ext cx="2357437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spect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/>
              <a:t>1. úmysl autora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490788"/>
            <a:ext cx="2438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557338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3716338"/>
            <a:ext cx="18192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708275"/>
            <a:ext cx="18954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/>
              <a:t>1. úmysl autora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Otázka původce textu:</a:t>
            </a:r>
          </a:p>
          <a:p>
            <a:pPr>
              <a:buFontTx/>
              <a:buNone/>
            </a:pPr>
            <a:r>
              <a:rPr lang="cs-CZ"/>
              <a:t>		- Barthes: </a:t>
            </a:r>
            <a:r>
              <a:rPr lang="cs-CZ" b="1">
                <a:solidFill>
                  <a:schemeClr val="accent2"/>
                </a:solidFill>
              </a:rPr>
              <a:t>„modern scriptor“</a:t>
            </a:r>
          </a:p>
          <a:p>
            <a:pPr>
              <a:buFontTx/>
              <a:buNone/>
            </a:pPr>
            <a:r>
              <a:rPr lang="cs-CZ"/>
              <a:t>		- „implied autor“ (Booth)</a:t>
            </a:r>
          </a:p>
          <a:p>
            <a:pPr>
              <a:buFontTx/>
              <a:buNone/>
            </a:pPr>
            <a:r>
              <a:rPr lang="cs-CZ"/>
              <a:t>		- „autor-function“ (Foucault) </a:t>
            </a:r>
          </a:p>
          <a:p>
            <a:pPr>
              <a:buFontTx/>
              <a:buNone/>
            </a:pPr>
            <a:r>
              <a:rPr lang="cs-CZ"/>
              <a:t>		- „apparent artist“ (Walton)</a:t>
            </a:r>
          </a:p>
          <a:p>
            <a:pPr>
              <a:buFontTx/>
              <a:buNone/>
            </a:pPr>
            <a:r>
              <a:rPr lang="cs-CZ"/>
              <a:t>		- „postulated autor“ (Nehamas)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521</Words>
  <Application>Microsoft Office PowerPoint</Application>
  <PresentationFormat>Předvádění na obrazovce (4:3)</PresentationFormat>
  <Paragraphs>118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Arial</vt:lpstr>
      <vt:lpstr>Výchozí návrh</vt:lpstr>
      <vt:lpstr>Smrt autora</vt:lpstr>
      <vt:lpstr>Snímek 2</vt:lpstr>
      <vt:lpstr>Snímek 3</vt:lpstr>
      <vt:lpstr>1. úmysl autora</vt:lpstr>
      <vt:lpstr>1. úmysl autora</vt:lpstr>
      <vt:lpstr>1. úmysl autora</vt:lpstr>
      <vt:lpstr>1. úmysl autora</vt:lpstr>
      <vt:lpstr>1. úmysl autora</vt:lpstr>
      <vt:lpstr>1. úmysl autora</vt:lpstr>
      <vt:lpstr>2. smysl textu</vt:lpstr>
      <vt:lpstr>2. smysl textu</vt:lpstr>
      <vt:lpstr>2. smysl textu</vt:lpstr>
      <vt:lpstr>2. smysl textu</vt:lpstr>
      <vt:lpstr>2. smysl textu</vt:lpstr>
      <vt:lpstr>3. důraz na čtenáře</vt:lpstr>
      <vt:lpstr>3. důraz na čtenáře</vt:lpstr>
      <vt:lpstr>4. právní texty</vt:lpstr>
      <vt:lpstr>5. …na závěr</vt:lpstr>
      <vt:lpstr>Literatura:</vt:lpstr>
    </vt:vector>
  </TitlesOfParts>
  <Company>Právnická fakulta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Smrt autora</dc:title>
  <dc:creator>77065</dc:creator>
  <cp:lastModifiedBy>Předseda</cp:lastModifiedBy>
  <cp:revision>21</cp:revision>
  <dcterms:created xsi:type="dcterms:W3CDTF">2011-03-14T08:30:59Z</dcterms:created>
  <dcterms:modified xsi:type="dcterms:W3CDTF">2011-03-14T18:26:05Z</dcterms:modified>
</cp:coreProperties>
</file>