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6" r:id="rId3"/>
    <p:sldId id="262" r:id="rId4"/>
    <p:sldId id="284" r:id="rId5"/>
    <p:sldId id="257" r:id="rId6"/>
    <p:sldId id="258" r:id="rId7"/>
    <p:sldId id="259" r:id="rId8"/>
    <p:sldId id="260"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9" r:id="rId25"/>
    <p:sldId id="280" r:id="rId26"/>
    <p:sldId id="281" r:id="rId27"/>
    <p:sldId id="282" r:id="rId28"/>
    <p:sldId id="283" r:id="rId29"/>
    <p:sldId id="285" r:id="rId30"/>
    <p:sldId id="286" r:id="rId31"/>
    <p:sldId id="287" r:id="rId3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2" y="-25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2"/>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9"/>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cs-CZ" smtClean="0"/>
              <a:t>Kliknutím lze upravit styl.</a:t>
            </a:r>
            <a:endParaRPr lang="en-US" dirty="0"/>
          </a:p>
        </p:txBody>
      </p:sp>
      <p:sp>
        <p:nvSpPr>
          <p:cNvPr id="12" name="Date Placeholder 3"/>
          <p:cNvSpPr>
            <a:spLocks noGrp="1"/>
          </p:cNvSpPr>
          <p:nvPr>
            <p:ph type="dt" sz="half" idx="10"/>
          </p:nvPr>
        </p:nvSpPr>
        <p:spPr/>
        <p:txBody>
          <a:bodyPr/>
          <a:lstStyle>
            <a:lvl1pPr>
              <a:defRPr/>
            </a:lvl1pPr>
          </a:lstStyle>
          <a:p>
            <a:pPr>
              <a:defRPr/>
            </a:pPr>
            <a:fld id="{22DC41DC-C371-4C01-A34D-70D746DAB1F6}" type="datetimeFigureOut">
              <a:rPr lang="cs-CZ"/>
              <a:pPr>
                <a:defRPr/>
              </a:pPr>
              <a:t>22.4.2011</a:t>
            </a:fld>
            <a:endParaRPr lang="cs-CZ"/>
          </a:p>
        </p:txBody>
      </p:sp>
      <p:sp>
        <p:nvSpPr>
          <p:cNvPr id="13" name="Footer Placeholder 4"/>
          <p:cNvSpPr>
            <a:spLocks noGrp="1"/>
          </p:cNvSpPr>
          <p:nvPr>
            <p:ph type="ftr" sz="quarter" idx="11"/>
          </p:nvPr>
        </p:nvSpPr>
        <p:spPr/>
        <p:txBody>
          <a:bodyPr/>
          <a:lstStyle>
            <a:lvl1pPr>
              <a:defRPr/>
            </a:lvl1pPr>
          </a:lstStyle>
          <a:p>
            <a:pPr>
              <a:defRPr/>
            </a:pPr>
            <a:endParaRPr lang="cs-CZ"/>
          </a:p>
        </p:txBody>
      </p:sp>
      <p:sp>
        <p:nvSpPr>
          <p:cNvPr id="14" name="Slide Number Placeholder 5"/>
          <p:cNvSpPr>
            <a:spLocks noGrp="1"/>
          </p:cNvSpPr>
          <p:nvPr>
            <p:ph type="sldNum" sz="quarter" idx="12"/>
          </p:nvPr>
        </p:nvSpPr>
        <p:spPr>
          <a:xfrm>
            <a:off x="7786688" y="4625975"/>
            <a:ext cx="762000" cy="457200"/>
          </a:xfrm>
        </p:spPr>
        <p:txBody>
          <a:bodyPr/>
          <a:lstStyle>
            <a:lvl1pPr algn="ctr">
              <a:defRPr sz="2800" smtClean="0">
                <a:solidFill>
                  <a:schemeClr val="accent1">
                    <a:lumMod val="50000"/>
                  </a:schemeClr>
                </a:solidFill>
              </a:defRPr>
            </a:lvl1pPr>
          </a:lstStyle>
          <a:p>
            <a:pPr>
              <a:defRPr/>
            </a:pPr>
            <a:fld id="{3348335A-2728-4424-8087-EBB548219534}"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3607E8BB-1A25-4229-A524-97E21E2F4A05}" type="datetimeFigureOut">
              <a:rPr lang="cs-CZ"/>
              <a:pPr>
                <a:defRPr/>
              </a:pPr>
              <a:t>22.4.2011</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23652CA4-7243-4D96-94E7-2D6117AF299B}"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4" name="Rectangle 6"/>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Date Placeholder 3"/>
          <p:cNvSpPr>
            <a:spLocks noGrp="1"/>
          </p:cNvSpPr>
          <p:nvPr>
            <p:ph type="dt" sz="half" idx="10"/>
          </p:nvPr>
        </p:nvSpPr>
        <p:spPr/>
        <p:txBody>
          <a:bodyPr/>
          <a:lstStyle>
            <a:lvl1pPr>
              <a:defRPr/>
            </a:lvl1pPr>
          </a:lstStyle>
          <a:p>
            <a:pPr>
              <a:defRPr/>
            </a:pPr>
            <a:fld id="{D8E23718-18D4-49F5-B59A-A73D226D23D9}" type="datetimeFigureOut">
              <a:rPr lang="cs-CZ"/>
              <a:pPr>
                <a:defRPr/>
              </a:pPr>
              <a:t>22.4.2011</a:t>
            </a:fld>
            <a:endParaRPr lang="cs-CZ"/>
          </a:p>
        </p:txBody>
      </p:sp>
      <p:sp>
        <p:nvSpPr>
          <p:cNvPr id="7" name="Footer Placeholder 4"/>
          <p:cNvSpPr>
            <a:spLocks noGrp="1"/>
          </p:cNvSpPr>
          <p:nvPr>
            <p:ph type="ftr" sz="quarter" idx="11"/>
          </p:nvPr>
        </p:nvSpPr>
        <p:spPr/>
        <p:txBody>
          <a:bodyPr/>
          <a:lstStyle>
            <a:lvl1pPr>
              <a:defRPr/>
            </a:lvl1pPr>
          </a:lstStyle>
          <a:p>
            <a:pPr>
              <a:defRPr/>
            </a:pPr>
            <a:endParaRPr lang="cs-CZ"/>
          </a:p>
        </p:txBody>
      </p:sp>
      <p:sp>
        <p:nvSpPr>
          <p:cNvPr id="8" name="Slide Number Placeholder 5"/>
          <p:cNvSpPr>
            <a:spLocks noGrp="1"/>
          </p:cNvSpPr>
          <p:nvPr>
            <p:ph type="sldNum" sz="quarter" idx="12"/>
          </p:nvPr>
        </p:nvSpPr>
        <p:spPr/>
        <p:txBody>
          <a:bodyPr/>
          <a:lstStyle>
            <a:lvl1pPr>
              <a:defRPr/>
            </a:lvl1pPr>
          </a:lstStyle>
          <a:p>
            <a:pPr>
              <a:defRPr/>
            </a:pPr>
            <a:fld id="{1CCF326E-BA44-48B5-B088-ECD221E484B5}"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FCFDE016-0130-49A2-BEE8-8A2574E2830A}" type="datetimeFigureOut">
              <a:rPr lang="cs-CZ"/>
              <a:pPr>
                <a:defRPr/>
              </a:pPr>
              <a:t>22.4.2011</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4587A993-0266-477D-B2E6-CD0C5B6DD293}"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5"/>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4"/>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cs-CZ" smtClean="0"/>
              <a:t>Kliknutím lze upravit styl.</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10" name="Date Placeholder 3"/>
          <p:cNvSpPr>
            <a:spLocks noGrp="1"/>
          </p:cNvSpPr>
          <p:nvPr>
            <p:ph type="dt" sz="half" idx="10"/>
          </p:nvPr>
        </p:nvSpPr>
        <p:spPr/>
        <p:txBody>
          <a:bodyPr/>
          <a:lstStyle>
            <a:lvl1pPr>
              <a:defRPr/>
            </a:lvl1pPr>
          </a:lstStyle>
          <a:p>
            <a:pPr>
              <a:defRPr/>
            </a:pPr>
            <a:fld id="{8DCBC170-1CE5-42CE-A3B8-81091A98E198}" type="datetimeFigureOut">
              <a:rPr lang="cs-CZ"/>
              <a:pPr>
                <a:defRPr/>
              </a:pPr>
              <a:t>22.4.2011</a:t>
            </a:fld>
            <a:endParaRPr lang="cs-CZ"/>
          </a:p>
        </p:txBody>
      </p:sp>
      <p:sp>
        <p:nvSpPr>
          <p:cNvPr id="11" name="Footer Placeholder 4"/>
          <p:cNvSpPr>
            <a:spLocks noGrp="1"/>
          </p:cNvSpPr>
          <p:nvPr>
            <p:ph type="ftr" sz="quarter" idx="11"/>
          </p:nvPr>
        </p:nvSpPr>
        <p:spPr/>
        <p:txBody>
          <a:bodyPr/>
          <a:lstStyle>
            <a:lvl1pPr>
              <a:defRPr/>
            </a:lvl1pPr>
          </a:lstStyle>
          <a:p>
            <a:pPr>
              <a:defRPr/>
            </a:pPr>
            <a:endParaRPr lang="cs-CZ"/>
          </a:p>
        </p:txBody>
      </p:sp>
      <p:sp>
        <p:nvSpPr>
          <p:cNvPr id="12" name="Slide Number Placeholder 5"/>
          <p:cNvSpPr>
            <a:spLocks noGrp="1"/>
          </p:cNvSpPr>
          <p:nvPr>
            <p:ph type="sldNum" sz="quarter" idx="12"/>
          </p:nvPr>
        </p:nvSpPr>
        <p:spPr/>
        <p:txBody>
          <a:bodyPr/>
          <a:lstStyle>
            <a:lvl1pPr>
              <a:defRPr/>
            </a:lvl1pPr>
          </a:lstStyle>
          <a:p>
            <a:pPr>
              <a:defRPr/>
            </a:pPr>
            <a:fld id="{39F6E658-799F-45EB-9949-B94CE7021B19}"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cs-CZ" smtClean="0"/>
              <a:t>Kliknutím lze upravit styl.</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3"/>
          <p:cNvSpPr>
            <a:spLocks noGrp="1"/>
          </p:cNvSpPr>
          <p:nvPr>
            <p:ph type="dt" sz="half" idx="10"/>
          </p:nvPr>
        </p:nvSpPr>
        <p:spPr/>
        <p:txBody>
          <a:bodyPr/>
          <a:lstStyle>
            <a:lvl1pPr>
              <a:defRPr/>
            </a:lvl1pPr>
          </a:lstStyle>
          <a:p>
            <a:pPr>
              <a:defRPr/>
            </a:pPr>
            <a:fld id="{2224492C-F3C6-44E0-94B2-58ADD30EC59B}" type="datetimeFigureOut">
              <a:rPr lang="cs-CZ"/>
              <a:pPr>
                <a:defRPr/>
              </a:pPr>
              <a:t>22.4.2011</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14E64920-35BC-4D6A-A391-D0B591598D23}"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3"/>
          <p:cNvSpPr>
            <a:spLocks noGrp="1"/>
          </p:cNvSpPr>
          <p:nvPr>
            <p:ph type="dt" sz="half" idx="10"/>
          </p:nvPr>
        </p:nvSpPr>
        <p:spPr/>
        <p:txBody>
          <a:bodyPr/>
          <a:lstStyle>
            <a:lvl1pPr>
              <a:defRPr/>
            </a:lvl1pPr>
          </a:lstStyle>
          <a:p>
            <a:pPr>
              <a:defRPr/>
            </a:pPr>
            <a:fld id="{88315178-C9E9-406E-BF05-77294278CDF1}" type="datetimeFigureOut">
              <a:rPr lang="cs-CZ"/>
              <a:pPr>
                <a:defRPr/>
              </a:pPr>
              <a:t>22.4.2011</a:t>
            </a:fld>
            <a:endParaRPr lang="cs-CZ"/>
          </a:p>
        </p:txBody>
      </p:sp>
      <p:sp>
        <p:nvSpPr>
          <p:cNvPr id="8" name="Footer Placeholder 4"/>
          <p:cNvSpPr>
            <a:spLocks noGrp="1"/>
          </p:cNvSpPr>
          <p:nvPr>
            <p:ph type="ftr" sz="quarter" idx="11"/>
          </p:nvPr>
        </p:nvSpPr>
        <p:spPr/>
        <p:txBody>
          <a:bodyPr/>
          <a:lstStyle>
            <a:lvl1pPr>
              <a:defRPr/>
            </a:lvl1pPr>
          </a:lstStyle>
          <a:p>
            <a:pPr>
              <a:defRPr/>
            </a:pPr>
            <a:endParaRPr lang="cs-CZ"/>
          </a:p>
        </p:txBody>
      </p:sp>
      <p:sp>
        <p:nvSpPr>
          <p:cNvPr id="9" name="Slide Number Placeholder 5"/>
          <p:cNvSpPr>
            <a:spLocks noGrp="1"/>
          </p:cNvSpPr>
          <p:nvPr>
            <p:ph type="sldNum" sz="quarter" idx="12"/>
          </p:nvPr>
        </p:nvSpPr>
        <p:spPr/>
        <p:txBody>
          <a:bodyPr/>
          <a:lstStyle>
            <a:lvl1pPr>
              <a:defRPr/>
            </a:lvl1pPr>
          </a:lstStyle>
          <a:p>
            <a:pPr>
              <a:defRPr/>
            </a:pPr>
            <a:fld id="{2FFB8C53-D345-426D-9062-E50AAF0AE5D8}"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3"/>
          <p:cNvSpPr>
            <a:spLocks noGrp="1"/>
          </p:cNvSpPr>
          <p:nvPr>
            <p:ph type="dt" sz="half" idx="10"/>
          </p:nvPr>
        </p:nvSpPr>
        <p:spPr/>
        <p:txBody>
          <a:bodyPr/>
          <a:lstStyle>
            <a:lvl1pPr>
              <a:defRPr/>
            </a:lvl1pPr>
          </a:lstStyle>
          <a:p>
            <a:pPr>
              <a:defRPr/>
            </a:pPr>
            <a:fld id="{5E2BCDB8-BD54-4A69-9FE8-3FD9E524329A}" type="datetimeFigureOut">
              <a:rPr lang="cs-CZ"/>
              <a:pPr>
                <a:defRPr/>
              </a:pPr>
              <a:t>22.4.2011</a:t>
            </a:fld>
            <a:endParaRPr lang="cs-CZ"/>
          </a:p>
        </p:txBody>
      </p:sp>
      <p:sp>
        <p:nvSpPr>
          <p:cNvPr id="4" name="Footer Placeholder 4"/>
          <p:cNvSpPr>
            <a:spLocks noGrp="1"/>
          </p:cNvSpPr>
          <p:nvPr>
            <p:ph type="ftr" sz="quarter" idx="11"/>
          </p:nvPr>
        </p:nvSpPr>
        <p:spPr/>
        <p:txBody>
          <a:bodyPr/>
          <a:lstStyle>
            <a:lvl1pPr>
              <a:defRPr/>
            </a:lvl1pPr>
          </a:lstStyle>
          <a:p>
            <a:pPr>
              <a:defRPr/>
            </a:pPr>
            <a:endParaRPr lang="cs-CZ"/>
          </a:p>
        </p:txBody>
      </p:sp>
      <p:sp>
        <p:nvSpPr>
          <p:cNvPr id="5" name="Slide Number Placeholder 5"/>
          <p:cNvSpPr>
            <a:spLocks noGrp="1"/>
          </p:cNvSpPr>
          <p:nvPr>
            <p:ph type="sldNum" sz="quarter" idx="12"/>
          </p:nvPr>
        </p:nvSpPr>
        <p:spPr/>
        <p:txBody>
          <a:bodyPr/>
          <a:lstStyle>
            <a:lvl1pPr>
              <a:defRPr/>
            </a:lvl1pPr>
          </a:lstStyle>
          <a:p>
            <a:pPr>
              <a:defRPr/>
            </a:pPr>
            <a:fld id="{0C53272F-A4A4-4C69-8371-A01716A0E470}"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 name="Rounded Rectangle 10"/>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36BC4048-FCE6-4D7F-8BC3-788AAD5D0FF8}" type="datetimeFigureOut">
              <a:rPr lang="cs-CZ"/>
              <a:pPr>
                <a:defRPr/>
              </a:pPr>
              <a:t>22.4.2011</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3"/>
          <p:cNvSpPr>
            <a:spLocks noGrp="1"/>
          </p:cNvSpPr>
          <p:nvPr>
            <p:ph type="sldNum" sz="quarter" idx="12"/>
          </p:nvPr>
        </p:nvSpPr>
        <p:spPr/>
        <p:txBody>
          <a:bodyPr/>
          <a:lstStyle>
            <a:lvl1pPr>
              <a:defRPr/>
            </a:lvl1pPr>
          </a:lstStyle>
          <a:p>
            <a:pPr>
              <a:defRPr/>
            </a:pPr>
            <a:fld id="{A8C73ADE-2F16-43AE-9983-DDA8D084481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11"/>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9"/>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cs-CZ" smtClean="0"/>
              <a:t>Kliknutím lze upravit styl.</a:t>
            </a:r>
            <a:endParaRPr lang="en-US" dirty="0"/>
          </a:p>
        </p:txBody>
      </p:sp>
      <p:sp>
        <p:nvSpPr>
          <p:cNvPr id="9" name="Date Placeholder 4"/>
          <p:cNvSpPr>
            <a:spLocks noGrp="1"/>
          </p:cNvSpPr>
          <p:nvPr>
            <p:ph type="dt" sz="half" idx="10"/>
          </p:nvPr>
        </p:nvSpPr>
        <p:spPr/>
        <p:txBody>
          <a:bodyPr/>
          <a:lstStyle>
            <a:lvl1pPr>
              <a:defRPr/>
            </a:lvl1pPr>
          </a:lstStyle>
          <a:p>
            <a:pPr>
              <a:defRPr/>
            </a:pPr>
            <a:fld id="{254AE1F7-1B2B-4F0C-BD20-8D343BE917C4}" type="datetimeFigureOut">
              <a:rPr lang="cs-CZ"/>
              <a:pPr>
                <a:defRPr/>
              </a:pPr>
              <a:t>22.4.2011</a:t>
            </a:fld>
            <a:endParaRPr lang="cs-CZ"/>
          </a:p>
        </p:txBody>
      </p:sp>
      <p:sp>
        <p:nvSpPr>
          <p:cNvPr id="10" name="Footer Placeholder 5"/>
          <p:cNvSpPr>
            <a:spLocks noGrp="1"/>
          </p:cNvSpPr>
          <p:nvPr>
            <p:ph type="ftr" sz="quarter" idx="11"/>
          </p:nvPr>
        </p:nvSpPr>
        <p:spPr/>
        <p:txBody>
          <a:bodyPr/>
          <a:lstStyle>
            <a:lvl1pPr>
              <a:defRPr/>
            </a:lvl1pPr>
          </a:lstStyle>
          <a:p>
            <a:pPr>
              <a:defRPr/>
            </a:pPr>
            <a:endParaRPr lang="cs-CZ"/>
          </a:p>
        </p:txBody>
      </p:sp>
      <p:sp>
        <p:nvSpPr>
          <p:cNvPr id="11" name="Slide Number Placeholder 6"/>
          <p:cNvSpPr>
            <a:spLocks noGrp="1"/>
          </p:cNvSpPr>
          <p:nvPr>
            <p:ph type="sldNum" sz="quarter" idx="12"/>
          </p:nvPr>
        </p:nvSpPr>
        <p:spPr/>
        <p:txBody>
          <a:bodyPr/>
          <a:lstStyle>
            <a:lvl1pPr>
              <a:defRPr/>
            </a:lvl1pPr>
          </a:lstStyle>
          <a:p>
            <a:pPr>
              <a:defRPr/>
            </a:pPr>
            <a:fld id="{0EDE1CD3-C1AA-4C1E-8032-752AD50DB2FD}"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8"/>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1"/>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2"/>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cs-CZ" smtClean="0"/>
              <a:t>Kliknutím lze upravit styl.</a:t>
            </a:r>
            <a:endParaRPr lang="en-US" dirty="0"/>
          </a:p>
        </p:txBody>
      </p:sp>
      <p:sp>
        <p:nvSpPr>
          <p:cNvPr id="11" name="Date Placeholder 4"/>
          <p:cNvSpPr>
            <a:spLocks noGrp="1"/>
          </p:cNvSpPr>
          <p:nvPr>
            <p:ph type="dt" sz="half" idx="10"/>
          </p:nvPr>
        </p:nvSpPr>
        <p:spPr/>
        <p:txBody>
          <a:bodyPr/>
          <a:lstStyle>
            <a:lvl1pPr>
              <a:defRPr/>
            </a:lvl1pPr>
          </a:lstStyle>
          <a:p>
            <a:pPr>
              <a:defRPr/>
            </a:pPr>
            <a:fld id="{EE494699-9D6C-4834-A9AE-BCA4A24A6CEB}" type="datetimeFigureOut">
              <a:rPr lang="cs-CZ"/>
              <a:pPr>
                <a:defRPr/>
              </a:pPr>
              <a:t>22.4.2011</a:t>
            </a:fld>
            <a:endParaRPr lang="cs-CZ"/>
          </a:p>
        </p:txBody>
      </p:sp>
      <p:sp>
        <p:nvSpPr>
          <p:cNvPr id="12" name="Slide Number Placeholder 6"/>
          <p:cNvSpPr>
            <a:spLocks noGrp="1"/>
          </p:cNvSpPr>
          <p:nvPr>
            <p:ph type="sldNum" sz="quarter" idx="11"/>
          </p:nvPr>
        </p:nvSpPr>
        <p:spPr/>
        <p:txBody>
          <a:bodyPr/>
          <a:lstStyle>
            <a:lvl1pPr>
              <a:defRPr/>
            </a:lvl1pPr>
          </a:lstStyle>
          <a:p>
            <a:pPr>
              <a:defRPr/>
            </a:pPr>
            <a:fld id="{2D7A525B-99FC-4C2F-BBE8-DCF4A7D3B546}" type="slidenum">
              <a:rPr lang="cs-CZ"/>
              <a:pPr>
                <a:defRPr/>
              </a:pPr>
              <a:t>‹#›</a:t>
            </a:fld>
            <a:endParaRPr lang="cs-CZ"/>
          </a:p>
        </p:txBody>
      </p:sp>
      <p:sp>
        <p:nvSpPr>
          <p:cNvPr id="13" name="Footer Placeholder 5"/>
          <p:cNvSpPr>
            <a:spLocks noGrp="1"/>
          </p:cNvSpPr>
          <p:nvPr>
            <p:ph type="ftr" sz="quarter" idx="12"/>
          </p:nvPr>
        </p:nvSpPr>
        <p:spPr/>
        <p:txBody>
          <a:bodyPr/>
          <a:lstStyle>
            <a:lvl1pPr>
              <a:defRPr/>
            </a:lvl1pPr>
          </a:lstStyle>
          <a:p>
            <a:pPr>
              <a:defRPr/>
            </a:pPr>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7" name="Rounded Rectangle 6"/>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ext Placeholder 2"/>
          <p:cNvSpPr>
            <a:spLocks noGrp="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2"/>
                </a:solidFill>
                <a:latin typeface="+mn-lt"/>
              </a:defRPr>
            </a:lvl1pPr>
          </a:lstStyle>
          <a:p>
            <a:pPr>
              <a:defRPr/>
            </a:pPr>
            <a:fld id="{452DB93D-D0AD-4B3D-852F-6668929D9855}" type="datetimeFigureOut">
              <a:rPr lang="cs-CZ"/>
              <a:pPr>
                <a:defRPr/>
              </a:pPr>
              <a:t>22.4.2011</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2"/>
                </a:solidFill>
                <a:latin typeface="+mn-lt"/>
              </a:defRPr>
            </a:lvl1pPr>
          </a:lstStyle>
          <a:p>
            <a:pPr>
              <a:defRPr/>
            </a:pPr>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defRPr>
            </a:lvl1pPr>
          </a:lstStyle>
          <a:p>
            <a:pPr>
              <a:defRPr/>
            </a:pPr>
            <a:fld id="{12328396-48D0-432D-9689-45F68F26CFC3}" type="slidenum">
              <a:rPr lang="cs-CZ"/>
              <a:pPr>
                <a:defRPr/>
              </a:pPr>
              <a:t>‹#›</a:t>
            </a:fld>
            <a:endParaRPr lang="cs-CZ"/>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cs-CZ" smtClean="0"/>
              <a:t>Kliknutím lze upravit styl.</a:t>
            </a:r>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19" r:id="rId2"/>
    <p:sldLayoutId id="2147483721" r:id="rId3"/>
    <p:sldLayoutId id="2147483718" r:id="rId4"/>
    <p:sldLayoutId id="2147483717" r:id="rId5"/>
    <p:sldLayoutId id="2147483716" r:id="rId6"/>
    <p:sldLayoutId id="2147483722" r:id="rId7"/>
    <p:sldLayoutId id="2147483723" r:id="rId8"/>
    <p:sldLayoutId id="2147483724" r:id="rId9"/>
    <p:sldLayoutId id="2147483715" r:id="rId10"/>
    <p:sldLayoutId id="2147483725" r:id="rId11"/>
  </p:sldLayoutIdLst>
  <p:txStyles>
    <p:titleStyle>
      <a:lvl1pPr algn="ctr" rtl="0" fontAlgn="base">
        <a:spcBef>
          <a:spcPct val="0"/>
        </a:spcBef>
        <a:spcAft>
          <a:spcPct val="0"/>
        </a:spcAft>
        <a:defRPr sz="3500" kern="1200" cap="all">
          <a:solidFill>
            <a:srgbClr val="6B7D72"/>
          </a:solidFill>
          <a:latin typeface="+mj-lt"/>
          <a:ea typeface="+mj-ea"/>
          <a:cs typeface="+mj-cs"/>
        </a:defRPr>
      </a:lvl1pPr>
      <a:lvl2pPr algn="ctr" rtl="0" fontAlgn="base">
        <a:spcBef>
          <a:spcPct val="0"/>
        </a:spcBef>
        <a:spcAft>
          <a:spcPct val="0"/>
        </a:spcAft>
        <a:defRPr sz="3500">
          <a:solidFill>
            <a:srgbClr val="6B7D72"/>
          </a:solidFill>
          <a:latin typeface="Book Antiqua" pitchFamily="18" charset="0"/>
        </a:defRPr>
      </a:lvl2pPr>
      <a:lvl3pPr algn="ctr" rtl="0" fontAlgn="base">
        <a:spcBef>
          <a:spcPct val="0"/>
        </a:spcBef>
        <a:spcAft>
          <a:spcPct val="0"/>
        </a:spcAft>
        <a:defRPr sz="3500">
          <a:solidFill>
            <a:srgbClr val="6B7D72"/>
          </a:solidFill>
          <a:latin typeface="Book Antiqua" pitchFamily="18" charset="0"/>
        </a:defRPr>
      </a:lvl3pPr>
      <a:lvl4pPr algn="ctr" rtl="0" fontAlgn="base">
        <a:spcBef>
          <a:spcPct val="0"/>
        </a:spcBef>
        <a:spcAft>
          <a:spcPct val="0"/>
        </a:spcAft>
        <a:defRPr sz="3500">
          <a:solidFill>
            <a:srgbClr val="6B7D72"/>
          </a:solidFill>
          <a:latin typeface="Book Antiqua" pitchFamily="18" charset="0"/>
        </a:defRPr>
      </a:lvl4pPr>
      <a:lvl5pPr algn="ctr" rtl="0" fontAlgn="base">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p:titleStyle>
    <p:body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642938" y="4648200"/>
            <a:ext cx="6553200" cy="457200"/>
          </a:xfrm>
        </p:spPr>
        <p:txBody>
          <a:bodyPr rtlCol="0"/>
          <a:lstStyle/>
          <a:p>
            <a:pPr fontAlgn="auto">
              <a:spcAft>
                <a:spcPts val="0"/>
              </a:spcAft>
              <a:buFont typeface="Arial" pitchFamily="34" charset="0"/>
              <a:buNone/>
              <a:defRPr/>
            </a:pPr>
            <a:r>
              <a:rPr lang="cs-CZ" dirty="0" smtClean="0"/>
              <a:t>Michal </a:t>
            </a:r>
            <a:r>
              <a:rPr lang="cs-CZ" dirty="0" err="1" smtClean="0"/>
              <a:t>Kozieł</a:t>
            </a:r>
            <a:endParaRPr lang="cs-CZ" dirty="0"/>
          </a:p>
        </p:txBody>
      </p:sp>
      <p:sp>
        <p:nvSpPr>
          <p:cNvPr id="2" name="Nadpis 1"/>
          <p:cNvSpPr>
            <a:spLocks noGrp="1"/>
          </p:cNvSpPr>
          <p:nvPr>
            <p:ph type="ctrTitle"/>
          </p:nvPr>
        </p:nvSpPr>
        <p:spPr>
          <a:xfrm>
            <a:off x="604838" y="3227388"/>
            <a:ext cx="6629400" cy="1219200"/>
          </a:xfrm>
        </p:spPr>
        <p:txBody>
          <a:bodyPr/>
          <a:lstStyle/>
          <a:p>
            <a:pPr fontAlgn="auto">
              <a:spcAft>
                <a:spcPts val="0"/>
              </a:spcAft>
              <a:defRPr/>
            </a:pPr>
            <a:r>
              <a:rPr lang="cs-CZ" dirty="0" smtClean="0"/>
              <a:t>Hospodaření s majetkem státu</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solidFill>
                  <a:schemeClr val="accent1">
                    <a:lumMod val="75000"/>
                  </a:schemeClr>
                </a:solidFill>
              </a:rPr>
              <a:t>Procesní jednání úřadu</a:t>
            </a:r>
            <a:endParaRPr lang="cs-CZ" dirty="0">
              <a:solidFill>
                <a:schemeClr val="accent1">
                  <a:lumMod val="75000"/>
                </a:schemeClr>
              </a:solidFill>
            </a:endParaRPr>
          </a:p>
        </p:txBody>
      </p:sp>
      <p:sp>
        <p:nvSpPr>
          <p:cNvPr id="22530" name="Zástupný symbol pro obsah 2"/>
          <p:cNvSpPr>
            <a:spLocks noGrp="1"/>
          </p:cNvSpPr>
          <p:nvPr>
            <p:ph idx="1"/>
          </p:nvPr>
        </p:nvSpPr>
        <p:spPr>
          <a:xfrm>
            <a:off x="457200" y="1752600"/>
            <a:ext cx="8229600" cy="5105400"/>
          </a:xfrm>
        </p:spPr>
        <p:txBody>
          <a:bodyPr/>
          <a:lstStyle/>
          <a:p>
            <a:r>
              <a:rPr lang="cs-CZ" b="1" smtClean="0"/>
              <a:t>Výlučné jednání</a:t>
            </a:r>
          </a:p>
          <a:p>
            <a:pPr lvl="1"/>
            <a:r>
              <a:rPr lang="cs-CZ" smtClean="0"/>
              <a:t>V zákonem taxativně stanovených případech (v řízeních před soudy, rozhodčími orgány, správními úřady a jinými orgány) jedná jménem státu</a:t>
            </a:r>
          </a:p>
          <a:p>
            <a:pPr lvl="1"/>
            <a:r>
              <a:rPr lang="cs-CZ" smtClean="0"/>
              <a:t>Zahrnuje veškeré procesní úkony, které by v řízení podle zvláštního právního předpisu mohla jinak vykonat příslušná organizační složka státu</a:t>
            </a:r>
          </a:p>
          <a:p>
            <a:pPr lvl="1"/>
            <a:r>
              <a:rPr lang="cs-CZ" smtClean="0"/>
              <a:t>Např.</a:t>
            </a:r>
          </a:p>
          <a:p>
            <a:pPr lvl="2"/>
            <a:r>
              <a:rPr lang="cs-CZ" smtClean="0"/>
              <a:t>určení vlastnického </a:t>
            </a:r>
            <a:r>
              <a:rPr lang="cs-CZ" smtClean="0">
                <a:latin typeface="Arial" charset="0"/>
              </a:rPr>
              <a:t>práva</a:t>
            </a:r>
            <a:r>
              <a:rPr lang="cs-CZ" smtClean="0"/>
              <a:t> k nemovitosti, jejíž hodnota přesahuje 25 mil. Kč</a:t>
            </a:r>
          </a:p>
          <a:p>
            <a:pPr lvl="2"/>
            <a:r>
              <a:rPr lang="cs-CZ" smtClean="0"/>
              <a:t>Věci peněžitého plnění převyšujícího 50 mil. Kč a v obchodních věcech převyšujících 250 mil Kč. </a:t>
            </a:r>
          </a:p>
          <a:p>
            <a:pPr lvl="2"/>
            <a:r>
              <a:rPr lang="cs-CZ" smtClean="0"/>
              <a:t>Zastupování státu před Ústavním soudem</a:t>
            </a:r>
          </a:p>
          <a:p>
            <a:pPr lvl="2"/>
            <a:r>
              <a:rPr lang="cs-CZ" smtClean="0"/>
              <a:t>Žaloby podané z vlastního podnětu Úřadu</a:t>
            </a:r>
          </a:p>
          <a:p>
            <a:pPr lvl="2"/>
            <a:endParaRPr lang="cs-CZ"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23554" name="Zástupný symbol pro obsah 2"/>
          <p:cNvSpPr>
            <a:spLocks noGrp="1"/>
          </p:cNvSpPr>
          <p:nvPr>
            <p:ph idx="1"/>
          </p:nvPr>
        </p:nvSpPr>
        <p:spPr/>
        <p:txBody>
          <a:bodyPr/>
          <a:lstStyle/>
          <a:p>
            <a:pPr lvl="1"/>
            <a:r>
              <a:rPr lang="cs-CZ" smtClean="0"/>
              <a:t>Výlučné jednání vylučuje současné zastoupení na základě plné moci sjednané pro toto řízení příslušnou organizační složkou</a:t>
            </a:r>
          </a:p>
          <a:p>
            <a:pPr lvl="1"/>
            <a:r>
              <a:rPr lang="cs-CZ" smtClean="0"/>
              <a:t>Za jednání v řízení neposkytují příslušné organizační složky peněžité plnění</a:t>
            </a:r>
          </a:p>
          <a:p>
            <a:pPr lvl="1"/>
            <a:r>
              <a:rPr lang="cs-CZ" smtClean="0"/>
              <a:t>Výlučné jednání Úřadu může vyloučit zvláštní předpis nebo mezinárodní smlouva</a:t>
            </a:r>
          </a:p>
          <a:p>
            <a:pPr lvl="1"/>
            <a:r>
              <a:rPr lang="cs-CZ" smtClean="0"/>
              <a:t>Výlučné jednání není možné rovněž v případě majetku státu, s ním je příslušné hospodařit Ministerstvo obrany a Bezpečnostní informační služba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3" name="Zástupný symbol pro obsah 2"/>
          <p:cNvSpPr>
            <a:spLocks noGrp="1"/>
          </p:cNvSpPr>
          <p:nvPr>
            <p:ph idx="1"/>
          </p:nvPr>
        </p:nvSpPr>
        <p:spPr>
          <a:xfrm>
            <a:off x="457200" y="1752600"/>
            <a:ext cx="8229600" cy="5105400"/>
          </a:xfrm>
        </p:spPr>
        <p:txBody>
          <a:bodyPr rtlCol="0">
            <a:normAutofit fontScale="85000" lnSpcReduction="20000"/>
          </a:bodyPr>
          <a:lstStyle/>
          <a:p>
            <a:pPr fontAlgn="auto">
              <a:spcAft>
                <a:spcPts val="0"/>
              </a:spcAft>
              <a:buFont typeface="Arial" pitchFamily="34" charset="0"/>
              <a:buChar char="•"/>
              <a:defRPr/>
            </a:pPr>
            <a:r>
              <a:rPr lang="cs-CZ" b="1" dirty="0" smtClean="0"/>
              <a:t>Dohodnuté jednání</a:t>
            </a:r>
          </a:p>
          <a:p>
            <a:pPr marL="640080" lvl="1" fontAlgn="auto">
              <a:spcAft>
                <a:spcPts val="0"/>
              </a:spcAft>
              <a:buFont typeface="Arial" pitchFamily="34" charset="0"/>
              <a:buChar char="•"/>
              <a:defRPr/>
            </a:pPr>
            <a:r>
              <a:rPr lang="cs-CZ" dirty="0" smtClean="0"/>
              <a:t>Případy, kdy se Úřad dohodne s příslušnou organizační složkou, že namísto ní bude jednat před příslušným orgánem ve věci týkající se majetku státu</a:t>
            </a:r>
          </a:p>
          <a:p>
            <a:pPr marL="640080" lvl="1" fontAlgn="auto">
              <a:spcAft>
                <a:spcPts val="0"/>
              </a:spcAft>
              <a:buFont typeface="Arial" pitchFamily="34" charset="0"/>
              <a:buChar char="•"/>
              <a:defRPr/>
            </a:pPr>
            <a:r>
              <a:rPr lang="cs-CZ" dirty="0" smtClean="0"/>
              <a:t>Před zahájením řízení nebo v jeho průběhu</a:t>
            </a:r>
          </a:p>
          <a:p>
            <a:pPr marL="640080" lvl="1" fontAlgn="auto">
              <a:spcAft>
                <a:spcPts val="0"/>
              </a:spcAft>
              <a:buFont typeface="Arial" pitchFamily="34" charset="0"/>
              <a:buChar char="•"/>
              <a:defRPr/>
            </a:pPr>
            <a:r>
              <a:rPr lang="cs-CZ" dirty="0" smtClean="0"/>
              <a:t>O dohodě se pořídí zápis – musí splňovat určité náležitosti (důvod, přesné určení majetku, o který jde), další náležitosti viz § 19 odst. 1 ZMS</a:t>
            </a:r>
          </a:p>
          <a:p>
            <a:pPr marL="640080" lvl="1" fontAlgn="auto">
              <a:spcAft>
                <a:spcPts val="0"/>
              </a:spcAft>
              <a:buFont typeface="Arial" pitchFamily="34" charset="0"/>
              <a:buChar char="•"/>
              <a:defRPr/>
            </a:pPr>
            <a:r>
              <a:rPr lang="cs-CZ" dirty="0" smtClean="0"/>
              <a:t>Platba za jednání – viz výlučné jednání</a:t>
            </a:r>
          </a:p>
          <a:p>
            <a:pPr marL="640080" lvl="1" fontAlgn="auto">
              <a:spcAft>
                <a:spcPts val="0"/>
              </a:spcAft>
              <a:buFont typeface="Arial" pitchFamily="34" charset="0"/>
              <a:buChar char="•"/>
              <a:defRPr/>
            </a:pPr>
            <a:r>
              <a:rPr lang="cs-CZ" dirty="0" smtClean="0"/>
              <a:t>Dohodnuté jednání nelze použít:</a:t>
            </a:r>
          </a:p>
          <a:p>
            <a:pPr lvl="2" fontAlgn="auto">
              <a:spcAft>
                <a:spcPts val="0"/>
              </a:spcAft>
              <a:buClr>
                <a:schemeClr val="accent3"/>
              </a:buClr>
              <a:buFont typeface="Arial" pitchFamily="34" charset="0"/>
              <a:buChar char="•"/>
              <a:defRPr/>
            </a:pPr>
            <a:r>
              <a:rPr lang="cs-CZ" dirty="0" smtClean="0"/>
              <a:t>a</a:t>
            </a:r>
            <a:r>
              <a:rPr lang="cs-CZ" dirty="0"/>
              <a:t>)  vylučuje-li  to  </a:t>
            </a:r>
            <a:r>
              <a:rPr lang="cs-CZ" dirty="0" smtClean="0"/>
              <a:t>mezinárodní  </a:t>
            </a:r>
            <a:r>
              <a:rPr lang="cs-CZ" dirty="0"/>
              <a:t>smlouva, kterou je stát vázán </a:t>
            </a:r>
            <a:r>
              <a:rPr lang="cs-CZ" dirty="0" smtClean="0"/>
              <a:t>a která  </a:t>
            </a:r>
            <a:r>
              <a:rPr lang="cs-CZ" dirty="0"/>
              <a:t>byla  vyhlášena  ve  Sbírce  zákonů nebo ve Sbírce </a:t>
            </a:r>
            <a:r>
              <a:rPr lang="cs-CZ" dirty="0" smtClean="0"/>
              <a:t>mezinárodních </a:t>
            </a:r>
            <a:r>
              <a:rPr lang="cs-CZ" dirty="0"/>
              <a:t>smluv</a:t>
            </a:r>
            <a:r>
              <a:rPr lang="cs-CZ" dirty="0" smtClean="0"/>
              <a:t>,</a:t>
            </a:r>
            <a:endParaRPr lang="cs-CZ" dirty="0"/>
          </a:p>
          <a:p>
            <a:pPr lvl="2" fontAlgn="auto">
              <a:spcAft>
                <a:spcPts val="0"/>
              </a:spcAft>
              <a:buClr>
                <a:schemeClr val="accent3"/>
              </a:buClr>
              <a:buFont typeface="Arial" pitchFamily="34" charset="0"/>
              <a:buChar char="•"/>
              <a:defRPr/>
            </a:pPr>
            <a:r>
              <a:rPr lang="cs-CZ" dirty="0" smtClean="0"/>
              <a:t>b</a:t>
            </a:r>
            <a:r>
              <a:rPr lang="cs-CZ" dirty="0"/>
              <a:t>)  měl-li  by  Úřad  jednat </a:t>
            </a:r>
            <a:r>
              <a:rPr lang="cs-CZ" dirty="0" smtClean="0"/>
              <a:t>v </a:t>
            </a:r>
            <a:r>
              <a:rPr lang="cs-CZ" dirty="0"/>
              <a:t>řízení namísto příslušného </a:t>
            </a:r>
            <a:r>
              <a:rPr lang="cs-CZ" dirty="0" smtClean="0"/>
              <a:t>orgánu, kterému  </a:t>
            </a:r>
            <a:r>
              <a:rPr lang="cs-CZ" dirty="0"/>
              <a:t>zvláštní  právní předpis přiznává způsobilost být účastníkem </a:t>
            </a:r>
            <a:r>
              <a:rPr lang="cs-CZ" dirty="0" smtClean="0"/>
              <a:t>v </a:t>
            </a:r>
            <a:r>
              <a:rPr lang="cs-CZ" dirty="0"/>
              <a:t>tomto řízení a který má pro toto </a:t>
            </a:r>
            <a:r>
              <a:rPr lang="cs-CZ" dirty="0" smtClean="0"/>
              <a:t>řízení </a:t>
            </a:r>
            <a:r>
              <a:rPr lang="cs-CZ" dirty="0"/>
              <a:t>i procesní </a:t>
            </a:r>
            <a:r>
              <a:rPr lang="cs-CZ" dirty="0" smtClean="0"/>
              <a:t>způsobilost,</a:t>
            </a:r>
          </a:p>
          <a:p>
            <a:pPr lvl="2" fontAlgn="auto">
              <a:spcAft>
                <a:spcPts val="0"/>
              </a:spcAft>
              <a:buClr>
                <a:schemeClr val="accent3"/>
              </a:buClr>
              <a:buFont typeface="Arial" pitchFamily="34" charset="0"/>
              <a:buChar char="•"/>
              <a:defRPr/>
            </a:pPr>
            <a:r>
              <a:rPr lang="cs-CZ" dirty="0" smtClean="0"/>
              <a:t>c</a:t>
            </a:r>
            <a:r>
              <a:rPr lang="cs-CZ" dirty="0"/>
              <a:t>) jedná-li Úřad v řízení podle ustanovení § 3 a </a:t>
            </a:r>
            <a:r>
              <a:rPr lang="cs-CZ" dirty="0" smtClean="0"/>
              <a:t>4,</a:t>
            </a:r>
          </a:p>
          <a:p>
            <a:pPr lvl="2" fontAlgn="auto">
              <a:spcAft>
                <a:spcPts val="0"/>
              </a:spcAft>
              <a:buClr>
                <a:schemeClr val="accent3"/>
              </a:buClr>
              <a:buFont typeface="Arial" pitchFamily="34" charset="0"/>
              <a:buChar char="•"/>
              <a:defRPr/>
            </a:pPr>
            <a:r>
              <a:rPr lang="cs-CZ" dirty="0" smtClean="0"/>
              <a:t>d</a:t>
            </a:r>
            <a:r>
              <a:rPr lang="cs-CZ" dirty="0"/>
              <a:t>) jestliže se Úřad v tomto řízení přímo účastní (§ 11),</a:t>
            </a:r>
          </a:p>
          <a:p>
            <a:pPr lvl="2" fontAlgn="auto">
              <a:spcAft>
                <a:spcPts val="0"/>
              </a:spcAft>
              <a:buClr>
                <a:schemeClr val="accent3"/>
              </a:buClr>
              <a:buFont typeface="Arial" pitchFamily="34" charset="0"/>
              <a:buChar char="•"/>
              <a:defRPr/>
            </a:pPr>
            <a:r>
              <a:rPr lang="cs-CZ" dirty="0" smtClean="0"/>
              <a:t>e</a:t>
            </a:r>
            <a:r>
              <a:rPr lang="cs-CZ" dirty="0"/>
              <a:t>)  je-li  již  příslušnou  organizační  složkou  zajištěno  pro </a:t>
            </a:r>
            <a:r>
              <a:rPr lang="cs-CZ" dirty="0" smtClean="0"/>
              <a:t>řízení </a:t>
            </a:r>
            <a:r>
              <a:rPr lang="cs-CZ" dirty="0"/>
              <a:t>zastoupení na základě plné </a:t>
            </a:r>
            <a:r>
              <a:rPr lang="cs-CZ" dirty="0" smtClean="0"/>
              <a:t>moci,</a:t>
            </a:r>
          </a:p>
          <a:p>
            <a:pPr lvl="2" fontAlgn="auto">
              <a:spcAft>
                <a:spcPts val="0"/>
              </a:spcAft>
              <a:buClr>
                <a:schemeClr val="accent3"/>
              </a:buClr>
              <a:buFont typeface="Arial" pitchFamily="34" charset="0"/>
              <a:buChar char="•"/>
              <a:defRPr/>
            </a:pPr>
            <a:r>
              <a:rPr lang="cs-CZ" dirty="0" smtClean="0"/>
              <a:t>f</a:t>
            </a:r>
            <a:r>
              <a:rPr lang="cs-CZ" dirty="0"/>
              <a:t>) vystupuje-li Úřad v řízení za stát jako příslušná organizační </a:t>
            </a:r>
            <a:r>
              <a:rPr lang="cs-CZ" dirty="0" smtClean="0"/>
              <a:t>složka,</a:t>
            </a:r>
          </a:p>
          <a:p>
            <a:pPr lvl="2" fontAlgn="auto">
              <a:spcAft>
                <a:spcPts val="0"/>
              </a:spcAft>
              <a:buClr>
                <a:schemeClr val="accent3"/>
              </a:buClr>
              <a:buFont typeface="Arial" pitchFamily="34" charset="0"/>
              <a:buChar char="•"/>
              <a:defRPr/>
            </a:pPr>
            <a:r>
              <a:rPr lang="cs-CZ" dirty="0" smtClean="0"/>
              <a:t>g</a:t>
            </a:r>
            <a:r>
              <a:rPr lang="cs-CZ" dirty="0"/>
              <a:t>)  jestliže  se  již  Úřad  pro  totéž  řízení  takto  dohodl  s </a:t>
            </a:r>
            <a:r>
              <a:rPr lang="cs-CZ" dirty="0" smtClean="0"/>
              <a:t>jinou organizační </a:t>
            </a:r>
            <a:r>
              <a:rPr lang="cs-CZ" dirty="0"/>
              <a:t>složkou.</a:t>
            </a:r>
            <a:endParaRPr lang="cs-CZ"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3" name="Zástupný symbol pro obsah 2"/>
          <p:cNvSpPr>
            <a:spLocks noGrp="1"/>
          </p:cNvSpPr>
          <p:nvPr>
            <p:ph idx="1"/>
          </p:nvPr>
        </p:nvSpPr>
        <p:spPr>
          <a:xfrm>
            <a:off x="457200" y="1752600"/>
            <a:ext cx="8229600" cy="5105400"/>
          </a:xfrm>
        </p:spPr>
        <p:txBody>
          <a:bodyPr rtlCol="0">
            <a:normAutofit fontScale="92500" lnSpcReduction="10000"/>
          </a:bodyPr>
          <a:lstStyle/>
          <a:p>
            <a:pPr fontAlgn="auto">
              <a:spcAft>
                <a:spcPts val="0"/>
              </a:spcAft>
              <a:buFont typeface="Arial" pitchFamily="34" charset="0"/>
              <a:buChar char="•"/>
              <a:defRPr/>
            </a:pPr>
            <a:r>
              <a:rPr lang="cs-CZ" b="1" dirty="0" smtClean="0"/>
              <a:t>Vedlejší účastenství</a:t>
            </a:r>
          </a:p>
          <a:p>
            <a:pPr marL="640080" lvl="1" fontAlgn="auto">
              <a:spcAft>
                <a:spcPts val="0"/>
              </a:spcAft>
              <a:buFont typeface="Arial" pitchFamily="34" charset="0"/>
              <a:buChar char="•"/>
              <a:defRPr/>
            </a:pPr>
            <a:r>
              <a:rPr lang="cs-CZ" dirty="0" smtClean="0"/>
              <a:t>Výlučné a dohodnuté jednání Úřadu je jednáním namísto jinak příslušné organizační složky státu</a:t>
            </a:r>
          </a:p>
          <a:p>
            <a:pPr marL="640080" lvl="1" fontAlgn="auto">
              <a:spcAft>
                <a:spcPts val="0"/>
              </a:spcAft>
              <a:buFont typeface="Arial" pitchFamily="34" charset="0"/>
              <a:buChar char="•"/>
              <a:defRPr/>
            </a:pPr>
            <a:r>
              <a:rPr lang="cs-CZ" dirty="0" smtClean="0"/>
              <a:t>Vedlejší  účastenství v </a:t>
            </a:r>
            <a:r>
              <a:rPr lang="cs-CZ" u="sng" dirty="0" smtClean="0"/>
              <a:t>občanském soudním řízení</a:t>
            </a:r>
            <a:r>
              <a:rPr lang="cs-CZ" dirty="0" smtClean="0"/>
              <a:t> naproti tomu je možné tam, kde účastníkem řízení v jakékoliv věci týkající se majetku státu je státní organizace, která je příslušná s daným majetkem hospodařit nebo Pozemkový fond ČR (podle zákona č. 229/1991 Sb.)</a:t>
            </a:r>
          </a:p>
          <a:p>
            <a:pPr marL="640080" lvl="1" fontAlgn="auto">
              <a:spcAft>
                <a:spcPts val="0"/>
              </a:spcAft>
              <a:buFont typeface="Arial" pitchFamily="34" charset="0"/>
              <a:buChar char="•"/>
              <a:defRPr/>
            </a:pPr>
            <a:r>
              <a:rPr lang="cs-CZ" dirty="0" smtClean="0"/>
              <a:t>Úřad jako vedlejší účastník jedná jménem státu, vykonává všechny procesní úkony, které může podle zákona vykonávat vedlejší účastník</a:t>
            </a:r>
          </a:p>
          <a:p>
            <a:pPr marL="640080" lvl="1" fontAlgn="auto">
              <a:spcAft>
                <a:spcPts val="0"/>
              </a:spcAft>
              <a:buFont typeface="Arial" pitchFamily="34" charset="0"/>
              <a:buChar char="•"/>
              <a:defRPr/>
            </a:pPr>
            <a:r>
              <a:rPr lang="cs-CZ" dirty="0" smtClean="0"/>
              <a:t>Do řízení vstupuje z vlastního nebo jiného podnětu (MF, NKÚ…) anebo na výzvu účastníka řízení učiněnou prostřednictvím soudu</a:t>
            </a:r>
          </a:p>
          <a:p>
            <a:pPr marL="640080" lvl="1" fontAlgn="auto">
              <a:spcAft>
                <a:spcPts val="0"/>
              </a:spcAft>
              <a:buFont typeface="Arial" pitchFamily="34" charset="0"/>
              <a:buChar char="•"/>
              <a:defRPr/>
            </a:pPr>
            <a:r>
              <a:rPr lang="cs-CZ" dirty="0" smtClean="0"/>
              <a:t>Nelze tam, kde je výlučné nebo dohodnuté jednání, kde je Úřad jako přímý účastník nebo kde vystupuje jako příslušná organizační složka státu</a:t>
            </a:r>
          </a:p>
          <a:p>
            <a:pPr marL="640080" lvl="1" fontAlgn="auto">
              <a:spcAft>
                <a:spcPts val="0"/>
              </a:spcAft>
              <a:buFont typeface="Arial" pitchFamily="34" charset="0"/>
              <a:buChar char="•"/>
              <a:defRPr/>
            </a:pP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3" name="Zástupný symbol pro obsah 2"/>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cs-CZ" b="1" dirty="0" smtClean="0"/>
              <a:t>Přímá účast v řízení</a:t>
            </a:r>
          </a:p>
          <a:p>
            <a:pPr marL="640080" lvl="1" fontAlgn="auto">
              <a:spcAft>
                <a:spcPts val="0"/>
              </a:spcAft>
              <a:buFont typeface="Arial" pitchFamily="34" charset="0"/>
              <a:buChar char="•"/>
              <a:defRPr/>
            </a:pPr>
            <a:r>
              <a:rPr lang="cs-CZ" dirty="0" smtClean="0"/>
              <a:t>Pouze v občanském soudním řízení</a:t>
            </a:r>
          </a:p>
          <a:p>
            <a:pPr marL="640080" lvl="1" algn="just" fontAlgn="auto">
              <a:spcAft>
                <a:spcPts val="0"/>
              </a:spcAft>
              <a:buFont typeface="Arial" pitchFamily="34" charset="0"/>
              <a:buChar char="•"/>
              <a:defRPr/>
            </a:pPr>
            <a:r>
              <a:rPr lang="cs-CZ" dirty="0" smtClean="0"/>
              <a:t>V případech doloženého majetkového zájmu státu (existuje reálný předpoklad vlivu daného řízení, resp. jeho výsledku na majetkovou sféru státu)</a:t>
            </a:r>
          </a:p>
          <a:p>
            <a:pPr marL="640080" lvl="1" algn="just" fontAlgn="auto">
              <a:spcAft>
                <a:spcPts val="0"/>
              </a:spcAft>
              <a:buFont typeface="Arial" pitchFamily="34" charset="0"/>
              <a:buChar char="•"/>
              <a:defRPr/>
            </a:pPr>
            <a:r>
              <a:rPr lang="cs-CZ" dirty="0" smtClean="0"/>
              <a:t>Případech doloženého  </a:t>
            </a:r>
            <a:r>
              <a:rPr lang="cs-CZ" dirty="0"/>
              <a:t>majetkového  zájmu  státu  a v souladu se zvláštním </a:t>
            </a:r>
            <a:r>
              <a:rPr lang="cs-CZ" dirty="0" smtClean="0"/>
              <a:t>právním předpisem  </a:t>
            </a:r>
            <a:r>
              <a:rPr lang="cs-CZ" dirty="0"/>
              <a:t>podává  návrhy  na  zahájení  řízení před tuzemskými soudy </a:t>
            </a:r>
            <a:r>
              <a:rPr lang="cs-CZ" dirty="0" smtClean="0"/>
              <a:t>o neplatnost  </a:t>
            </a:r>
            <a:r>
              <a:rPr lang="cs-CZ" dirty="0"/>
              <a:t>smlouvy  o  převodu vlastnictví věci nebo smlouvy o </a:t>
            </a:r>
            <a:r>
              <a:rPr lang="cs-CZ" dirty="0" smtClean="0"/>
              <a:t>převodu </a:t>
            </a:r>
            <a:r>
              <a:rPr lang="cs-CZ" dirty="0"/>
              <a:t>cenných  papírů,  jejichž  účastníkem  není stát ani státní </a:t>
            </a:r>
            <a:r>
              <a:rPr lang="cs-CZ" dirty="0" smtClean="0"/>
              <a:t>organizace, anebo </a:t>
            </a:r>
            <a:r>
              <a:rPr lang="cs-CZ" dirty="0"/>
              <a:t>do takového řízení vstupuje</a:t>
            </a:r>
            <a:endParaRPr lang="cs-CZ" dirty="0" smtClean="0"/>
          </a:p>
          <a:p>
            <a:pPr marL="640080" lvl="1" algn="just" fontAlgn="auto">
              <a:spcAft>
                <a:spcPts val="0"/>
              </a:spcAft>
              <a:buFont typeface="Arial" pitchFamily="34" charset="0"/>
              <a:buChar char="•"/>
              <a:defRPr/>
            </a:pPr>
            <a:r>
              <a:rPr lang="cs-CZ" dirty="0" smtClean="0"/>
              <a:t>Z vlastního podnětu nebo z podnětu zákonem stanovených orgánů</a:t>
            </a:r>
          </a:p>
          <a:p>
            <a:pPr lvl="2" fontAlgn="auto">
              <a:spcAft>
                <a:spcPts val="0"/>
              </a:spcAft>
              <a:buClr>
                <a:schemeClr val="accent3"/>
              </a:buClr>
              <a:buFont typeface="Arial" pitchFamily="34" charset="0"/>
              <a:buChar char="•"/>
              <a:defRPr/>
            </a:pPr>
            <a:r>
              <a:rPr lang="cs-CZ" dirty="0" smtClean="0"/>
              <a:t>Orgány činné v trestním řízení</a:t>
            </a:r>
          </a:p>
          <a:p>
            <a:pPr lvl="2" fontAlgn="auto">
              <a:spcAft>
                <a:spcPts val="0"/>
              </a:spcAft>
              <a:buClr>
                <a:schemeClr val="accent3"/>
              </a:buClr>
              <a:buFont typeface="Arial" pitchFamily="34" charset="0"/>
              <a:buChar char="•"/>
              <a:defRPr/>
            </a:pPr>
            <a:r>
              <a:rPr lang="cs-CZ" dirty="0" smtClean="0"/>
              <a:t>ČNB</a:t>
            </a:r>
          </a:p>
          <a:p>
            <a:pPr lvl="2" fontAlgn="auto">
              <a:spcAft>
                <a:spcPts val="0"/>
              </a:spcAft>
              <a:buClr>
                <a:schemeClr val="accent3"/>
              </a:buClr>
              <a:buFont typeface="Arial" pitchFamily="34" charset="0"/>
              <a:buChar char="•"/>
              <a:defRPr/>
            </a:pPr>
            <a:r>
              <a:rPr lang="cs-CZ" dirty="0" smtClean="0"/>
              <a:t>MF</a:t>
            </a:r>
          </a:p>
          <a:p>
            <a:pPr marL="640080" lvl="1" fontAlgn="auto">
              <a:spcAft>
                <a:spcPts val="0"/>
              </a:spcAft>
              <a:buFont typeface="Arial" pitchFamily="34" charset="0"/>
              <a:buChar char="•"/>
              <a:defRPr/>
            </a:pPr>
            <a:r>
              <a:rPr lang="cs-CZ" dirty="0" smtClean="0"/>
              <a:t>Úřad nemusí souhlasit s majetkovým zájmem státu v konkrétním případě</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27650" name="Zástupný symbol pro obsah 2"/>
          <p:cNvSpPr>
            <a:spLocks noGrp="1"/>
          </p:cNvSpPr>
          <p:nvPr>
            <p:ph idx="1"/>
          </p:nvPr>
        </p:nvSpPr>
        <p:spPr/>
        <p:txBody>
          <a:bodyPr/>
          <a:lstStyle/>
          <a:p>
            <a:r>
              <a:rPr lang="cs-CZ" smtClean="0"/>
              <a:t>Jedná-li Úřad pro zastupování státu v řízení jménem státu anebo se řízení přímo účastní, postupuje v rámci právních předpisů vždy tak, aby účinně hájil majetkové zájmy státu a dodržování základních povinností při hospodaření se státním majetkem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28674" name="Zástupný symbol pro obsah 2"/>
          <p:cNvSpPr>
            <a:spLocks noGrp="1"/>
          </p:cNvSpPr>
          <p:nvPr>
            <p:ph idx="1"/>
          </p:nvPr>
        </p:nvSpPr>
        <p:spPr/>
        <p:txBody>
          <a:bodyPr/>
          <a:lstStyle/>
          <a:p>
            <a:r>
              <a:rPr lang="cs-CZ" b="1" smtClean="0"/>
              <a:t>Právní stanoviska Úřadu</a:t>
            </a:r>
          </a:p>
          <a:p>
            <a:pPr lvl="1"/>
            <a:r>
              <a:rPr lang="cs-CZ" smtClean="0"/>
              <a:t>Písemná právní stanoviska ve věcech týkajících se majetku státu</a:t>
            </a:r>
          </a:p>
          <a:p>
            <a:pPr lvl="1"/>
            <a:r>
              <a:rPr lang="cs-CZ" smtClean="0"/>
              <a:t>Na základě žádosti organizačních složek státu, státních organizací nebo Pozemkového fondu ČR</a:t>
            </a:r>
          </a:p>
          <a:p>
            <a:pPr lvl="1"/>
            <a:r>
              <a:rPr lang="cs-CZ" smtClean="0"/>
              <a:t>Pro jiné osoby nebo orgány Úřad stanoviska nezpracovává</a:t>
            </a:r>
          </a:p>
          <a:p>
            <a:pPr lvl="1"/>
            <a:r>
              <a:rPr lang="cs-CZ" smtClean="0"/>
              <a:t>Vždy musí jít o konkrétní majetkoprávní případy zásadního významu nebo složitosti dané věci</a:t>
            </a:r>
          </a:p>
          <a:p>
            <a:pPr lvl="1"/>
            <a:r>
              <a:rPr lang="cs-CZ" smtClean="0"/>
              <a:t>Povinnost poskytovat informace Úřadu</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auto">
              <a:spcAft>
                <a:spcPts val="0"/>
              </a:spcAft>
              <a:defRPr/>
            </a:pPr>
            <a:r>
              <a:rPr lang="cs-CZ" dirty="0" smtClean="0">
                <a:solidFill>
                  <a:schemeClr val="accent1">
                    <a:lumMod val="75000"/>
                  </a:schemeClr>
                </a:solidFill>
              </a:rPr>
              <a:t>Hospodaření Úřadu s majetkem státu</a:t>
            </a:r>
            <a:endParaRPr lang="cs-CZ" dirty="0">
              <a:solidFill>
                <a:schemeClr val="accent1">
                  <a:lumMod val="75000"/>
                </a:schemeClr>
              </a:solidFill>
            </a:endParaRPr>
          </a:p>
        </p:txBody>
      </p:sp>
      <p:sp>
        <p:nvSpPr>
          <p:cNvPr id="3" name="Zástupný symbol pro obsah 2"/>
          <p:cNvSpPr>
            <a:spLocks noGrp="1"/>
          </p:cNvSpPr>
          <p:nvPr>
            <p:ph idx="1"/>
          </p:nvPr>
        </p:nvSpPr>
        <p:spPr/>
        <p:txBody>
          <a:bodyPr rtlCol="0">
            <a:normAutofit/>
          </a:bodyPr>
          <a:lstStyle/>
          <a:p>
            <a:pPr marL="114300" indent="0" fontAlgn="auto">
              <a:spcAft>
                <a:spcPts val="0"/>
              </a:spcAft>
              <a:buFont typeface="Arial" pitchFamily="34" charset="0"/>
              <a:buNone/>
              <a:defRPr/>
            </a:pPr>
            <a:r>
              <a:rPr lang="cs-CZ" b="1" dirty="0" smtClean="0"/>
              <a:t>2 roviny:</a:t>
            </a:r>
          </a:p>
          <a:p>
            <a:pPr fontAlgn="auto">
              <a:spcAft>
                <a:spcPts val="0"/>
              </a:spcAft>
              <a:buFont typeface="Arial" pitchFamily="34" charset="0"/>
              <a:buChar char="•"/>
              <a:defRPr/>
            </a:pPr>
            <a:r>
              <a:rPr lang="cs-CZ" dirty="0" smtClean="0"/>
              <a:t>Běžné hospodaření</a:t>
            </a:r>
          </a:p>
          <a:p>
            <a:pPr marL="411480" lvl="1" indent="0" fontAlgn="auto">
              <a:spcAft>
                <a:spcPts val="0"/>
              </a:spcAft>
              <a:buFont typeface="Arial" pitchFamily="34" charset="0"/>
              <a:buNone/>
              <a:defRPr/>
            </a:pPr>
            <a:endParaRPr lang="cs-CZ" dirty="0" smtClean="0"/>
          </a:p>
          <a:p>
            <a:pPr fontAlgn="auto">
              <a:spcAft>
                <a:spcPts val="0"/>
              </a:spcAft>
              <a:buFont typeface="Arial" pitchFamily="34" charset="0"/>
              <a:buChar char="•"/>
              <a:defRPr/>
            </a:pPr>
            <a:r>
              <a:rPr lang="cs-CZ" dirty="0" smtClean="0"/>
              <a:t>Prozatímní hospodaření</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30722" name="Zástupný symbol pro obsah 2"/>
          <p:cNvSpPr>
            <a:spLocks noGrp="1"/>
          </p:cNvSpPr>
          <p:nvPr>
            <p:ph idx="1"/>
          </p:nvPr>
        </p:nvSpPr>
        <p:spPr>
          <a:xfrm>
            <a:off x="457200" y="1752600"/>
            <a:ext cx="8229600" cy="5105400"/>
          </a:xfrm>
        </p:spPr>
        <p:txBody>
          <a:bodyPr/>
          <a:lstStyle/>
          <a:p>
            <a:r>
              <a:rPr lang="cs-CZ" b="1" smtClean="0"/>
              <a:t>Běžné hospodaření</a:t>
            </a:r>
          </a:p>
          <a:p>
            <a:pPr lvl="1"/>
            <a:r>
              <a:rPr lang="cs-CZ" smtClean="0"/>
              <a:t>§ 9 ZMS</a:t>
            </a:r>
          </a:p>
          <a:p>
            <a:pPr lvl="2"/>
            <a:r>
              <a:rPr lang="cs-CZ" smtClean="0"/>
              <a:t>Hospodaření  s  určitým  majetkem  přísluší té organizační složce, která  je  účetní  jednotkou a potřebuje jej k plnění funkcí státu nebo jiných úkolů v rámci své působnosti nebo stanoveného předmětu činnosti, popřípadě  přísluší  zřizovateli  organizační  složky,  nerozhodl-li v souvislosti  s  jejím  zánikem (§ 5 odst. 2) o jiném způsobu naložení s majetkem.  Není-li  dále  stanoveno jinak (§ 20), příslušná organizační složka  s  majetkem  rovněž  nakládá,  a to způsoby a za podmínek podle tohoto zákona.</a:t>
            </a:r>
          </a:p>
          <a:p>
            <a:pPr lvl="1"/>
            <a:endParaRPr lang="cs-CZ" smtClean="0"/>
          </a:p>
          <a:p>
            <a:pPr lvl="1"/>
            <a:r>
              <a:rPr lang="cs-CZ" smtClean="0"/>
              <a:t>§§ 18 a 19 odst. 1 a 4 ZÚZS</a:t>
            </a:r>
          </a:p>
          <a:p>
            <a:pPr lvl="2"/>
            <a:r>
              <a:rPr lang="cs-CZ" smtClean="0"/>
              <a:t>Úřad  hospodaří  s  majetkem  podle  zvláštních  právních předpisů. Příjmy  a  výdaje  Úřadu jsou obsaženy v rozpočtu kapitoly Ministerstva financí.</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31746" name="Zástupný symbol pro obsah 2"/>
          <p:cNvSpPr>
            <a:spLocks noGrp="1"/>
          </p:cNvSpPr>
          <p:nvPr>
            <p:ph idx="1"/>
          </p:nvPr>
        </p:nvSpPr>
        <p:spPr/>
        <p:txBody>
          <a:bodyPr/>
          <a:lstStyle/>
          <a:p>
            <a:r>
              <a:rPr lang="cs-CZ" smtClean="0"/>
              <a:t>Zahrnuje hospodaření s majetkem, který Úřad potřebuje k zajištění svých odborných činností (provozní majetek)</a:t>
            </a:r>
          </a:p>
          <a:p>
            <a:r>
              <a:rPr lang="cs-CZ" smtClean="0"/>
              <a:t>Dále pak hospodaření s majetkem podřaditelným pod pojem plnění funkcí státu Úřadem (působnost Úřadu v širším smyslu)</a:t>
            </a:r>
          </a:p>
          <a:p>
            <a:pPr lvl="1"/>
            <a:r>
              <a:rPr lang="cs-CZ" smtClean="0"/>
              <a:t>Majetek, který přešel na Úřad z bývalých okresních úřadů, Ministerstva financí, Generálního ředitelství cel a Agentury ochrany přírody a krajiny</a:t>
            </a:r>
          </a:p>
          <a:p>
            <a:r>
              <a:rPr lang="cs-CZ" smtClean="0"/>
              <a:t>Majetek není perspektivní, je konečný</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auto">
              <a:spcAft>
                <a:spcPts val="0"/>
              </a:spcAft>
              <a:defRPr/>
            </a:pPr>
            <a:r>
              <a:rPr lang="cs-CZ" dirty="0" smtClean="0">
                <a:solidFill>
                  <a:schemeClr val="accent1">
                    <a:lumMod val="75000"/>
                  </a:schemeClr>
                </a:solidFill>
              </a:rPr>
              <a:t>Vystupování státu v právních vztazích</a:t>
            </a:r>
            <a:endParaRPr lang="cs-CZ" dirty="0">
              <a:solidFill>
                <a:schemeClr val="accent1">
                  <a:lumMod val="75000"/>
                </a:schemeClr>
              </a:solidFill>
            </a:endParaRPr>
          </a:p>
        </p:txBody>
      </p:sp>
      <p:sp>
        <p:nvSpPr>
          <p:cNvPr id="14338" name="Zástupný symbol pro obsah 2"/>
          <p:cNvSpPr>
            <a:spLocks noGrp="1"/>
          </p:cNvSpPr>
          <p:nvPr>
            <p:ph idx="1"/>
          </p:nvPr>
        </p:nvSpPr>
        <p:spPr/>
        <p:txBody>
          <a:bodyPr/>
          <a:lstStyle/>
          <a:p>
            <a:r>
              <a:rPr lang="cs-CZ" smtClean="0"/>
              <a:t>Jako právnická osoba</a:t>
            </a:r>
          </a:p>
          <a:p>
            <a:r>
              <a:rPr lang="cs-CZ" smtClean="0"/>
              <a:t>Jménem státu činí úkony vedoucí organizační složky, již se tyto právní úkony týkají</a:t>
            </a:r>
          </a:p>
          <a:p>
            <a:r>
              <a:rPr lang="cs-CZ" smtClean="0"/>
              <a:t>Vedoucí zaměstnanec může pro určité úkony písemně pověřit jednáním jiného vedoucího zaměstnance organizační složky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32770" name="Zástupný symbol pro obsah 2"/>
          <p:cNvSpPr>
            <a:spLocks noGrp="1"/>
          </p:cNvSpPr>
          <p:nvPr>
            <p:ph idx="1"/>
          </p:nvPr>
        </p:nvSpPr>
        <p:spPr/>
        <p:txBody>
          <a:bodyPr/>
          <a:lstStyle/>
          <a:p>
            <a:r>
              <a:rPr lang="cs-CZ" b="1" smtClean="0"/>
              <a:t>Prozatímní hospodaření</a:t>
            </a:r>
          </a:p>
          <a:p>
            <a:pPr lvl="1"/>
            <a:r>
              <a:rPr lang="cs-CZ" smtClean="0"/>
              <a:t>Hospodaření s majetkem, u něhož při jeho nabytí státem není patrno, které organizační složce přísluší hospodaření s tímto majetkem nebo se kterým nehospodaří žádná organizační složka ani státní organizace</a:t>
            </a:r>
          </a:p>
          <a:p>
            <a:pPr lvl="1"/>
            <a:r>
              <a:rPr lang="cs-CZ" smtClean="0"/>
              <a:t>Perspektivní agenda, Úřad by ji měl vykonávat i v budoucnu</a:t>
            </a:r>
          </a:p>
          <a:p>
            <a:pPr lvl="1"/>
            <a:endParaRPr lang="cs-CZ"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solidFill>
                  <a:schemeClr val="accent1">
                    <a:lumMod val="75000"/>
                  </a:schemeClr>
                </a:solidFill>
              </a:rPr>
              <a:t>Zastupování obcí Úřadem</a:t>
            </a:r>
            <a:endParaRPr lang="cs-CZ" dirty="0">
              <a:solidFill>
                <a:schemeClr val="accent1">
                  <a:lumMod val="75000"/>
                </a:schemeClr>
              </a:solidFill>
            </a:endParaRPr>
          </a:p>
        </p:txBody>
      </p:sp>
      <p:sp>
        <p:nvSpPr>
          <p:cNvPr id="3" name="Zástupný symbol pro obsah 2"/>
          <p:cNvSpPr>
            <a:spLocks noGrp="1"/>
          </p:cNvSpPr>
          <p:nvPr>
            <p:ph idx="1"/>
          </p:nvPr>
        </p:nvSpPr>
        <p:spPr/>
        <p:txBody>
          <a:bodyPr rtlCol="0">
            <a:normAutofit fontScale="92500"/>
          </a:bodyPr>
          <a:lstStyle/>
          <a:p>
            <a:pPr fontAlgn="auto">
              <a:spcAft>
                <a:spcPts val="0"/>
              </a:spcAft>
              <a:buFont typeface="Arial" pitchFamily="34" charset="0"/>
              <a:buChar char="•"/>
              <a:defRPr/>
            </a:pPr>
            <a:r>
              <a:rPr lang="cs-CZ" dirty="0" smtClean="0"/>
              <a:t>Poskytování odborné právní pomoci obcím při vedení vybraných soudních sporů</a:t>
            </a:r>
          </a:p>
          <a:p>
            <a:pPr fontAlgn="auto">
              <a:spcAft>
                <a:spcPts val="0"/>
              </a:spcAft>
              <a:buFont typeface="Arial" pitchFamily="34" charset="0"/>
              <a:buChar char="•"/>
              <a:defRPr/>
            </a:pPr>
            <a:r>
              <a:rPr lang="cs-CZ" dirty="0" smtClean="0"/>
              <a:t>Jen v řízeních, ve kterých je vůči obci uplatněn nárok na určení vlastnického práva k nemovitosti nebo jejímu příslušenství anebo nárok na vyklizení takové nemovitosti, přičemž předmětná nemovitost musí být nabytá od státu</a:t>
            </a:r>
          </a:p>
          <a:p>
            <a:pPr fontAlgn="auto">
              <a:spcAft>
                <a:spcPts val="0"/>
              </a:spcAft>
              <a:buFont typeface="Arial" pitchFamily="34" charset="0"/>
              <a:buChar char="•"/>
              <a:defRPr/>
            </a:pPr>
            <a:r>
              <a:rPr lang="cs-CZ" dirty="0" smtClean="0"/>
              <a:t>Jde o právní zastupování v pravém slova smyslu</a:t>
            </a:r>
          </a:p>
          <a:p>
            <a:pPr fontAlgn="auto">
              <a:spcAft>
                <a:spcPts val="0"/>
              </a:spcAft>
              <a:buFont typeface="Arial" pitchFamily="34" charset="0"/>
              <a:buChar char="•"/>
              <a:defRPr/>
            </a:pPr>
            <a:r>
              <a:rPr lang="cs-CZ" dirty="0" smtClean="0"/>
              <a:t>Procesní plná moc</a:t>
            </a:r>
          </a:p>
          <a:p>
            <a:pPr fontAlgn="auto">
              <a:spcAft>
                <a:spcPts val="0"/>
              </a:spcAft>
              <a:buFont typeface="Arial" pitchFamily="34" charset="0"/>
              <a:buChar char="•"/>
              <a:defRPr/>
            </a:pPr>
            <a:r>
              <a:rPr lang="cs-CZ" dirty="0" smtClean="0"/>
              <a:t>Poskytuje se bezplatně</a:t>
            </a:r>
          </a:p>
          <a:p>
            <a:pPr fontAlgn="auto">
              <a:spcAft>
                <a:spcPts val="0"/>
              </a:spcAft>
              <a:buFont typeface="Arial" pitchFamily="34" charset="0"/>
              <a:buChar char="•"/>
              <a:defRPr/>
            </a:pPr>
            <a:r>
              <a:rPr lang="cs-CZ" dirty="0" smtClean="0"/>
              <a:t>Nelze v případě, že žalobcem je sám stát anebo v řízení již Úřad vystupuje jako příslušná organizační složka</a:t>
            </a: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solidFill>
                  <a:schemeClr val="accent1">
                    <a:lumMod val="75000"/>
                  </a:schemeClr>
                </a:solidFill>
              </a:rPr>
              <a:t>Nabývání majetku státem</a:t>
            </a:r>
            <a:endParaRPr lang="cs-CZ" dirty="0">
              <a:solidFill>
                <a:schemeClr val="accent1">
                  <a:lumMod val="75000"/>
                </a:schemeClr>
              </a:solidFill>
            </a:endParaRPr>
          </a:p>
        </p:txBody>
      </p:sp>
      <p:sp>
        <p:nvSpPr>
          <p:cNvPr id="3" name="Zástupný symbol pro obsah 2"/>
          <p:cNvSpPr>
            <a:spLocks noGrp="1"/>
          </p:cNvSpPr>
          <p:nvPr>
            <p:ph idx="1"/>
          </p:nvPr>
        </p:nvSpPr>
        <p:spPr>
          <a:xfrm>
            <a:off x="457200" y="1752600"/>
            <a:ext cx="8229600" cy="4989513"/>
          </a:xfrm>
        </p:spPr>
        <p:txBody>
          <a:bodyPr rtlCol="0">
            <a:normAutofit fontScale="92500" lnSpcReduction="10000"/>
          </a:bodyPr>
          <a:lstStyle/>
          <a:p>
            <a:pPr fontAlgn="auto">
              <a:spcAft>
                <a:spcPts val="0"/>
              </a:spcAft>
              <a:buFont typeface="Arial" pitchFamily="34" charset="0"/>
              <a:buChar char="•"/>
              <a:defRPr/>
            </a:pPr>
            <a:r>
              <a:rPr lang="cs-CZ" dirty="0" smtClean="0"/>
              <a:t>Pouze od nestátní právnické osoby a osoby fyzické</a:t>
            </a:r>
          </a:p>
          <a:p>
            <a:pPr fontAlgn="auto">
              <a:spcAft>
                <a:spcPts val="0"/>
              </a:spcAft>
              <a:buFont typeface="Arial" pitchFamily="34" charset="0"/>
              <a:buChar char="•"/>
              <a:defRPr/>
            </a:pPr>
            <a:r>
              <a:rPr lang="cs-CZ" dirty="0" smtClean="0"/>
              <a:t>O nabývání se nejedná, pokud se majetek pohybuje mezi organizačními složkami státu navzájem</a:t>
            </a:r>
          </a:p>
          <a:p>
            <a:pPr fontAlgn="auto">
              <a:spcAft>
                <a:spcPts val="0"/>
              </a:spcAft>
              <a:buFont typeface="Arial" pitchFamily="34" charset="0"/>
              <a:buChar char="•"/>
              <a:defRPr/>
            </a:pPr>
            <a:endParaRPr lang="cs-CZ" dirty="0"/>
          </a:p>
          <a:p>
            <a:pPr fontAlgn="auto">
              <a:spcAft>
                <a:spcPts val="0"/>
              </a:spcAft>
              <a:buFont typeface="Arial" pitchFamily="34" charset="0"/>
              <a:buChar char="•"/>
              <a:defRPr/>
            </a:pPr>
            <a:r>
              <a:rPr lang="cs-CZ" dirty="0" smtClean="0"/>
              <a:t>Způsoby nabývání majetku státem</a:t>
            </a:r>
          </a:p>
          <a:p>
            <a:pPr marL="640080" lvl="1" fontAlgn="auto">
              <a:spcAft>
                <a:spcPts val="0"/>
              </a:spcAft>
              <a:buFont typeface="Arial" pitchFamily="34" charset="0"/>
              <a:buChar char="•"/>
              <a:defRPr/>
            </a:pPr>
            <a:r>
              <a:rPr lang="cs-CZ" dirty="0" smtClean="0"/>
              <a:t>Úplatné smluvní nabývání</a:t>
            </a:r>
          </a:p>
          <a:p>
            <a:pPr marL="640080" lvl="1" fontAlgn="auto">
              <a:spcAft>
                <a:spcPts val="0"/>
              </a:spcAft>
              <a:buFont typeface="Arial" pitchFamily="34" charset="0"/>
              <a:buChar char="•"/>
              <a:defRPr/>
            </a:pPr>
            <a:r>
              <a:rPr lang="cs-CZ" dirty="0" smtClean="0"/>
              <a:t>Bezúplatné smluvní nabývání</a:t>
            </a:r>
          </a:p>
          <a:p>
            <a:pPr marL="640080" lvl="1" fontAlgn="auto">
              <a:spcAft>
                <a:spcPts val="0"/>
              </a:spcAft>
              <a:buFont typeface="Arial" pitchFamily="34" charset="0"/>
              <a:buChar char="•"/>
              <a:defRPr/>
            </a:pPr>
            <a:r>
              <a:rPr lang="cs-CZ" dirty="0" smtClean="0"/>
              <a:t>Zákonem – zákon je sám nabývacím titulem</a:t>
            </a:r>
          </a:p>
          <a:p>
            <a:pPr marL="640080" lvl="1" fontAlgn="auto">
              <a:spcAft>
                <a:spcPts val="0"/>
              </a:spcAft>
              <a:buFont typeface="Arial" pitchFamily="34" charset="0"/>
              <a:buChar char="•"/>
              <a:defRPr/>
            </a:pPr>
            <a:r>
              <a:rPr lang="cs-CZ" dirty="0" smtClean="0"/>
              <a:t>Na základě zákona – vydržení, zpracování cizí movité věci na věc novou, nabytí věci ztracené</a:t>
            </a:r>
          </a:p>
          <a:p>
            <a:pPr marL="640080" lvl="1" fontAlgn="auto">
              <a:spcAft>
                <a:spcPts val="0"/>
              </a:spcAft>
              <a:buFont typeface="Arial" pitchFamily="34" charset="0"/>
              <a:buChar char="•"/>
              <a:defRPr/>
            </a:pPr>
            <a:r>
              <a:rPr lang="cs-CZ" dirty="0" smtClean="0"/>
              <a:t>Děděním ze závěti</a:t>
            </a:r>
          </a:p>
          <a:p>
            <a:pPr marL="640080" lvl="1" fontAlgn="auto">
              <a:spcAft>
                <a:spcPts val="0"/>
              </a:spcAft>
              <a:buFont typeface="Arial" pitchFamily="34" charset="0"/>
              <a:buChar char="•"/>
              <a:defRPr/>
            </a:pPr>
            <a:r>
              <a:rPr lang="cs-CZ" dirty="0" smtClean="0"/>
              <a:t>Rozhodnutím příslušného orgánu - vyvlastnění</a:t>
            </a:r>
          </a:p>
          <a:p>
            <a:pPr marL="640080" lvl="1" fontAlgn="auto">
              <a:spcAft>
                <a:spcPts val="0"/>
              </a:spcAft>
              <a:buFont typeface="Arial" pitchFamily="34" charset="0"/>
              <a:buChar char="•"/>
              <a:defRPr/>
            </a:pPr>
            <a:r>
              <a:rPr lang="cs-CZ" dirty="0" smtClean="0"/>
              <a:t>Na základě mezinárodní smlouvy</a:t>
            </a:r>
          </a:p>
          <a:p>
            <a:pPr marL="640080" lvl="1" fontAlgn="auto">
              <a:spcAft>
                <a:spcPts val="0"/>
              </a:spcAft>
              <a:buFont typeface="Arial" pitchFamily="34" charset="0"/>
              <a:buChar char="•"/>
              <a:defRPr/>
            </a:pPr>
            <a:r>
              <a:rPr lang="cs-CZ" dirty="0" smtClean="0"/>
              <a:t>Na základě jiných skutečností stanovených zákonem</a:t>
            </a:r>
          </a:p>
          <a:p>
            <a:pPr marL="640080" lvl="1" fontAlgn="auto">
              <a:spcAft>
                <a:spcPts val="0"/>
              </a:spcAft>
              <a:buFont typeface="Arial" pitchFamily="34" charset="0"/>
              <a:buChar char="•"/>
              <a:defRPr/>
            </a:pPr>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35842" name="Zástupný symbol pro obsah 2"/>
          <p:cNvSpPr>
            <a:spLocks noGrp="1"/>
          </p:cNvSpPr>
          <p:nvPr>
            <p:ph idx="1"/>
          </p:nvPr>
        </p:nvSpPr>
        <p:spPr/>
        <p:txBody>
          <a:bodyPr/>
          <a:lstStyle/>
          <a:p>
            <a:r>
              <a:rPr lang="cs-CZ" b="1" smtClean="0"/>
              <a:t>Bezúplatné smluvní nabývání</a:t>
            </a:r>
          </a:p>
          <a:p>
            <a:pPr lvl="1"/>
            <a:r>
              <a:rPr lang="cs-CZ" smtClean="0"/>
              <a:t>Na základě darovací smlouvy nebo jiné smlouvy o bezúplatném převodu majetku</a:t>
            </a:r>
          </a:p>
          <a:p>
            <a:pPr lvl="1"/>
            <a:r>
              <a:rPr lang="cs-CZ" smtClean="0"/>
              <a:t>Darovací smlouva, jejímž předmětem je nemovitá věc, která se eviduje v katastru nemovitostí, vyžaduje schválení Ministerstvem financí</a:t>
            </a:r>
          </a:p>
          <a:p>
            <a:pPr lvl="1"/>
            <a:r>
              <a:rPr lang="cs-CZ" smtClean="0"/>
              <a:t>Smlouva musí být písemná a s podpisy na jedné smlouvě</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36866" name="Zástupný symbol pro obsah 2"/>
          <p:cNvSpPr>
            <a:spLocks noGrp="1"/>
          </p:cNvSpPr>
          <p:nvPr>
            <p:ph idx="1"/>
          </p:nvPr>
        </p:nvSpPr>
        <p:spPr/>
        <p:txBody>
          <a:bodyPr/>
          <a:lstStyle/>
          <a:p>
            <a:r>
              <a:rPr lang="cs-CZ" b="1" smtClean="0"/>
              <a:t>Úplatné smluvní nabývání</a:t>
            </a:r>
          </a:p>
          <a:p>
            <a:pPr lvl="1"/>
            <a:r>
              <a:rPr lang="cs-CZ" smtClean="0"/>
              <a:t>Za úplatu lze nabývat pouze majetek, který stát využívá k plnění svých funkcí anebo v souvislosti s plněním těchto funkcí, k zajišťování veřejně prospěšných činností anebo pro účely podnikání</a:t>
            </a:r>
          </a:p>
          <a:p>
            <a:pPr lvl="1"/>
            <a:r>
              <a:rPr lang="cs-CZ" smtClean="0"/>
              <a:t>Smlouva musí být písemná a s podpisy na jedné smlouvě</a:t>
            </a:r>
          </a:p>
          <a:p>
            <a:pPr lvl="1"/>
            <a:r>
              <a:rPr lang="cs-CZ" smtClean="0"/>
              <a:t>Veřejná dražba – zákon č. 26/2000 Sb., o veřejných dražbách</a:t>
            </a:r>
          </a:p>
          <a:p>
            <a:pPr lvl="1"/>
            <a:r>
              <a:rPr lang="cs-CZ" smtClean="0"/>
              <a:t>Zadávání veřejných zakázek – zvláštní předpis, má přednost před ZMS</a:t>
            </a:r>
          </a:p>
          <a:p>
            <a:pPr lvl="1"/>
            <a:endParaRPr lang="cs-CZ"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solidFill>
                  <a:schemeClr val="accent1">
                    <a:lumMod val="75000"/>
                  </a:schemeClr>
                </a:solidFill>
              </a:rPr>
              <a:t>Hospodaření s majetkem státu</a:t>
            </a:r>
            <a:endParaRPr lang="cs-CZ" dirty="0">
              <a:solidFill>
                <a:schemeClr val="accent1">
                  <a:lumMod val="75000"/>
                </a:schemeClr>
              </a:solidFill>
            </a:endParaRPr>
          </a:p>
        </p:txBody>
      </p:sp>
      <p:sp>
        <p:nvSpPr>
          <p:cNvPr id="3" name="Zástupný symbol pro obsah 2"/>
          <p:cNvSpPr>
            <a:spLocks noGrp="1"/>
          </p:cNvSpPr>
          <p:nvPr>
            <p:ph idx="1"/>
          </p:nvPr>
        </p:nvSpPr>
        <p:spPr>
          <a:xfrm>
            <a:off x="457200" y="1752600"/>
            <a:ext cx="8229600" cy="4916488"/>
          </a:xfrm>
        </p:spPr>
        <p:txBody>
          <a:bodyPr rtlCol="0">
            <a:normAutofit lnSpcReduction="10000"/>
          </a:bodyPr>
          <a:lstStyle/>
          <a:p>
            <a:pPr fontAlgn="auto">
              <a:spcAft>
                <a:spcPts val="0"/>
              </a:spcAft>
              <a:buFont typeface="Arial" pitchFamily="34" charset="0"/>
              <a:buChar char="•"/>
              <a:defRPr/>
            </a:pPr>
            <a:r>
              <a:rPr lang="cs-CZ" b="1" dirty="0" smtClean="0"/>
              <a:t>V širším smyslu </a:t>
            </a:r>
            <a:r>
              <a:rPr lang="cs-CZ" dirty="0" smtClean="0"/>
              <a:t>– vlastní hospodaření s majetkem i právní nakládání s ním</a:t>
            </a:r>
          </a:p>
          <a:p>
            <a:pPr fontAlgn="auto">
              <a:spcAft>
                <a:spcPts val="0"/>
              </a:spcAft>
              <a:buFont typeface="Arial" pitchFamily="34" charset="0"/>
              <a:buChar char="•"/>
              <a:defRPr/>
            </a:pPr>
            <a:endParaRPr lang="cs-CZ" dirty="0"/>
          </a:p>
          <a:p>
            <a:pPr fontAlgn="auto">
              <a:spcAft>
                <a:spcPts val="0"/>
              </a:spcAft>
              <a:buFont typeface="Arial" pitchFamily="34" charset="0"/>
              <a:buChar char="•"/>
              <a:defRPr/>
            </a:pPr>
            <a:r>
              <a:rPr lang="cs-CZ" b="1" dirty="0" smtClean="0"/>
              <a:t>V užším smyslu </a:t>
            </a:r>
            <a:r>
              <a:rPr lang="cs-CZ" dirty="0" smtClean="0"/>
              <a:t>– pouze samostatné hospodaření</a:t>
            </a:r>
          </a:p>
          <a:p>
            <a:pPr fontAlgn="auto">
              <a:spcAft>
                <a:spcPts val="0"/>
              </a:spcAft>
              <a:buFont typeface="Arial" pitchFamily="34" charset="0"/>
              <a:buChar char="•"/>
              <a:defRPr/>
            </a:pPr>
            <a:endParaRPr lang="cs-CZ" dirty="0"/>
          </a:p>
          <a:p>
            <a:pPr fontAlgn="auto">
              <a:spcAft>
                <a:spcPts val="0"/>
              </a:spcAft>
              <a:buFont typeface="Arial" pitchFamily="34" charset="0"/>
              <a:buChar char="•"/>
              <a:defRPr/>
            </a:pPr>
            <a:r>
              <a:rPr lang="cs-CZ" dirty="0" smtClean="0"/>
              <a:t>Hospodaření s určitým majetkem státu přísluší té organizační složce, která je účetní jednotkou a potřebuje jej k plnění funkcí státu nebo jiným úkolům v rámci své působnosti nebo stanoveného předmětu činnosti (§9 odst. 1 ZMS)</a:t>
            </a:r>
          </a:p>
          <a:p>
            <a:pPr fontAlgn="auto">
              <a:spcAft>
                <a:spcPts val="0"/>
              </a:spcAft>
              <a:buFont typeface="Arial" pitchFamily="34" charset="0"/>
              <a:buChar char="•"/>
              <a:defRPr/>
            </a:pPr>
            <a:endParaRPr lang="cs-CZ" dirty="0"/>
          </a:p>
          <a:p>
            <a:pPr fontAlgn="auto">
              <a:spcAft>
                <a:spcPts val="0"/>
              </a:spcAft>
              <a:buFont typeface="Arial" pitchFamily="34" charset="0"/>
              <a:buChar char="•"/>
              <a:defRPr/>
            </a:pPr>
            <a:r>
              <a:rPr lang="cs-CZ" dirty="0" smtClean="0"/>
              <a:t>Pokud není stanoveno jinak, příslušná organizační složka s majetkem rovněž nakládá</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38914" name="Zástupný symbol pro obsah 2"/>
          <p:cNvSpPr>
            <a:spLocks noGrp="1"/>
          </p:cNvSpPr>
          <p:nvPr>
            <p:ph idx="1"/>
          </p:nvPr>
        </p:nvSpPr>
        <p:spPr/>
        <p:txBody>
          <a:bodyPr/>
          <a:lstStyle/>
          <a:p>
            <a:r>
              <a:rPr lang="cs-CZ" b="1" smtClean="0"/>
              <a:t>Spory o příslušnost</a:t>
            </a:r>
          </a:p>
          <a:p>
            <a:pPr lvl="1"/>
            <a:r>
              <a:rPr lang="cs-CZ" smtClean="0"/>
              <a:t>Vzniknou-li pochybnosti o příslušnosti – Ministerstvo financí na žádost nebo z vlastního podnětu</a:t>
            </a:r>
          </a:p>
          <a:p>
            <a:pPr lvl="1"/>
            <a:r>
              <a:rPr lang="cs-CZ" smtClean="0"/>
              <a:t>Opatřením</a:t>
            </a:r>
          </a:p>
          <a:p>
            <a:pPr lvl="1"/>
            <a:r>
              <a:rPr lang="cs-CZ" smtClean="0"/>
              <a:t>Spory o příslušnost nespadají do pravomoci soudů</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39938" name="Zástupný symbol pro obsah 2"/>
          <p:cNvSpPr>
            <a:spLocks noGrp="1"/>
          </p:cNvSpPr>
          <p:nvPr>
            <p:ph idx="1"/>
          </p:nvPr>
        </p:nvSpPr>
        <p:spPr>
          <a:xfrm>
            <a:off x="457200" y="1752600"/>
            <a:ext cx="8229600" cy="5105400"/>
          </a:xfrm>
        </p:spPr>
        <p:txBody>
          <a:bodyPr/>
          <a:lstStyle/>
          <a:p>
            <a:r>
              <a:rPr lang="cs-CZ" b="1" smtClean="0"/>
              <a:t>Základní povinnosti při hospodaření s majetkem státu</a:t>
            </a:r>
          </a:p>
          <a:p>
            <a:pPr lvl="1"/>
            <a:r>
              <a:rPr lang="cs-CZ" smtClean="0"/>
              <a:t>Povinnost využívat majetek účelně a hospodárně k plnění funkcí státu a k výkonu stanovených činností</a:t>
            </a:r>
          </a:p>
          <a:p>
            <a:pPr lvl="1"/>
            <a:r>
              <a:rPr lang="cs-CZ" smtClean="0"/>
              <a:t>Povinnost vést majetek v účetnictví a provádět jeho inventarizaci</a:t>
            </a:r>
          </a:p>
          <a:p>
            <a:pPr lvl="1"/>
            <a:r>
              <a:rPr lang="cs-CZ" smtClean="0"/>
              <a:t>Povinnost nechat evidovat nemovitý majetek v katastru nemovitostí</a:t>
            </a:r>
          </a:p>
          <a:p>
            <a:pPr lvl="1"/>
            <a:r>
              <a:rPr lang="cs-CZ" smtClean="0"/>
              <a:t>Povinnost pečovat o zachování majetku a jeho údržbu, popř. i o jeho zlepšení nebo rozmnožení</a:t>
            </a:r>
          </a:p>
          <a:p>
            <a:pPr lvl="1"/>
            <a:r>
              <a:rPr lang="cs-CZ" smtClean="0"/>
              <a:t>Povinnost důsledně využívat všechny právní prostředky při uplatňování a hájení práv státu jako vlastníka a při ochraně majetku před neoprávněnými zásahy a včas uplatňovat právo na náhradu škody a právo na vydání bezdůvodného obohacené</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40962" name="Zástupný symbol pro obsah 2"/>
          <p:cNvSpPr>
            <a:spLocks noGrp="1"/>
          </p:cNvSpPr>
          <p:nvPr>
            <p:ph idx="1"/>
          </p:nvPr>
        </p:nvSpPr>
        <p:spPr/>
        <p:txBody>
          <a:bodyPr/>
          <a:lstStyle/>
          <a:p>
            <a:pPr lvl="1"/>
            <a:r>
              <a:rPr lang="cs-CZ" smtClean="0"/>
              <a:t>Povinnost průběžně sledovat, zda dlužníci vůči státu včas a řádně plní své závazky, a včasným uplatněním a vymáháním práv státu zajišťovat, aby nedošlo k promlčení nebo zániku těchto práv</a:t>
            </a:r>
          </a:p>
          <a:p>
            <a:pPr lvl="1"/>
            <a:r>
              <a:rPr lang="cs-CZ" smtClean="0"/>
              <a:t>Povinnost rozhodnout o nepotřebnosti majetku a naložit s ním způsoby a za podmínek podle zákona o majetku státu</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auto">
              <a:spcAft>
                <a:spcPts val="0"/>
              </a:spcAft>
              <a:defRPr/>
            </a:pPr>
            <a:r>
              <a:rPr lang="cs-CZ" dirty="0" smtClean="0">
                <a:solidFill>
                  <a:schemeClr val="accent1">
                    <a:lumMod val="75000"/>
                  </a:schemeClr>
                </a:solidFill>
              </a:rPr>
              <a:t>Finanční hospodaření organizační složky</a:t>
            </a:r>
            <a:endParaRPr lang="cs-CZ" dirty="0">
              <a:solidFill>
                <a:schemeClr val="accent1">
                  <a:lumMod val="75000"/>
                </a:schemeClr>
              </a:solidFill>
            </a:endParaRPr>
          </a:p>
        </p:txBody>
      </p:sp>
      <p:sp>
        <p:nvSpPr>
          <p:cNvPr id="3" name="Zástupný symbol pro obsah 2"/>
          <p:cNvSpPr>
            <a:spLocks noGrp="1"/>
          </p:cNvSpPr>
          <p:nvPr>
            <p:ph idx="1"/>
          </p:nvPr>
        </p:nvSpPr>
        <p:spPr>
          <a:xfrm>
            <a:off x="457200" y="1752600"/>
            <a:ext cx="8229600" cy="5105400"/>
          </a:xfrm>
        </p:spPr>
        <p:txBody>
          <a:bodyPr rtlCol="0">
            <a:normAutofit fontScale="85000" lnSpcReduction="10000"/>
          </a:bodyPr>
          <a:lstStyle/>
          <a:p>
            <a:pPr algn="just" fontAlgn="auto">
              <a:spcAft>
                <a:spcPts val="0"/>
              </a:spcAft>
              <a:buFont typeface="Arial" pitchFamily="34" charset="0"/>
              <a:buChar char="•"/>
              <a:defRPr/>
            </a:pPr>
            <a:r>
              <a:rPr lang="cs-CZ" dirty="0" smtClean="0"/>
              <a:t>Stěžejní zákon č. 218/2000 Sb., o rozpočtových pravidlech</a:t>
            </a:r>
          </a:p>
          <a:p>
            <a:pPr algn="just" fontAlgn="auto">
              <a:spcAft>
                <a:spcPts val="0"/>
              </a:spcAft>
              <a:buFont typeface="Arial" pitchFamily="34" charset="0"/>
              <a:buChar char="•"/>
              <a:defRPr/>
            </a:pPr>
            <a:r>
              <a:rPr lang="cs-CZ" dirty="0" smtClean="0"/>
              <a:t>Organizační složky jsou napojeny na státní rozpočet, resp. jejich příjmy jsou příjmy státního rozpočtu a jejich výdaje jsou výdaji státního rozpočtu</a:t>
            </a:r>
          </a:p>
          <a:p>
            <a:pPr algn="just" fontAlgn="auto">
              <a:spcAft>
                <a:spcPts val="0"/>
              </a:spcAft>
              <a:buFont typeface="Arial" pitchFamily="34" charset="0"/>
              <a:buChar char="•"/>
              <a:defRPr/>
            </a:pPr>
            <a:r>
              <a:rPr lang="cs-CZ" dirty="0" smtClean="0"/>
              <a:t>Hospodaření organizačních složek státu je tedy hospodařením rozpočtovým</a:t>
            </a:r>
          </a:p>
          <a:p>
            <a:pPr algn="just" fontAlgn="auto">
              <a:spcAft>
                <a:spcPts val="0"/>
              </a:spcAft>
              <a:buFont typeface="Arial" pitchFamily="34" charset="0"/>
              <a:buChar char="•"/>
              <a:defRPr/>
            </a:pPr>
            <a:r>
              <a:rPr lang="cs-CZ" dirty="0" smtClean="0"/>
              <a:t>Může získat jen příjmy určené ve zřizovací listině nebo v zákoně</a:t>
            </a:r>
          </a:p>
          <a:p>
            <a:pPr algn="just" fontAlgn="auto">
              <a:spcAft>
                <a:spcPts val="0"/>
              </a:spcAft>
              <a:buFont typeface="Arial" pitchFamily="34" charset="0"/>
              <a:buChar char="•"/>
              <a:defRPr/>
            </a:pPr>
            <a:r>
              <a:rPr lang="cs-CZ" dirty="0"/>
              <a:t>Organizační  složka  státu  je povinna dbát, aby dosahovala </a:t>
            </a:r>
            <a:r>
              <a:rPr lang="cs-CZ" dirty="0" smtClean="0"/>
              <a:t>příjmů stanovených </a:t>
            </a:r>
            <a:r>
              <a:rPr lang="cs-CZ" dirty="0"/>
              <a:t>rozpočtem a plnila určené úkoly nejhospodárnějším způsobem</a:t>
            </a:r>
            <a:r>
              <a:rPr lang="cs-CZ" dirty="0" smtClean="0"/>
              <a:t>. </a:t>
            </a:r>
            <a:r>
              <a:rPr lang="cs-CZ" dirty="0"/>
              <a:t>Prostředky, kterými disponuje, může používat na krytí nezbytných </a:t>
            </a:r>
            <a:r>
              <a:rPr lang="cs-CZ" dirty="0" smtClean="0"/>
              <a:t>potřeb </a:t>
            </a:r>
            <a:r>
              <a:rPr lang="cs-CZ" dirty="0"/>
              <a:t>a  na  opatření  zakládající se na právních předpisech. Prostředky </a:t>
            </a:r>
            <a:r>
              <a:rPr lang="cs-CZ" dirty="0" smtClean="0"/>
              <a:t>může čerpat </a:t>
            </a:r>
            <a:r>
              <a:rPr lang="cs-CZ" dirty="0"/>
              <a:t>jen do výše závazných ukazatelů stanovených jí zákonem o </a:t>
            </a:r>
            <a:r>
              <a:rPr lang="cs-CZ" dirty="0" smtClean="0"/>
              <a:t>státním </a:t>
            </a:r>
            <a:r>
              <a:rPr lang="cs-CZ" dirty="0"/>
              <a:t>rozpočtu nebo správcem kapitoly v rámci rozpočtu kapitoly a v souladu </a:t>
            </a:r>
            <a:r>
              <a:rPr lang="cs-CZ" dirty="0" smtClean="0"/>
              <a:t>s věcným plněním</a:t>
            </a:r>
          </a:p>
          <a:p>
            <a:pPr algn="just" fontAlgn="auto">
              <a:spcAft>
                <a:spcPts val="0"/>
              </a:spcAft>
              <a:buFont typeface="Arial" pitchFamily="34" charset="0"/>
              <a:buChar char="•"/>
              <a:defRPr/>
            </a:pPr>
            <a:r>
              <a:rPr lang="cs-CZ" dirty="0" smtClean="0"/>
              <a:t>Organizační složka může hospodařit rovněž s mimorozpočtovými zdroji</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solidFill>
                  <a:schemeClr val="accent1">
                    <a:lumMod val="75000"/>
                  </a:schemeClr>
                </a:solidFill>
              </a:rPr>
              <a:t>Organizační složka státu</a:t>
            </a:r>
            <a:endParaRPr lang="cs-CZ" dirty="0">
              <a:solidFill>
                <a:schemeClr val="accent1">
                  <a:lumMod val="75000"/>
                </a:schemeClr>
              </a:solidFill>
            </a:endParaRPr>
          </a:p>
        </p:txBody>
      </p:sp>
      <p:sp>
        <p:nvSpPr>
          <p:cNvPr id="15362" name="Zástupný symbol pro obsah 2"/>
          <p:cNvSpPr>
            <a:spLocks noGrp="1"/>
          </p:cNvSpPr>
          <p:nvPr>
            <p:ph idx="1"/>
          </p:nvPr>
        </p:nvSpPr>
        <p:spPr/>
        <p:txBody>
          <a:bodyPr/>
          <a:lstStyle/>
          <a:p>
            <a:r>
              <a:rPr lang="cs-CZ" smtClean="0"/>
              <a:t>Není právnickou osobou</a:t>
            </a:r>
          </a:p>
          <a:p>
            <a:r>
              <a:rPr lang="cs-CZ" smtClean="0"/>
              <a:t>Jedná se o účetní jednotku</a:t>
            </a:r>
          </a:p>
          <a:p>
            <a:r>
              <a:rPr lang="cs-CZ" smtClean="0"/>
              <a:t>Ministerstva a jiné správní úřady státu, Ústavní soud, soudy, státní zastupitelství, NKÚ, Kancelář Veřejného ochránce práv, Kancelář prezidenta republiky, Úřad vlády ČR, Akademie věd ČR, Grantová agentura ČR, Kancelář Poslanecké sněmovny, Kancelář Senátu…</a:t>
            </a:r>
          </a:p>
          <a:p>
            <a:r>
              <a:rPr lang="cs-CZ" smtClean="0"/>
              <a:t>K jejímu zřízení je potřeba předchozího souhlasu MF</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43010" name="Zástupný symbol pro obsah 2"/>
          <p:cNvSpPr>
            <a:spLocks noGrp="1"/>
          </p:cNvSpPr>
          <p:nvPr>
            <p:ph idx="1"/>
          </p:nvPr>
        </p:nvSpPr>
        <p:spPr/>
        <p:txBody>
          <a:bodyPr/>
          <a:lstStyle/>
          <a:p>
            <a:r>
              <a:rPr lang="cs-CZ" smtClean="0"/>
              <a:t>Vytváří dva fondy</a:t>
            </a:r>
          </a:p>
          <a:p>
            <a:pPr lvl="1"/>
            <a:r>
              <a:rPr lang="cs-CZ" smtClean="0"/>
              <a:t>Rezervní fond</a:t>
            </a:r>
          </a:p>
          <a:p>
            <a:pPr lvl="1"/>
            <a:r>
              <a:rPr lang="cs-CZ" smtClean="0"/>
              <a:t>Fond kulturních a sociálních potřeb</a:t>
            </a:r>
          </a:p>
          <a:p>
            <a:r>
              <a:rPr lang="cs-CZ" smtClean="0"/>
              <a:t>Není oprávněná poskytovat ani přijímat úvěry, vystavovat a přijímat směnky a přijímat půjčky</a:t>
            </a:r>
          </a:p>
          <a:p>
            <a:r>
              <a:rPr lang="cs-CZ" smtClean="0"/>
              <a:t>Oprávnění vedoucích pracovníků určit vnitřní organizační jednotky dané složky (např. odloučené pracoviště)</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auto">
              <a:spcAft>
                <a:spcPts val="0"/>
              </a:spcAft>
              <a:defRPr/>
            </a:pPr>
            <a:r>
              <a:rPr lang="cs-CZ" dirty="0" smtClean="0">
                <a:solidFill>
                  <a:schemeClr val="accent1">
                    <a:lumMod val="75000"/>
                  </a:schemeClr>
                </a:solidFill>
              </a:rPr>
              <a:t>Finanční hospodaření státních příspěvkových organizací</a:t>
            </a:r>
            <a:endParaRPr lang="cs-CZ" dirty="0">
              <a:solidFill>
                <a:schemeClr val="accent1">
                  <a:lumMod val="75000"/>
                </a:schemeClr>
              </a:solidFill>
            </a:endParaRPr>
          </a:p>
        </p:txBody>
      </p:sp>
      <p:sp>
        <p:nvSpPr>
          <p:cNvPr id="44034" name="Zástupný symbol pro obsah 2"/>
          <p:cNvSpPr>
            <a:spLocks noGrp="1"/>
          </p:cNvSpPr>
          <p:nvPr>
            <p:ph idx="1"/>
          </p:nvPr>
        </p:nvSpPr>
        <p:spPr/>
        <p:txBody>
          <a:bodyPr/>
          <a:lstStyle/>
          <a:p>
            <a:r>
              <a:rPr lang="cs-CZ" smtClean="0"/>
              <a:t>Pouze v rámci stanovených finančních vztahů</a:t>
            </a:r>
          </a:p>
          <a:p>
            <a:r>
              <a:rPr lang="cs-CZ" smtClean="0"/>
              <a:t>Povinna dbát, aby plnila úkoly nejhospodárnějším způsobem a tyto vztahy ke státnímu rozpočtu dodržela</a:t>
            </a:r>
          </a:p>
          <a:p>
            <a:r>
              <a:rPr lang="cs-CZ" smtClean="0"/>
              <a:t>Fondy:</a:t>
            </a:r>
          </a:p>
          <a:p>
            <a:pPr lvl="1"/>
            <a:r>
              <a:rPr lang="cs-CZ" smtClean="0"/>
              <a:t>Rezervní fond</a:t>
            </a:r>
          </a:p>
          <a:p>
            <a:pPr lvl="1"/>
            <a:r>
              <a:rPr lang="cs-CZ" smtClean="0"/>
              <a:t>Fond reprodukce majetku</a:t>
            </a:r>
          </a:p>
          <a:p>
            <a:pPr lvl="1"/>
            <a:r>
              <a:rPr lang="cs-CZ" smtClean="0"/>
              <a:t>Fond odměn</a:t>
            </a:r>
          </a:p>
          <a:p>
            <a:pPr lvl="1"/>
            <a:r>
              <a:rPr lang="cs-CZ" smtClean="0"/>
              <a:t>Fond kulturních a sociálních potřeb</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auto">
              <a:spcAft>
                <a:spcPts val="0"/>
              </a:spcAft>
              <a:defRPr/>
            </a:pPr>
            <a:r>
              <a:rPr lang="cs-CZ" dirty="0" smtClean="0">
                <a:solidFill>
                  <a:schemeClr val="accent1">
                    <a:lumMod val="75000"/>
                  </a:schemeClr>
                </a:solidFill>
              </a:rPr>
              <a:t>Státní příspěvková organizace</a:t>
            </a:r>
            <a:endParaRPr lang="cs-CZ" dirty="0">
              <a:solidFill>
                <a:schemeClr val="accent1">
                  <a:lumMod val="75000"/>
                </a:schemeClr>
              </a:solidFill>
            </a:endParaRPr>
          </a:p>
        </p:txBody>
      </p:sp>
      <p:sp>
        <p:nvSpPr>
          <p:cNvPr id="16386" name="Zástupný symbol pro obsah 2"/>
          <p:cNvSpPr>
            <a:spLocks noGrp="1"/>
          </p:cNvSpPr>
          <p:nvPr>
            <p:ph idx="1"/>
          </p:nvPr>
        </p:nvSpPr>
        <p:spPr/>
        <p:txBody>
          <a:bodyPr/>
          <a:lstStyle/>
          <a:p>
            <a:r>
              <a:rPr lang="cs-CZ" smtClean="0"/>
              <a:t>Právnická osoba</a:t>
            </a:r>
          </a:p>
          <a:p>
            <a:r>
              <a:rPr lang="cs-CZ" smtClean="0"/>
              <a:t>Napojená na státní rozpočet</a:t>
            </a:r>
          </a:p>
          <a:p>
            <a:r>
              <a:rPr lang="cs-CZ" smtClean="0"/>
              <a:t>Pro charakter příspěvkové organizace je určující její hlavní činnost, tj. činnost vymezena zřizovateli zvláštním zákonem</a:t>
            </a:r>
          </a:p>
          <a:p>
            <a:r>
              <a:rPr lang="cs-CZ" smtClean="0"/>
              <a:t>Klíčovým dokumentem je zřizovací listina</a:t>
            </a:r>
          </a:p>
          <a:p>
            <a:r>
              <a:rPr lang="cs-CZ" smtClean="0"/>
              <a:t>Za závazky příspěvkové organizace vzniklé v souvislosti s provozováním hlavní činností ručí stát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auto">
              <a:spcAft>
                <a:spcPts val="0"/>
              </a:spcAft>
              <a:defRPr/>
            </a:pPr>
            <a:r>
              <a:rPr lang="cs-CZ" dirty="0" smtClean="0">
                <a:solidFill>
                  <a:schemeClr val="accent1">
                    <a:lumMod val="75000"/>
                  </a:schemeClr>
                </a:solidFill>
              </a:rPr>
              <a:t>Úřad pro zastupování státu ve věcech majetkových</a:t>
            </a:r>
            <a:endParaRPr lang="cs-CZ" dirty="0">
              <a:solidFill>
                <a:schemeClr val="accent1">
                  <a:lumMod val="75000"/>
                </a:schemeClr>
              </a:solidFill>
            </a:endParaRPr>
          </a:p>
        </p:txBody>
      </p:sp>
      <p:sp>
        <p:nvSpPr>
          <p:cNvPr id="17410" name="Zástupný symbol pro obsah 2"/>
          <p:cNvSpPr>
            <a:spLocks noGrp="1"/>
          </p:cNvSpPr>
          <p:nvPr>
            <p:ph idx="1"/>
          </p:nvPr>
        </p:nvSpPr>
        <p:spPr/>
        <p:txBody>
          <a:bodyPr/>
          <a:lstStyle/>
          <a:p>
            <a:r>
              <a:rPr lang="cs-CZ" smtClean="0"/>
              <a:t>§ 14 odst. 4 ZMS</a:t>
            </a:r>
          </a:p>
          <a:p>
            <a:pPr lvl="1"/>
            <a:r>
              <a:rPr lang="cs-CZ" smtClean="0"/>
              <a:t> Příslušná organizační složka důsledně využívá všechny právní prostředky při uplatňování a hájení práv státu jako vlastníka a při ochraně majetku před neoprávněnými zásahy a včas uplatňuje právo na náhradu škody a právo na vydání bezdůvodného obohacení. </a:t>
            </a:r>
            <a:r>
              <a:rPr lang="cs-CZ" b="1" smtClean="0"/>
              <a:t>Zvláštní právní předpis může stanovit, ve kterých případech a za jakých podmínek v řízení před soudy a jinými orgány ve věcech týkajících se majetku vystupuje za stát jiná než příslušná organizační složka.</a:t>
            </a:r>
          </a:p>
          <a:p>
            <a:pPr lvl="1"/>
            <a:r>
              <a:rPr lang="en-US" b="1" smtClean="0"/>
              <a:t>=&gt; </a:t>
            </a:r>
            <a:r>
              <a:rPr lang="cs-CZ" smtClean="0"/>
              <a:t>zvláštním předpisem je zákon </a:t>
            </a:r>
            <a:r>
              <a:rPr lang="cs-CZ" u="sng" smtClean="0"/>
              <a:t>č. 201/2002 Sb</a:t>
            </a:r>
            <a:r>
              <a:rPr lang="cs-CZ" smtClean="0"/>
              <a:t>., o Úřadu pro zastupování státu ve věcech majetkových</a:t>
            </a:r>
            <a:endParaRPr lang="cs-CZ" b="1"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dirty="0">
              <a:solidFill>
                <a:schemeClr val="accent1">
                  <a:lumMod val="75000"/>
                </a:schemeClr>
              </a:solidFill>
            </a:endParaRPr>
          </a:p>
        </p:txBody>
      </p:sp>
      <p:sp>
        <p:nvSpPr>
          <p:cNvPr id="3" name="Zástupný symbol pro obsah 2"/>
          <p:cNvSpPr>
            <a:spLocks noGrp="1"/>
          </p:cNvSpPr>
          <p:nvPr>
            <p:ph idx="1"/>
          </p:nvPr>
        </p:nvSpPr>
        <p:spPr/>
        <p:txBody>
          <a:bodyPr rtlCol="0">
            <a:normAutofit/>
          </a:bodyPr>
          <a:lstStyle/>
          <a:p>
            <a:pPr fontAlgn="auto">
              <a:spcAft>
                <a:spcPts val="0"/>
              </a:spcAft>
              <a:buFont typeface="Arial" pitchFamily="34" charset="0"/>
              <a:buChar char="•"/>
              <a:defRPr/>
            </a:pPr>
            <a:r>
              <a:rPr lang="cs-CZ" dirty="0" smtClean="0"/>
              <a:t>Specializovaná státní instituce</a:t>
            </a:r>
          </a:p>
          <a:p>
            <a:pPr fontAlgn="auto">
              <a:spcAft>
                <a:spcPts val="0"/>
              </a:spcAft>
              <a:buFont typeface="Arial" pitchFamily="34" charset="0"/>
              <a:buChar char="•"/>
              <a:defRPr/>
            </a:pPr>
            <a:r>
              <a:rPr lang="cs-CZ" dirty="0" smtClean="0"/>
              <a:t>Sídlo v Praze</a:t>
            </a:r>
          </a:p>
          <a:p>
            <a:pPr fontAlgn="auto">
              <a:spcAft>
                <a:spcPts val="0"/>
              </a:spcAft>
              <a:buFont typeface="Arial" pitchFamily="34" charset="0"/>
              <a:buChar char="•"/>
              <a:defRPr/>
            </a:pPr>
            <a:r>
              <a:rPr lang="cs-CZ" dirty="0" smtClean="0"/>
              <a:t>Orgán České republiky svého druhu, který jedná v řízení před soudy, rozhodčími orgány, správními úřady a jinými orgány</a:t>
            </a:r>
          </a:p>
          <a:p>
            <a:pPr fontAlgn="auto">
              <a:spcAft>
                <a:spcPts val="0"/>
              </a:spcAft>
              <a:buFont typeface="Arial" pitchFamily="34" charset="0"/>
              <a:buChar char="•"/>
              <a:defRPr/>
            </a:pPr>
            <a:r>
              <a:rPr lang="cs-CZ" dirty="0" smtClean="0"/>
              <a:t>Zpracovává právní stanoviska</a:t>
            </a:r>
          </a:p>
          <a:p>
            <a:pPr fontAlgn="auto">
              <a:spcAft>
                <a:spcPts val="0"/>
              </a:spcAft>
              <a:buFont typeface="Arial" pitchFamily="34" charset="0"/>
              <a:buChar char="•"/>
              <a:defRPr/>
            </a:pPr>
            <a:r>
              <a:rPr lang="cs-CZ" dirty="0" smtClean="0"/>
              <a:t>Organizační složka státu</a:t>
            </a:r>
          </a:p>
          <a:p>
            <a:pPr fontAlgn="auto">
              <a:spcAft>
                <a:spcPts val="0"/>
              </a:spcAft>
              <a:buFont typeface="Arial" pitchFamily="34" charset="0"/>
              <a:buChar char="•"/>
              <a:defRPr/>
            </a:pPr>
            <a:r>
              <a:rPr lang="cs-CZ" dirty="0" smtClean="0"/>
              <a:t>Provádí další úkoly stanovené zvláštními právními předpisy</a:t>
            </a:r>
          </a:p>
          <a:p>
            <a:pPr fontAlgn="auto">
              <a:spcAft>
                <a:spcPts val="0"/>
              </a:spcAft>
              <a:buFont typeface="Arial" pitchFamily="34" charset="0"/>
              <a:buChar char="•"/>
              <a:defRPr/>
            </a:pPr>
            <a:endParaRPr lang="cs-CZ" dirty="0" smtClean="0"/>
          </a:p>
          <a:p>
            <a:pPr marL="114300" indent="0" fontAlgn="auto">
              <a:spcAft>
                <a:spcPts val="0"/>
              </a:spcAft>
              <a:buFont typeface="Arial" pitchFamily="34" charset="0"/>
              <a:buNone/>
              <a:defRPr/>
            </a:pP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a:solidFill>
                <a:schemeClr val="accent1">
                  <a:lumMod val="75000"/>
                </a:schemeClr>
              </a:solidFill>
            </a:endParaRPr>
          </a:p>
        </p:txBody>
      </p:sp>
      <p:sp>
        <p:nvSpPr>
          <p:cNvPr id="19458" name="Zástupný symbol pro obsah 2"/>
          <p:cNvSpPr>
            <a:spLocks noGrp="1"/>
          </p:cNvSpPr>
          <p:nvPr>
            <p:ph idx="1"/>
          </p:nvPr>
        </p:nvSpPr>
        <p:spPr/>
        <p:txBody>
          <a:bodyPr/>
          <a:lstStyle/>
          <a:p>
            <a:r>
              <a:rPr lang="cs-CZ" smtClean="0"/>
              <a:t>Další úkoly:</a:t>
            </a:r>
          </a:p>
          <a:p>
            <a:pPr lvl="1"/>
            <a:r>
              <a:rPr lang="cs-CZ" smtClean="0"/>
              <a:t>Běžné hospodaření s majetkem státu</a:t>
            </a:r>
          </a:p>
          <a:p>
            <a:pPr lvl="1"/>
            <a:r>
              <a:rPr lang="cs-CZ" smtClean="0"/>
              <a:t>Prozatímní hospodaření s majetkem státu</a:t>
            </a:r>
          </a:p>
          <a:p>
            <a:pPr lvl="1"/>
            <a:r>
              <a:rPr lang="cs-CZ" smtClean="0"/>
              <a:t>Zastupování obcí v řízení před soudy v zákonem stanovených případech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endParaRPr lang="cs-CZ" dirty="0">
              <a:solidFill>
                <a:schemeClr val="accent1">
                  <a:lumMod val="75000"/>
                </a:schemeClr>
              </a:solidFill>
            </a:endParaRPr>
          </a:p>
        </p:txBody>
      </p:sp>
      <p:sp>
        <p:nvSpPr>
          <p:cNvPr id="20482" name="Zástupný symbol pro obsah 2"/>
          <p:cNvSpPr>
            <a:spLocks noGrp="1"/>
          </p:cNvSpPr>
          <p:nvPr>
            <p:ph idx="1"/>
          </p:nvPr>
        </p:nvSpPr>
        <p:spPr/>
        <p:txBody>
          <a:bodyPr/>
          <a:lstStyle/>
          <a:p>
            <a:r>
              <a:rPr lang="cs-CZ" smtClean="0"/>
              <a:t>V čele úřadu generální ředitel jmenovaný a odvolávaný ministrem financí</a:t>
            </a:r>
          </a:p>
          <a:p>
            <a:r>
              <a:rPr lang="cs-CZ" smtClean="0"/>
              <a:t>Územní pracoviště – působí v sídlech krajských soudů a v hlavním městě Praze</a:t>
            </a:r>
          </a:p>
          <a:p>
            <a:r>
              <a:rPr lang="cs-CZ" smtClean="0"/>
              <a:t>Organizační řád – určuje vnitřní uspořádání Úřadu</a:t>
            </a:r>
          </a:p>
          <a:p>
            <a:r>
              <a:rPr lang="cs-CZ" smtClean="0"/>
              <a:t>Ministerstvo financí – vykonává odborný dohled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solidFill>
                  <a:schemeClr val="accent1">
                    <a:lumMod val="75000"/>
                  </a:schemeClr>
                </a:solidFill>
              </a:rPr>
              <a:t>Zaměstnanci ÚZSVM</a:t>
            </a:r>
            <a:endParaRPr lang="cs-CZ" dirty="0">
              <a:solidFill>
                <a:schemeClr val="accent1">
                  <a:lumMod val="75000"/>
                </a:schemeClr>
              </a:solidFill>
            </a:endParaRPr>
          </a:p>
        </p:txBody>
      </p:sp>
      <p:sp>
        <p:nvSpPr>
          <p:cNvPr id="3" name="Zástupný symbol pro obsah 2"/>
          <p:cNvSpPr>
            <a:spLocks noGrp="1"/>
          </p:cNvSpPr>
          <p:nvPr>
            <p:ph idx="1"/>
          </p:nvPr>
        </p:nvSpPr>
        <p:spPr>
          <a:xfrm>
            <a:off x="457200" y="1752600"/>
            <a:ext cx="8229600" cy="4989513"/>
          </a:xfrm>
        </p:spPr>
        <p:txBody>
          <a:bodyPr rtlCol="0">
            <a:normAutofit fontScale="85000" lnSpcReduction="10000"/>
          </a:bodyPr>
          <a:lstStyle/>
          <a:p>
            <a:pPr fontAlgn="auto">
              <a:spcAft>
                <a:spcPts val="0"/>
              </a:spcAft>
              <a:buFont typeface="Arial" pitchFamily="34" charset="0"/>
              <a:buChar char="•"/>
              <a:defRPr/>
            </a:pPr>
            <a:r>
              <a:rPr lang="cs-CZ" dirty="0" smtClean="0"/>
              <a:t>2 kategorie zaměstnanců</a:t>
            </a:r>
          </a:p>
          <a:p>
            <a:pPr marL="640080" lvl="1" fontAlgn="auto">
              <a:spcAft>
                <a:spcPts val="0"/>
              </a:spcAft>
              <a:buFont typeface="Arial" pitchFamily="34" charset="0"/>
              <a:buChar char="•"/>
              <a:defRPr/>
            </a:pPr>
            <a:r>
              <a:rPr lang="cs-CZ" dirty="0" smtClean="0"/>
              <a:t>Bezúhonní zaměstnanci, kteří jsou státními občany ČR</a:t>
            </a:r>
          </a:p>
          <a:p>
            <a:pPr marL="640080" lvl="1" fontAlgn="auto">
              <a:spcAft>
                <a:spcPts val="0"/>
              </a:spcAft>
              <a:buFont typeface="Arial" pitchFamily="34" charset="0"/>
              <a:buChar char="•"/>
              <a:defRPr/>
            </a:pPr>
            <a:r>
              <a:rPr lang="cs-CZ" dirty="0" smtClean="0"/>
              <a:t>Ti, kteří jednají jménem státu před soudy nebo jinými orgány – musí mít navíc vždy vysokoškolské vzdělání získané studiem v magisterském studijním programu v oboru právo a nejméně 3 roky praxe</a:t>
            </a:r>
          </a:p>
          <a:p>
            <a:pPr fontAlgn="auto">
              <a:spcAft>
                <a:spcPts val="0"/>
              </a:spcAft>
              <a:buFont typeface="Arial" pitchFamily="34" charset="0"/>
              <a:buChar char="•"/>
              <a:defRPr/>
            </a:pPr>
            <a:r>
              <a:rPr lang="cs-CZ" dirty="0" smtClean="0"/>
              <a:t>Musí zachovávat mlčenlivost o skutečnostech, o kterých se dozvěděli při výkonu zaměstnání anebo v souvislosti s ním</a:t>
            </a:r>
          </a:p>
          <a:p>
            <a:pPr fontAlgn="auto">
              <a:spcAft>
                <a:spcPts val="0"/>
              </a:spcAft>
              <a:buFont typeface="Arial" pitchFamily="34" charset="0"/>
              <a:buChar char="•"/>
              <a:defRPr/>
            </a:pPr>
            <a:r>
              <a:rPr lang="cs-CZ" dirty="0" smtClean="0"/>
              <a:t>Nesmí přijímat dary nebo jiné výhody</a:t>
            </a:r>
          </a:p>
          <a:p>
            <a:pPr fontAlgn="auto">
              <a:spcAft>
                <a:spcPts val="0"/>
              </a:spcAft>
              <a:buFont typeface="Arial" pitchFamily="34" charset="0"/>
              <a:buChar char="•"/>
              <a:defRPr/>
            </a:pPr>
            <a:r>
              <a:rPr lang="cs-CZ" dirty="0" smtClean="0"/>
              <a:t>Jsou povinni zdržet se jednání, které by mohlo vést ke střetu zájmů státu se zájmy osobními</a:t>
            </a:r>
          </a:p>
          <a:p>
            <a:pPr fontAlgn="auto">
              <a:spcAft>
                <a:spcPts val="0"/>
              </a:spcAft>
              <a:buFont typeface="Arial" pitchFamily="34" charset="0"/>
              <a:buChar char="•"/>
              <a:defRPr/>
            </a:pPr>
            <a:r>
              <a:rPr lang="cs-CZ" dirty="0" smtClean="0"/>
              <a:t>Nesmí být členy statutárních nebo kontrolních orgánů právnických osob provozujících podnikatelskou činnost</a:t>
            </a:r>
          </a:p>
          <a:p>
            <a:pPr fontAlgn="auto">
              <a:spcAft>
                <a:spcPts val="0"/>
              </a:spcAft>
              <a:buFont typeface="Arial" pitchFamily="34" charset="0"/>
              <a:buChar char="•"/>
              <a:defRPr/>
            </a:pPr>
            <a:r>
              <a:rPr lang="cs-CZ" dirty="0" smtClean="0"/>
              <a:t>Nesmí vykonávat podnikatelskou ani jinou výdělečnou činnost</a:t>
            </a:r>
          </a:p>
          <a:p>
            <a:pPr fontAlgn="auto">
              <a:spcAft>
                <a:spcPts val="0"/>
              </a:spcAft>
              <a:buFont typeface="Arial" pitchFamily="34" charset="0"/>
              <a:buChar char="•"/>
              <a:defRPr/>
            </a:pPr>
            <a:r>
              <a:rPr lang="cs-CZ" dirty="0" smtClean="0"/>
              <a:t>Mohou vykonávat činnost vědeckou, pedagogickou, literární nebo uměleckou atd.</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ékárna">
  <a:themeElements>
    <a:clrScheme name="Lékárn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Lékárn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Lékárn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263</TotalTime>
  <Words>1919</Words>
  <Application>Microsoft Office PowerPoint</Application>
  <PresentationFormat>Předvádění na obrazovce (4:3)</PresentationFormat>
  <Paragraphs>180</Paragraphs>
  <Slides>31</Slides>
  <Notes>0</Notes>
  <HiddenSlides>0</HiddenSlides>
  <MMClips>0</MMClips>
  <ScaleCrop>false</ScaleCrop>
  <HeadingPairs>
    <vt:vector size="6" baseType="variant">
      <vt:variant>
        <vt:lpstr>Použitá písma</vt:lpstr>
      </vt:variant>
      <vt:variant>
        <vt:i4>4</vt:i4>
      </vt:variant>
      <vt:variant>
        <vt:lpstr>Šablona návrhu</vt:lpstr>
      </vt:variant>
      <vt:variant>
        <vt:i4>7</vt:i4>
      </vt:variant>
      <vt:variant>
        <vt:lpstr>Nadpisy snímků</vt:lpstr>
      </vt:variant>
      <vt:variant>
        <vt:i4>31</vt:i4>
      </vt:variant>
    </vt:vector>
  </HeadingPairs>
  <TitlesOfParts>
    <vt:vector size="42" baseType="lpstr">
      <vt:lpstr>Century Gothic</vt:lpstr>
      <vt:lpstr>Arial</vt:lpstr>
      <vt:lpstr>Book Antiqua</vt:lpstr>
      <vt:lpstr>Calibri</vt:lpstr>
      <vt:lpstr>Lékárna</vt:lpstr>
      <vt:lpstr>Lékárna</vt:lpstr>
      <vt:lpstr>Lékárna</vt:lpstr>
      <vt:lpstr>Lékárna</vt:lpstr>
      <vt:lpstr>Lékárna</vt:lpstr>
      <vt:lpstr>Lékárna</vt:lpstr>
      <vt:lpstr>Lékárna</vt:lpstr>
      <vt:lpstr>HOSPODAŘENÍ S MAJETKEM STÁTU</vt:lpstr>
      <vt:lpstr>VYSTUPOVÁNÍ STÁTU V PRÁVNÍCH VZTAZÍCH</vt:lpstr>
      <vt:lpstr>ORGANIZAČNÍ SLOŽKA STÁTU</vt:lpstr>
      <vt:lpstr>STÁTNÍ PŘÍSPĚVKOVÁ ORGANIZACE</vt:lpstr>
      <vt:lpstr>ÚŘAD PRO ZASTUPOVÁNÍ STÁTU VE VĚCECH MAJETKOVÝCH</vt:lpstr>
      <vt:lpstr>Snímek 6</vt:lpstr>
      <vt:lpstr>Snímek 7</vt:lpstr>
      <vt:lpstr>Snímek 8</vt:lpstr>
      <vt:lpstr>ZAMĚSTNANCI ÚZSVM</vt:lpstr>
      <vt:lpstr>PROCESNÍ JEDNÁNÍ ÚŘADU</vt:lpstr>
      <vt:lpstr>Snímek 11</vt:lpstr>
      <vt:lpstr>Snímek 12</vt:lpstr>
      <vt:lpstr>Snímek 13</vt:lpstr>
      <vt:lpstr>Snímek 14</vt:lpstr>
      <vt:lpstr>Snímek 15</vt:lpstr>
      <vt:lpstr>Snímek 16</vt:lpstr>
      <vt:lpstr>HOSPODAŘENÍ ÚŘADU S MAJETKEM STÁTU</vt:lpstr>
      <vt:lpstr>Snímek 18</vt:lpstr>
      <vt:lpstr>Snímek 19</vt:lpstr>
      <vt:lpstr>Snímek 20</vt:lpstr>
      <vt:lpstr>ZASTUPOVÁNÍ OBCÍ ÚŘADEM</vt:lpstr>
      <vt:lpstr>NABÝVÁNÍ MAJETKU STÁTEM</vt:lpstr>
      <vt:lpstr>Snímek 23</vt:lpstr>
      <vt:lpstr>Snímek 24</vt:lpstr>
      <vt:lpstr>HOSPODAŘENÍ S MAJETKEM STÁTU</vt:lpstr>
      <vt:lpstr>Snímek 26</vt:lpstr>
      <vt:lpstr>Snímek 27</vt:lpstr>
      <vt:lpstr>Snímek 28</vt:lpstr>
      <vt:lpstr>FINANČNÍ HOSPODAŘENÍ ORGANIZAČNÍ SLOŽKY</vt:lpstr>
      <vt:lpstr>Snímek 30</vt:lpstr>
      <vt:lpstr>FINANČNÍ HOSPODAŘENÍ STÁTNÍCH PŘÍSPĚVKOVÝCH ORGANIZACÍ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Hospodaření s majetkem státu</dc:title>
  <dc:creator>Michal Kozieł</dc:creator>
  <cp:lastModifiedBy>134475</cp:lastModifiedBy>
  <cp:revision>41</cp:revision>
  <dcterms:created xsi:type="dcterms:W3CDTF">2011-04-21T17:37:00Z</dcterms:created>
  <dcterms:modified xsi:type="dcterms:W3CDTF">2011-04-22T11:09:14Z</dcterms:modified>
</cp:coreProperties>
</file>