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48"/>
  </p:notesMasterIdLst>
  <p:handoutMasterIdLst>
    <p:handoutMasterId r:id="rId49"/>
  </p:handoutMasterIdLst>
  <p:sldIdLst>
    <p:sldId id="398" r:id="rId2"/>
    <p:sldId id="399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37" r:id="rId16"/>
    <p:sldId id="400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401" r:id="rId30"/>
    <p:sldId id="370" r:id="rId31"/>
    <p:sldId id="371" r:id="rId32"/>
    <p:sldId id="373" r:id="rId33"/>
    <p:sldId id="402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394" r:id="rId43"/>
    <p:sldId id="411" r:id="rId44"/>
    <p:sldId id="395" r:id="rId45"/>
    <p:sldId id="397" r:id="rId46"/>
    <p:sldId id="369" r:id="rId4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81B85A9-3273-465A-8348-BFC3CCC84D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10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9CAF69B-20D6-4891-82C0-9C1A9DF13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947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B628A59-5568-44EF-A67D-26F4EEACA9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19192-52EE-4E8A-9F77-8B57EF7302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504A8-67B7-48C8-93C1-5C29DFF826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80E11-6147-4E01-9BE9-41C7F74CC7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69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82ECD96-6A98-4CCC-ADC4-E7A0792773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E3ACF-57D3-4AC2-A159-617245D2D1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AEDC3-6BB4-44B5-BD38-CBCE5AACE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3FB81-1291-464A-8366-662BB81895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1E5D1-2C60-4078-AE0A-4830A8D7EB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AF187-E658-445F-8D32-F32792BA8BE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EE2340-2E8F-4706-AC44-0892F3D28E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FCEB64-861B-4AC3-913E-C4DD2498FE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ED008B-FB38-46DA-8DD0-2759E7EBF8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tx1"/>
                </a:solidFill>
              </a:rPr>
              <a:t>Dokazování v trestním řízení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tx1"/>
                </a:solidFill>
              </a:rPr>
              <a:t>Rozhodnutí v trestním řízení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tx1"/>
                </a:solidFill>
              </a:rPr>
              <a:t>Průběh trestního řízení</a:t>
            </a:r>
          </a:p>
        </p:txBody>
      </p:sp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chemeClr val="tx2"/>
                </a:solidFill>
              </a:rPr>
              <a:t>Trestní právo v evropském prostředí</a:t>
            </a:r>
            <a:endParaRPr lang="cs-CZ" sz="4000" b="1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539750" y="544512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prof. JUDr. Jaroslav </a:t>
            </a:r>
            <a:r>
              <a:rPr lang="cs-CZ" sz="2400" b="1" dirty="0" err="1">
                <a:solidFill>
                  <a:schemeClr val="bg1"/>
                </a:solidFill>
                <a:latin typeface="+mn-lt"/>
              </a:rPr>
              <a:t>Fenyk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, Ph.D., </a:t>
            </a:r>
            <a:r>
              <a:rPr lang="cs-CZ" sz="2400" b="1" dirty="0" err="1">
                <a:solidFill>
                  <a:schemeClr val="bg1"/>
                </a:solidFill>
                <a:latin typeface="+mn-lt"/>
              </a:rPr>
              <a:t>DSc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1476375" y="4581525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3200" b="1" dirty="0" smtClean="0">
                <a:solidFill>
                  <a:schemeClr val="bg1"/>
                </a:solidFill>
                <a:latin typeface="+mn-lt"/>
              </a:rPr>
              <a:t>18.4.2012</a:t>
            </a:r>
            <a:endParaRPr lang="cs-CZ" sz="3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9657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Rozdělení důkazů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vztahu k předmětu řízení</a:t>
            </a:r>
            <a:r>
              <a:rPr lang="cs-CZ" sz="2000" dirty="0" smtClean="0"/>
              <a:t>: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usvědčující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ospravedlňující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pramene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původní </a:t>
            </a:r>
            <a:r>
              <a:rPr lang="cs-CZ" sz="1800" dirty="0" smtClean="0"/>
              <a:t> (bezprostřední – přímý vjem svědka, video z ohledání místa činu, originál smlouvy)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odvozené</a:t>
            </a:r>
            <a:r>
              <a:rPr lang="cs-CZ" sz="1800" dirty="0" smtClean="0"/>
              <a:t> (zprostředkované – z doslechu…) </a:t>
            </a:r>
            <a:endParaRPr lang="cs-CZ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Podle vztahu k dokazované skutečnosti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přímé</a:t>
            </a:r>
            <a:r>
              <a:rPr lang="cs-CZ" sz="2000" dirty="0" smtClean="0"/>
              <a:t> (prosté – dokazuje přímo vinu nebo nevinu, jako hlavní skutečnost)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nepřímé</a:t>
            </a:r>
            <a:r>
              <a:rPr lang="cs-CZ" sz="2000" dirty="0" smtClean="0"/>
              <a:t> (složené – lze z ní dovodit hlavní skutečnost).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4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Rozvržení dokazování do různých stádií trestního řízení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accent2">
                  <a:lumMod val="60000"/>
                  <a:lumOff val="40000"/>
                </a:schemeClr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Dokazování v přípravném řízení: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v průběhu prověřování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ve vyšetřování a rozšířeném vyšetřování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ve zkráceném řízení 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Dokazování v řízení před soudem: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při předběžném projednání obžaloby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při hlavním líčení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v odvolacím řízení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ve veřejném a neveřejném zasedání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Dokazování v řízení o mimořádných opravných prostředcích</a:t>
            </a:r>
          </a:p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§"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6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Jednotlivé důkazní prostředky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accent2">
                  <a:lumMod val="60000"/>
                  <a:lumOff val="40000"/>
                </a:schemeClr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Výpověď obviněného </a:t>
            </a:r>
            <a:r>
              <a:rPr lang="cs-CZ" sz="2000" dirty="0" smtClean="0"/>
              <a:t>(§ 90 - § 95 TŘ)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Výslech svědka </a:t>
            </a:r>
            <a:r>
              <a:rPr lang="cs-CZ" sz="2000" dirty="0" smtClean="0"/>
              <a:t>(§ 97 - § 104 TŘ)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Znalecký posudek </a:t>
            </a:r>
            <a:r>
              <a:rPr lang="cs-CZ" sz="2000" dirty="0" smtClean="0"/>
              <a:t>(§ 105 - § 111 TŘ)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Věcné a listinné důkazy </a:t>
            </a:r>
            <a:r>
              <a:rPr lang="cs-CZ" sz="2000" dirty="0" smtClean="0"/>
              <a:t>(§ 112 TŘ)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Ohledání</a:t>
            </a:r>
            <a:r>
              <a:rPr lang="cs-CZ" sz="2000" dirty="0" smtClean="0"/>
              <a:t> (§ 113 - § 118 TŘ)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endParaRPr lang="cs-CZ" sz="2000" dirty="0" smtClean="0"/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Za důkaz může sloužit vše?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Nepřípustný důkaz?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7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7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Zvláštní způsoby dokazování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Konfrontace (§ 104a TŘ)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Důkazní prostředek, jehož cílem je odstranit rozpory v předchozích výpovědích obviněného nebo svědka a jiných obviněných nebo svědků tak, že tyto osoby jsou před orgánem činným v trestním řízení postaveny tváří v tvář. 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cs-CZ" sz="1800" dirty="0" smtClean="0">
              <a:solidFill>
                <a:schemeClr val="bg1"/>
              </a:solidFill>
            </a:endParaRPr>
          </a:p>
          <a:p>
            <a:pPr algn="just"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Rekognice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(§ 104b, resp. § 93 odst. 2 TŘ)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Důkazní prostředek spočívající v tom, že podezřelý, obviněný nebo svědek znovu poznává a tím ztotožňuje konkrétní osobu či věc.</a:t>
            </a:r>
            <a:endParaRPr lang="cs-CZ" sz="1800" i="1" dirty="0" smtClean="0"/>
          </a:p>
          <a:p>
            <a:pPr algn="just" eaLnBrk="1" hangingPunct="1"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Vyšetřovací pokus (§ 104c TŘ)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Důkazní prostředek, jímž se v uměle vytvořených nebo obměňovaných podmínkách prověřují nebo upřesňují skutečnosti, zjištěné v trestním řízení, případně jsou zjišťovány nové skutečnosti důležité pro trestní řízení.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algn="just"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Rekonstrukce (§ 104d TŘ)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1800" dirty="0" smtClean="0"/>
              <a:t>Důkazní prostředek spočívající v obnovení situace a okolností, za kterých byl trestný čin spáchán nebo které k němu mají podstatný vztah, prověření výpovědi podezřelého, obviněného nebo poškozeného/svědka, jestliže jiné důkazy provedené v trestním řízení nepostačují k objasnění věci.</a:t>
            </a:r>
            <a:endParaRPr lang="cs-CZ" sz="2000" i="1" dirty="0" smtClean="0"/>
          </a:p>
          <a:p>
            <a:pPr lvl="1" algn="just" eaLnBrk="1" hangingPunct="1">
              <a:buClr>
                <a:schemeClr val="bg1"/>
              </a:buClr>
              <a:buFont typeface="Wingdings" pitchFamily="2" charset="2"/>
              <a:buNone/>
            </a:pPr>
            <a:endParaRPr lang="cs-CZ" sz="1800" i="1" dirty="0" smtClean="0">
              <a:latin typeface="Microsoft Sans Serif" pitchFamily="34" charset="0"/>
            </a:endParaRPr>
          </a:p>
          <a:p>
            <a:pPr algn="just" eaLnBrk="1" hangingPunct="1">
              <a:buFontTx/>
              <a:buNone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Rot="1" noChangeArrowheads="1"/>
          </p:cNvSpPr>
          <p:nvPr/>
        </p:nvSpPr>
        <p:spPr bwMode="auto">
          <a:xfrm>
            <a:off x="395288" y="1412875"/>
            <a:ext cx="8302625" cy="266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Prověrka na místě (§ 104e</a:t>
            </a:r>
            <a:r>
              <a:rPr lang="cs-CZ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TŘ):</a:t>
            </a:r>
          </a:p>
          <a:p>
            <a:pPr marL="742950" lvl="1" indent="-285750" algn="just"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§"/>
            </a:pPr>
            <a:r>
              <a:rPr lang="cs-CZ" dirty="0">
                <a:latin typeface="+mn-lt"/>
              </a:rPr>
              <a:t>Důkazní prostředek spočívající v doplnění nebo upřesnění údajů důležitých pro trestní řízení, které se vztahují k určitému místu, a to zpravidla za osobní přítomnosti podezřelého, obviněného nebo poškozeného/ svědka.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4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922338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Rozhodnutí</a:t>
            </a:r>
            <a:endParaRPr lang="cs-CZ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20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Rozhodnutí v trestním řízení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Obecné výklady</a:t>
            </a:r>
          </a:p>
          <a:p>
            <a:pPr eaLnBrk="1" hangingPunct="1">
              <a:buFontTx/>
              <a:buNone/>
            </a:pPr>
            <a:endParaRPr lang="cs-CZ" sz="2400" b="1" dirty="0" smtClean="0">
              <a:solidFill>
                <a:srgbClr val="FF9966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 smtClean="0"/>
              <a:t>Rozhodnutí = výsledek projednání otázek spojených s průběhem trestního řízení a závazný způsob jejich řešení</a:t>
            </a:r>
          </a:p>
        </p:txBody>
      </p:sp>
      <p:pic>
        <p:nvPicPr>
          <p:cNvPr id="244740" name="Picture 4" descr="Gavel_of_justic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716338"/>
            <a:ext cx="200660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Základní směrnice pro rozhodování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§ 119 trestního řádu:</a:t>
            </a:r>
          </a:p>
          <a:p>
            <a:pPr lvl="1" algn="just" eaLnBrk="1" hangingPunct="1"/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soud</a:t>
            </a:r>
            <a:r>
              <a:rPr lang="cs-CZ" sz="2000" dirty="0" smtClean="0"/>
              <a:t> rozhoduje rozsudkem, kde to zákon výslovně stanoví </a:t>
            </a:r>
          </a:p>
          <a:p>
            <a:pPr lvl="1" algn="just" eaLnBrk="1" hangingPunct="1"/>
            <a:r>
              <a:rPr lang="cs-CZ" sz="2000" dirty="0" smtClean="0"/>
              <a:t>v ostatních případech rozhoduje usnesením (pokud zákon nestanoví jinak)</a:t>
            </a:r>
          </a:p>
          <a:p>
            <a:pPr lvl="1" algn="just" eaLnBrk="1" hangingPunct="1"/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státní zástupce</a:t>
            </a:r>
            <a:r>
              <a:rPr lang="cs-CZ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 smtClean="0"/>
              <a:t>a </a:t>
            </a:r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policejní orgán</a:t>
            </a:r>
            <a:r>
              <a:rPr lang="cs-CZ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 smtClean="0"/>
              <a:t>rozhodují usnesením (pokud zákon nestanoví jinak) </a:t>
            </a:r>
          </a:p>
          <a:p>
            <a:pPr lvl="1" algn="just" eaLnBrk="1" hangingPunct="1"/>
            <a:r>
              <a:rPr lang="cs-CZ" sz="2000" dirty="0" smtClean="0"/>
              <a:t>zvláštní ustanovení o trestním příkazu (§ 314e</a:t>
            </a:r>
            <a:r>
              <a:rPr lang="cs-CZ" sz="2400" dirty="0" smtClean="0"/>
              <a:t> </a:t>
            </a:r>
            <a:r>
              <a:rPr lang="cs-CZ" sz="2000" dirty="0" smtClean="0"/>
              <a:t>TŘ) </a:t>
            </a:r>
          </a:p>
          <a:p>
            <a:pPr lvl="1" algn="just" eaLnBrk="1" hangingPunct="1"/>
            <a:r>
              <a:rPr lang="cs-CZ" sz="2000" dirty="0" smtClean="0"/>
              <a:t>rozhodnutí </a:t>
            </a:r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jiných orgánů</a:t>
            </a:r>
            <a:r>
              <a:rPr lang="cs-CZ" sz="2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 smtClean="0"/>
              <a:t>než OČTŘ:</a:t>
            </a:r>
          </a:p>
          <a:p>
            <a:pPr lvl="2" algn="just" eaLnBrk="1" hangingPunct="1"/>
            <a:r>
              <a:rPr lang="cs-CZ" sz="2000" dirty="0" smtClean="0"/>
              <a:t>ministr spravedlnosti - § 275 odst. 4, § 366 odst. 2, § 382 odst. 1 TŘ</a:t>
            </a:r>
          </a:p>
          <a:p>
            <a:pPr lvl="2" algn="just" eaLnBrk="1" hangingPunct="1"/>
            <a:r>
              <a:rPr lang="cs-CZ" sz="2000" dirty="0" smtClean="0"/>
              <a:t>prezident republiky v řízení o udělení milosti -§ 366 odst.1 TŘ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Druhy rozhodnutí 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Rozhodnutí ve věci samé (meritorní)</a:t>
            </a:r>
          </a:p>
          <a:p>
            <a:pPr lvl="1" eaLnBrk="1" hangingPunct="1"/>
            <a:r>
              <a:rPr lang="cs-CZ" sz="2000" dirty="0" smtClean="0"/>
              <a:t>Usnesení o zastavení trestního stíhání </a:t>
            </a:r>
          </a:p>
          <a:p>
            <a:pPr lvl="1" eaLnBrk="1" hangingPunct="1"/>
            <a:r>
              <a:rPr lang="cs-CZ" sz="2000" dirty="0" smtClean="0"/>
              <a:t>Rozsudek </a:t>
            </a:r>
          </a:p>
          <a:p>
            <a:pPr lvl="1" eaLnBrk="1" hangingPunct="1"/>
            <a:r>
              <a:rPr lang="cs-CZ" sz="2000" dirty="0" smtClean="0"/>
              <a:t>Trestní příkaz, atd. </a:t>
            </a:r>
          </a:p>
          <a:p>
            <a:pPr eaLnBrk="1" hangingPunct="1">
              <a:buFontTx/>
              <a:buNone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246788" name="Rectangle 4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Rozhodnutí jiná</a:t>
            </a:r>
          </a:p>
          <a:p>
            <a:pPr eaLnBrk="1" hangingPunct="1">
              <a:buFontTx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lvl="1" eaLnBrk="1" hangingPunct="1"/>
            <a:r>
              <a:rPr lang="cs-CZ" sz="2000" dirty="0" smtClean="0"/>
              <a:t>Usnesení o zahájení trestního stíhání</a:t>
            </a:r>
          </a:p>
          <a:p>
            <a:pPr lvl="1" eaLnBrk="1" hangingPunct="1"/>
            <a:r>
              <a:rPr lang="cs-CZ" sz="2000" dirty="0" smtClean="0"/>
              <a:t>Usnesení o vzetí do vazby, atd. 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922338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Dokazování</a:t>
            </a:r>
            <a:endParaRPr lang="cs-CZ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20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Druhy rozhodnutí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Rozsudek </a:t>
            </a:r>
          </a:p>
          <a:p>
            <a:pPr eaLnBrk="1" hangingPunct="1"/>
            <a:r>
              <a:rPr lang="cs-CZ" sz="2400" dirty="0" smtClean="0"/>
              <a:t>Trestní příkaz </a:t>
            </a:r>
          </a:p>
          <a:p>
            <a:pPr eaLnBrk="1" hangingPunct="1"/>
            <a:r>
              <a:rPr lang="cs-CZ" sz="2400" dirty="0" smtClean="0"/>
              <a:t>Usnesení </a:t>
            </a:r>
          </a:p>
          <a:p>
            <a:pPr eaLnBrk="1" hangingPunct="1"/>
            <a:r>
              <a:rPr lang="cs-CZ" sz="2400" dirty="0" smtClean="0"/>
              <a:t>Rozhodnutí svého druhu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Rozsudek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Nejvýznamnější forma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 smtClean="0"/>
              <a:t>soudního rozhodnutí</a:t>
            </a:r>
          </a:p>
          <a:p>
            <a:pPr eaLnBrk="1" hangingPunct="1"/>
            <a:r>
              <a:rPr lang="cs-CZ" sz="2000" dirty="0" smtClean="0"/>
              <a:t>Rozhoduje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výlučně soud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eaLnBrk="1" hangingPunct="1"/>
            <a:r>
              <a:rPr lang="cs-CZ" sz="2000" dirty="0" smtClean="0"/>
              <a:t>Rozhodnutí 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 věci samé: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 eaLnBrk="1" hangingPunct="1"/>
            <a:r>
              <a:rPr lang="cs-CZ" sz="2000" dirty="0" smtClean="0"/>
              <a:t>zprošťující 	</a:t>
            </a:r>
          </a:p>
          <a:p>
            <a:pPr lvl="1" eaLnBrk="1" hangingPunct="1"/>
            <a:r>
              <a:rPr lang="cs-CZ" sz="2000" dirty="0" smtClean="0"/>
              <a:t>odsuzující</a:t>
            </a:r>
            <a:endParaRPr lang="cs-CZ" sz="2000" dirty="0"/>
          </a:p>
          <a:p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Náležitosti 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rozsudku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(§ 120 odst. 1 TŘ):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/>
              <a:t>Úvod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/>
              <a:t>Výrok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 smtClean="0"/>
              <a:t>Odůvodnění</a:t>
            </a:r>
          </a:p>
          <a:p>
            <a:pPr marL="110871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700" dirty="0"/>
              <a:t>nově </a:t>
            </a:r>
            <a:r>
              <a:rPr lang="cs-CZ" sz="1700" dirty="0">
                <a:solidFill>
                  <a:srgbClr val="FF9966"/>
                </a:solidFill>
              </a:rPr>
              <a:t>zjednodušený rozsudek </a:t>
            </a:r>
            <a:r>
              <a:rPr lang="cs-CZ" sz="1700" dirty="0"/>
              <a:t>–neobsahuje odůvodnění (§129 odst. 2</a:t>
            </a:r>
            <a:r>
              <a:rPr lang="cs-CZ" sz="1700" dirty="0" smtClean="0"/>
              <a:t>)</a:t>
            </a:r>
            <a:endParaRPr lang="cs-CZ" sz="20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/>
              <a:t>Poučení o opravných prostředcích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</a:p>
          <a:p>
            <a:pPr lvl="1" eaLnBrk="1" hangingPunct="1"/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9" presetClass="entr" presetSubtype="0" ac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Proces přípravy a vynesení </a:t>
            </a:r>
            <a:r>
              <a:rPr lang="cs-CZ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rozhodnutí</a:t>
            </a:r>
            <a:endParaRPr lang="cs-CZ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98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4 fáze: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z="2000" dirty="0" smtClean="0">
              <a:solidFill>
                <a:srgbClr val="FFFF00"/>
              </a:solidFill>
            </a:endParaRPr>
          </a:p>
          <a:p>
            <a:pPr lvl="1" eaLnBrk="1" hangingPunct="1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 smtClean="0"/>
              <a:t>Usnášení</a:t>
            </a:r>
          </a:p>
          <a:p>
            <a:pPr lvl="1" eaLnBrk="1" hangingPunct="1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 smtClean="0"/>
              <a:t>Vyhlašování</a:t>
            </a:r>
          </a:p>
          <a:p>
            <a:pPr lvl="1" eaLnBrk="1" hangingPunct="1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 smtClean="0"/>
              <a:t>Vyhotovování</a:t>
            </a:r>
          </a:p>
          <a:p>
            <a:pPr lvl="1" eaLnBrk="1" hangingPunct="1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 smtClean="0"/>
              <a:t>Oznamování </a:t>
            </a:r>
          </a:p>
          <a:p>
            <a:pPr lvl="1" eaLnBrk="1" hangingPunct="1"/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Porada o rozsudku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4675"/>
            <a:ext cx="8229600" cy="34559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se stal skutek, pro který je obžalovaný stíhán,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tento skutek má všechny znaky některého trestného činu,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tento skutek spáchal obžalovaný,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je obžalovaný za tento skutek trestně odpovědný,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trestnost skutku nezanikla,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a jaký trest má být obžalovanému uložen,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zda a v jakém rozsahu má být obžalovanému uložena povinnost nahradit poškozenému škodu </a:t>
            </a:r>
            <a:r>
              <a:rPr lang="cs-CZ" sz="2000" dirty="0">
                <a:solidFill>
                  <a:srgbClr val="FF9966"/>
                </a:solidFill>
              </a:rPr>
              <a:t>nebo majetkovou újmu v penězích nebo vydat bezdůvodné </a:t>
            </a:r>
            <a:r>
              <a:rPr lang="cs-CZ" sz="2000" dirty="0" smtClean="0">
                <a:solidFill>
                  <a:srgbClr val="FF9966"/>
                </a:solidFill>
              </a:rPr>
              <a:t>obohacení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zda a jaké ochranné opatření má být uloženo.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Trestní příkaz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Zjednodušená forma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 smtClean="0"/>
              <a:t>odsuzujícího rozhodnutí v trestním řízení, nelze jím tedy zprostit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 smtClean="0"/>
              <a:t>Rozhoduje 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samosoudce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 smtClean="0"/>
              <a:t>Nedochází k projednání věci v hlavním líčení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 smtClean="0"/>
              <a:t>Skutkový stav je spolehlivě prokázán opatřenými důkazy, a to i ve zjednodušeném řízení 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Náležitosti 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trestního příkazu</a:t>
            </a:r>
            <a:r>
              <a:rPr lang="cs-CZ" sz="2000" dirty="0"/>
              <a:t> (§ 314f odst. 1</a:t>
            </a:r>
            <a:r>
              <a:rPr lang="cs-CZ" sz="3600" dirty="0"/>
              <a:t> </a:t>
            </a:r>
            <a:r>
              <a:rPr lang="cs-CZ" sz="2000" dirty="0"/>
              <a:t>TŘ):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/>
              <a:t>Úvod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/>
              <a:t>Výrok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cs-CZ" sz="2000" dirty="0"/>
              <a:t>Poučení o právu podat odpor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Trestním příkazem lze uložit: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trest odnětí svobody do 1 roku s podmíněným odkladem jeho výkonu,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trest obecně prospěšných prací,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trest zákazu činnosti do 5 let,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peněžitý trest,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trest propadnutí věci,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trest vyhoštění do 5 let,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trest zákazu pobytu do 5 let.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Usnesení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Nejčastější</a:t>
            </a:r>
            <a:r>
              <a:rPr lang="cs-CZ" sz="2000" dirty="0"/>
              <a:t> forma rozhodnutí v trestních věcech</a:t>
            </a:r>
          </a:p>
          <a:p>
            <a:pPr eaLnBrk="1" hangingPunct="1"/>
            <a:r>
              <a:rPr lang="cs-CZ" sz="2000" dirty="0"/>
              <a:t>Lze jím řešit </a:t>
            </a:r>
            <a:r>
              <a:rPr lang="cs-CZ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otázky procesní</a:t>
            </a:r>
            <a:r>
              <a:rPr lang="cs-CZ" sz="2000" dirty="0"/>
              <a:t>, ale i </a:t>
            </a:r>
            <a:r>
              <a:rPr lang="cs-CZ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otázku viny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468313" y="2636838"/>
            <a:ext cx="8229600" cy="316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74320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Náležitosti usnesení</a:t>
            </a:r>
            <a:r>
              <a:rPr lang="cs-CZ" sz="2000" dirty="0">
                <a:latin typeface="+mn-lt"/>
              </a:rPr>
              <a:t>:</a:t>
            </a:r>
          </a:p>
          <a:p>
            <a:pPr marL="731520" lvl="2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latin typeface="+mn-lt"/>
              </a:rPr>
              <a:t>Úvod </a:t>
            </a:r>
          </a:p>
          <a:p>
            <a:pPr marL="731520" lvl="2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latin typeface="+mn-lt"/>
              </a:rPr>
              <a:t>Výrok</a:t>
            </a:r>
          </a:p>
          <a:p>
            <a:pPr marL="731520" lvl="2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latin typeface="+mn-lt"/>
              </a:rPr>
              <a:t>Odůvodnění </a:t>
            </a:r>
          </a:p>
          <a:p>
            <a:pPr marL="731520" lvl="2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latin typeface="+mn-lt"/>
              </a:rPr>
              <a:t>Poučení o opravném prostředku </a:t>
            </a:r>
          </a:p>
          <a:p>
            <a:pPr marL="274320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endParaRPr lang="cs-CZ" sz="2000" dirty="0">
              <a:latin typeface="+mn-lt"/>
            </a:endParaRPr>
          </a:p>
          <a:p>
            <a:pPr marL="274320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zjednodušené usnesení </a:t>
            </a:r>
            <a:r>
              <a:rPr lang="cs-CZ" sz="2000" dirty="0">
                <a:latin typeface="+mn-lt"/>
              </a:rPr>
              <a:t>(§ 136 odst.3)</a:t>
            </a:r>
          </a:p>
          <a:p>
            <a:pPr marL="274320" indent="-274320">
              <a:spcBef>
                <a:spcPts val="7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000" dirty="0">
                <a:latin typeface="+mn-lt"/>
              </a:rPr>
              <a:t>Méně formální charakter než rozsudek (nevyhlašuje se jménem republiky, neuvádějí se jména soudců, kteří rozhodovali, atd.)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3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3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3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3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3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3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3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3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Rozhodnutí svého druhu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29813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Řešení operativních otázek, které vyžadují jednoduchou formu rozhodnutí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Půjde zejména o obžalobu, návrh na potrestání, příkaz k zatčení, příkaz k domovní prohlídce, nařízení k použití operativně pátracích prostředků, k odposlechu a záznamu telekomunikačního provozu, atd.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Není přípustný opravný prostředek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Rozdíl mezi rozhodnutím a opatřením (neformální úkony)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Právní moc a vykonatelnost rozhodnutí 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Právní moc</a:t>
            </a:r>
            <a:r>
              <a:rPr lang="cs-CZ" sz="2000" dirty="0"/>
              <a:t> – vlastnost rozhodnutí, která se projevuje v nezměnitelnosti a závaznosti navenek – stabilita a právní jistota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Formální</a:t>
            </a:r>
            <a:r>
              <a:rPr lang="cs-CZ" sz="2000" dirty="0"/>
              <a:t> právní moc (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nezměnitelnost</a:t>
            </a:r>
            <a:r>
              <a:rPr lang="cs-CZ" sz="2000" dirty="0"/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Materiální</a:t>
            </a:r>
            <a:r>
              <a:rPr lang="cs-CZ" sz="2000" dirty="0"/>
              <a:t> právní moc (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závaznost</a:t>
            </a:r>
            <a:r>
              <a:rPr lang="cs-CZ" sz="2000" dirty="0"/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Vykonatelnost</a:t>
            </a:r>
            <a:r>
              <a:rPr lang="cs-CZ" sz="2000" dirty="0"/>
              <a:t> – vlastnost rozhodnutí, znamenající, že obsah rozhodnutí je třeba splnit, a pokud se tak nestane, může být splnění vynuceno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Problém tzv. předčasné vykonatelnosti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922338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Průběh trestního řízení</a:t>
            </a:r>
            <a:endParaRPr lang="cs-CZ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20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Vývoj dokazování v českých zemích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Clr>
                <a:srgbClr val="FF9966"/>
              </a:buClr>
              <a:buFont typeface="Arial" pitchFamily="34" charset="0"/>
              <a:buChar char="•"/>
            </a:pPr>
            <a:endParaRPr lang="cs-CZ" sz="2000" dirty="0" smtClean="0"/>
          </a:p>
          <a:p>
            <a:pPr algn="just" eaLnBrk="1" hangingPunct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Ve </a:t>
            </a:r>
            <a:r>
              <a:rPr lang="cs-CZ" sz="2000" dirty="0"/>
              <a:t>středověkém českém trestním právu byly důkazy označovány jako prostředky </a:t>
            </a:r>
            <a:r>
              <a:rPr lang="cs-CZ" sz="2000" dirty="0">
                <a:solidFill>
                  <a:srgbClr val="FF9966"/>
                </a:solidFill>
              </a:rPr>
              <a:t>průvodní</a:t>
            </a:r>
            <a:r>
              <a:rPr lang="cs-CZ" sz="2000" dirty="0"/>
              <a:t>.</a:t>
            </a:r>
          </a:p>
          <a:p>
            <a:pPr algn="just" eaLnBrk="1" hangingPunct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Teorie o důkazech byla označována jako </a:t>
            </a:r>
            <a:r>
              <a:rPr lang="cs-CZ" sz="2000" dirty="0">
                <a:solidFill>
                  <a:srgbClr val="FF9966"/>
                </a:solidFill>
              </a:rPr>
              <a:t>zákonná teorie průvodní</a:t>
            </a:r>
            <a:r>
              <a:rPr lang="cs-CZ" sz="2000" dirty="0"/>
              <a:t>.</a:t>
            </a:r>
          </a:p>
          <a:p>
            <a:pPr algn="just" eaLnBrk="1" hangingPunct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Vzniká 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zásada materiální pravdy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marL="0" indent="0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Stádia trestního řízení</a:t>
            </a:r>
          </a:p>
        </p:txBody>
      </p:sp>
      <p:sp>
        <p:nvSpPr>
          <p:cNvPr id="258050" name="Rectangle 2"/>
          <p:cNvSpPr>
            <a:spLocks noGrp="1" noRot="1" noChangeArrowheads="1"/>
          </p:cNvSpPr>
          <p:nvPr>
            <p:ph sz="quarter" idx="1"/>
          </p:nvPr>
        </p:nvSpPr>
        <p:spPr>
          <a:noFill/>
        </p:spPr>
        <p:txBody>
          <a:bodyPr/>
          <a:lstStyle/>
          <a:p>
            <a:pPr marL="0" indent="0" eaLnBrk="1" hangingPunct="1">
              <a:buNone/>
            </a:pPr>
            <a:endParaRPr lang="cs-CZ" sz="24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Tx/>
              <a:buNone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Vykonávací řízení</a:t>
            </a:r>
            <a:r>
              <a:rPr lang="cs-CZ" sz="2400" dirty="0" smtClean="0">
                <a:latin typeface="Microsoft Sans Serif" pitchFamily="34" charset="0"/>
              </a:rPr>
              <a:t> </a:t>
            </a: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684213" y="1268413"/>
            <a:ext cx="77724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/>
          <a:lstStyle/>
          <a:p>
            <a:pPr algn="ctr"/>
            <a:endParaRPr lang="cs-CZ" sz="3200" b="1" dirty="0">
              <a:solidFill>
                <a:srgbClr val="FF9966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5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5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7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Přípravné </a:t>
            </a:r>
            <a:r>
              <a:rPr lang="cs-CZ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řízení</a:t>
            </a:r>
            <a:endParaRPr lang="cs-CZ" sz="3600" dirty="0"/>
          </a:p>
        </p:txBody>
      </p:sp>
      <p:sp>
        <p:nvSpPr>
          <p:cNvPr id="261122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Historie a současná úprava přípravného řízení</a:t>
            </a:r>
          </a:p>
          <a:p>
            <a:pPr>
              <a:lnSpc>
                <a:spcPct val="80000"/>
              </a:lnSpc>
              <a:spcAft>
                <a:spcPct val="5000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Orgány</a:t>
            </a:r>
            <a:r>
              <a:rPr lang="cs-CZ" sz="2600" dirty="0"/>
              <a:t> přípravného řízení:</a:t>
            </a:r>
          </a:p>
          <a:p>
            <a:pPr lvl="1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300" dirty="0"/>
              <a:t>Policejní orgán</a:t>
            </a:r>
          </a:p>
          <a:p>
            <a:pPr lvl="1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300" dirty="0"/>
              <a:t>Státní zástupce</a:t>
            </a:r>
          </a:p>
          <a:p>
            <a:pPr lvl="1">
              <a:lnSpc>
                <a:spcPct val="80000"/>
              </a:lnSpc>
              <a:spcAft>
                <a:spcPct val="500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300" dirty="0"/>
              <a:t>Soud (resp. soudce)</a:t>
            </a:r>
          </a:p>
          <a:p>
            <a:pPr>
              <a:lnSpc>
                <a:spcPct val="80000"/>
              </a:lnSpc>
              <a:spcAft>
                <a:spcPct val="5000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Formy</a:t>
            </a:r>
            <a:r>
              <a:rPr lang="cs-CZ" sz="2600" dirty="0"/>
              <a:t> přípravného řízení</a:t>
            </a:r>
          </a:p>
          <a:p>
            <a:pPr lvl="1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300" dirty="0"/>
              <a:t>Postup před zahájením trestního stíhání (§ 158 – 159b TŘ)</a:t>
            </a:r>
          </a:p>
          <a:p>
            <a:pPr lvl="1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300" dirty="0"/>
              <a:t>Vyšetřování (§ 160 - § 175 TŘ)</a:t>
            </a:r>
          </a:p>
          <a:p>
            <a:pPr lvl="1">
              <a:lnSpc>
                <a:spcPct val="80000"/>
              </a:lnSpc>
              <a:spcAft>
                <a:spcPct val="50000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300" dirty="0"/>
              <a:t>Zkrácené přípravné řízení (§ 179a - § 179f TŘ)</a:t>
            </a:r>
          </a:p>
          <a:p>
            <a:pPr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Dokazování </a:t>
            </a:r>
            <a:r>
              <a:rPr lang="cs-CZ" sz="2600" dirty="0"/>
              <a:t>v přípravném řízení</a:t>
            </a:r>
          </a:p>
          <a:p>
            <a:pPr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Obžaloba</a:t>
            </a:r>
            <a:r>
              <a:rPr lang="cs-CZ" sz="2600" dirty="0"/>
              <a:t> a návrh na potrestání</a:t>
            </a:r>
          </a:p>
          <a:p>
            <a:pPr lvl="2" eaLnBrk="1" hangingPunct="1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1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1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61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6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6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61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1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261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Rozhodnutí v přípravném řízení </a:t>
            </a:r>
            <a:endParaRPr lang="cs-CZ" sz="36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endParaRPr lang="cs-CZ" sz="23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cs-CZ" sz="23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</a:t>
            </a:r>
            <a:r>
              <a:rPr lang="cs-CZ" sz="23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 </a:t>
            </a: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Postup před zahájením trestního stíhání</a:t>
            </a:r>
          </a:p>
          <a:p>
            <a:pPr lvl="1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cs-CZ" sz="2100" dirty="0"/>
          </a:p>
          <a:p>
            <a:pPr lvl="1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Odložení nebo jiné vyřízení věci </a:t>
            </a:r>
            <a:r>
              <a:rPr lang="cs-CZ" sz="2100" dirty="0"/>
              <a:t>(§ 159a):</a:t>
            </a:r>
          </a:p>
          <a:p>
            <a:pPr lvl="2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Nejde o podezření ze spáchání trestného činu.</a:t>
            </a:r>
          </a:p>
          <a:p>
            <a:pPr lvl="2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Trestní stíhání je nepřípustné. </a:t>
            </a:r>
          </a:p>
          <a:p>
            <a:pPr lvl="2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Trestní stíhání je neúčelné.</a:t>
            </a:r>
          </a:p>
          <a:p>
            <a:pPr lvl="2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Není znám pachatel. </a:t>
            </a:r>
          </a:p>
          <a:p>
            <a:pPr lvl="2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(Nabývá právní moci, ale nečiní překážku </a:t>
            </a:r>
            <a:r>
              <a:rPr lang="cs-CZ" sz="2000" dirty="0" err="1"/>
              <a:t>rei</a:t>
            </a:r>
            <a:r>
              <a:rPr lang="cs-CZ" sz="2000" dirty="0"/>
              <a:t> </a:t>
            </a:r>
            <a:r>
              <a:rPr lang="cs-CZ" sz="2000" dirty="0" err="1"/>
              <a:t>iudicatae</a:t>
            </a:r>
            <a:r>
              <a:rPr lang="cs-CZ" sz="2000" dirty="0"/>
              <a:t>)</a:t>
            </a:r>
          </a:p>
          <a:p>
            <a:pPr lvl="1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Dočasné odložení zahájení trestního stíhání </a:t>
            </a:r>
            <a:r>
              <a:rPr lang="cs-CZ" sz="2100" dirty="0"/>
              <a:t>(§ 159b)</a:t>
            </a:r>
          </a:p>
          <a:p>
            <a:pPr lvl="1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Zahájení trestního stíhání </a:t>
            </a:r>
            <a:r>
              <a:rPr lang="cs-CZ" sz="2100" dirty="0"/>
              <a:t>(§ 160)</a:t>
            </a:r>
          </a:p>
          <a:p>
            <a:pPr lvl="1">
              <a:lnSpc>
                <a:spcPct val="7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2783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87072" cy="4611216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2. Vyšetřování </a:t>
            </a:r>
          </a:p>
          <a:p>
            <a:pPr lvl="2">
              <a:buFont typeface="Wingdings" pitchFamily="2" charset="2"/>
              <a:buNone/>
            </a:pPr>
            <a:endParaRPr lang="cs-CZ" sz="14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Postoupení </a:t>
            </a:r>
            <a:r>
              <a:rPr lang="cs-CZ" sz="2000" dirty="0"/>
              <a:t>věci jinému orgánu (§ 171)</a:t>
            </a: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Zastavení</a:t>
            </a:r>
            <a:r>
              <a:rPr lang="cs-CZ" sz="2000" dirty="0"/>
              <a:t> trestního stíhání (§ 172)</a:t>
            </a: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Přerušení</a:t>
            </a:r>
            <a:r>
              <a:rPr lang="cs-CZ" sz="2000" dirty="0"/>
              <a:t> trestního stíhání (§ 173)</a:t>
            </a: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Podmíněné zastavení </a:t>
            </a:r>
            <a:r>
              <a:rPr lang="cs-CZ" sz="2000" dirty="0"/>
              <a:t>trestního stíhání (§ 307)</a:t>
            </a: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000" dirty="0"/>
          </a:p>
          <a:p>
            <a:pPr lvl="2"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Přezkum </a:t>
            </a:r>
            <a:r>
              <a:rPr lang="cs-CZ" sz="2000" dirty="0"/>
              <a:t>usnesení o zastavení trestního stíhání a o postoupení věci </a:t>
            </a: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Nejvyšším státním zastupitelstvím </a:t>
            </a:r>
            <a:r>
              <a:rPr lang="cs-CZ" sz="2000" dirty="0"/>
              <a:t>(§ 173a, § 174a)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000" dirty="0"/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Podání </a:t>
            </a:r>
            <a:r>
              <a:rPr lang="cs-CZ" sz="2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obžaloby</a:t>
            </a:r>
            <a:r>
              <a:rPr lang="cs-CZ" sz="2000" dirty="0"/>
              <a:t> (§ 176)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9525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47236" cy="389183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3. Zkrácené přípravné řízení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Podání návrhu na potrestání </a:t>
            </a: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Zahájení trestního stíhání</a:t>
            </a:r>
          </a:p>
          <a:p>
            <a:pPr lvl="2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Podmíněné odložení podání návrhu na potrestání - novela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121171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Předběžné projednání </a:t>
            </a:r>
            <a:r>
              <a:rPr lang="cs-CZ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obžaloby</a:t>
            </a:r>
            <a:endParaRPr lang="cs-CZ" sz="3600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q"/>
              <a:defRPr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q"/>
              <a:defRPr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179687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Hlavní 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cs-CZ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Nejdůležitější a nejvýznamnější </a:t>
            </a:r>
            <a:r>
              <a:rPr lang="cs-CZ" sz="1800" dirty="0" smtClean="0"/>
              <a:t>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cs-CZ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17942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1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317189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Průběh hlavního </a:t>
            </a:r>
            <a:r>
              <a:rPr lang="cs-CZ" sz="4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líčení</a:t>
            </a:r>
            <a:endParaRPr lang="cs-CZ" sz="4000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cs-CZ" sz="21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zvláštní povaha výslechu u hlavního líčení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 smtClean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400981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Základní zásady dokazování v současném trestním právu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materiální pravdy</a:t>
            </a:r>
          </a:p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oficiality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vyhledávací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presumpce neviny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volného hodnocení důkazů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přiměřenosti a zdrženlivosti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kontradiktorního řízení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přiměřenosti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Zásada zdrženlivosti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7907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</p:txBody>
      </p:sp>
    </p:spTree>
    <p:extLst>
      <p:ext uri="{BB962C8B-B14F-4D97-AF65-F5344CB8AC3E}">
        <p14:creationId xmlns:p14="http://schemas.microsoft.com/office/powerpoint/2010/main" val="17933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Zvláštní způsoby řízení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600200"/>
            <a:ext cx="8353425" cy="3341688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Řízení ve věcech mladistvých </a:t>
            </a:r>
            <a:r>
              <a:rPr lang="cs-CZ" sz="2000" dirty="0"/>
              <a:t>- § 291 TŘ, zák. č. 218/2003 Sb.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Řízení proti uprchlému </a:t>
            </a:r>
            <a:r>
              <a:rPr lang="cs-CZ" sz="2000" dirty="0"/>
              <a:t>- § 302 - § 306a TŘ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Podmíněné zastavení trestního stíhání </a:t>
            </a:r>
            <a:r>
              <a:rPr lang="cs-CZ" sz="2000" dirty="0"/>
              <a:t>- § 307 - § 308 TŘ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Narovnání</a:t>
            </a:r>
            <a:r>
              <a:rPr lang="cs-CZ" sz="2000" dirty="0"/>
              <a:t> - § 309 - § 314 TŘ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Řízení před samosoudcem </a:t>
            </a:r>
            <a:r>
              <a:rPr lang="cs-CZ" sz="2000" dirty="0"/>
              <a:t>- § 314a - § 314g TŘ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Řízení po zrušení rozhodnutí nálezem Ústavního soudu </a:t>
            </a:r>
            <a:r>
              <a:rPr lang="cs-CZ" sz="2000" dirty="0"/>
              <a:t>- § 314h - § 314k TŘ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Řízení o přezkumu příkazu k odposlechu a záznamu telekomunikačního provozu </a:t>
            </a:r>
            <a:r>
              <a:rPr lang="cs-CZ" sz="2000" dirty="0"/>
              <a:t>- § 314l - § 314n TŘ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Trestní řízení proti právnické osobě</a:t>
            </a:r>
            <a:endParaRPr lang="cs-CZ" sz="4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145360"/>
          </a:xfrm>
        </p:spPr>
        <p:txBody>
          <a:bodyPr/>
          <a:lstStyle/>
          <a:p>
            <a:r>
              <a:rPr lang="cs-CZ" sz="2000" dirty="0"/>
              <a:t>vztah k probíhajícímu správnímu řízení </a:t>
            </a:r>
            <a:r>
              <a:rPr lang="cs-CZ" sz="1600" dirty="0" smtClean="0"/>
              <a:t>(§ 28 TOPOZ)</a:t>
            </a:r>
          </a:p>
          <a:p>
            <a:r>
              <a:rPr lang="cs-CZ" sz="2000" dirty="0">
                <a:solidFill>
                  <a:srgbClr val="FF9966"/>
                </a:solidFill>
              </a:rPr>
              <a:t>místní </a:t>
            </a:r>
            <a:r>
              <a:rPr lang="cs-CZ" sz="2000" dirty="0" smtClean="0">
                <a:solidFill>
                  <a:srgbClr val="FF9966"/>
                </a:solidFill>
              </a:rPr>
              <a:t>příslušnost </a:t>
            </a:r>
            <a:r>
              <a:rPr lang="cs-CZ" sz="1600" dirty="0"/>
              <a:t>(§ </a:t>
            </a:r>
            <a:r>
              <a:rPr lang="cs-CZ" sz="1600" dirty="0" smtClean="0"/>
              <a:t>29 TOPOZ)</a:t>
            </a:r>
          </a:p>
          <a:p>
            <a:pPr marL="949960" lvl="1" indent="-514350">
              <a:buFont typeface="+mj-lt"/>
              <a:buAutoNum type="romanUcPeriod"/>
              <a:defRPr/>
            </a:pPr>
            <a:r>
              <a:rPr lang="cs-CZ" sz="1800" dirty="0"/>
              <a:t>místa spáchání trestného činu</a:t>
            </a:r>
          </a:p>
          <a:p>
            <a:pPr marL="949960" lvl="1" indent="-514350">
              <a:buFont typeface="+mj-lt"/>
              <a:buAutoNum type="romanUcPeriod"/>
              <a:defRPr/>
            </a:pPr>
            <a:r>
              <a:rPr lang="cs-CZ" sz="1800" dirty="0"/>
              <a:t>sídla obviněné PO / podniku nebo organizační složky obviněné zahraniční PO </a:t>
            </a:r>
          </a:p>
          <a:p>
            <a:pPr marL="949960" lvl="1" indent="-514350">
              <a:buFont typeface="+mj-lt"/>
              <a:buAutoNum type="romanUcPeriod"/>
              <a:defRPr/>
            </a:pPr>
            <a:r>
              <a:rPr lang="cs-CZ" sz="1800" dirty="0"/>
              <a:t>místa, kde čin vyšel najevo</a:t>
            </a:r>
          </a:p>
          <a:p>
            <a:r>
              <a:rPr lang="cs-CZ" sz="2000" dirty="0" smtClean="0"/>
              <a:t>informační povinnost </a:t>
            </a:r>
            <a:r>
              <a:rPr lang="cs-CZ" sz="1600" dirty="0" smtClean="0"/>
              <a:t>(§ 30 TOPOZ)</a:t>
            </a:r>
          </a:p>
          <a:p>
            <a:r>
              <a:rPr lang="cs-CZ" sz="2000" dirty="0" smtClean="0">
                <a:solidFill>
                  <a:srgbClr val="FF9966"/>
                </a:solidFill>
              </a:rPr>
              <a:t>společné řízení </a:t>
            </a:r>
            <a:r>
              <a:rPr lang="cs-CZ" sz="2000" dirty="0" smtClean="0"/>
              <a:t>PO a FO </a:t>
            </a:r>
            <a:r>
              <a:rPr lang="cs-CZ" sz="1600" dirty="0"/>
              <a:t>(§ </a:t>
            </a:r>
            <a:r>
              <a:rPr lang="cs-CZ" sz="1600" dirty="0" smtClean="0"/>
              <a:t>31 TOPOZ)</a:t>
            </a:r>
          </a:p>
          <a:p>
            <a:r>
              <a:rPr lang="cs-CZ" sz="2000" dirty="0"/>
              <a:t>zrušení, zánik a přeměna PO </a:t>
            </a:r>
            <a:r>
              <a:rPr lang="cs-CZ" sz="1600" dirty="0"/>
              <a:t>(§ </a:t>
            </a:r>
            <a:r>
              <a:rPr lang="cs-CZ" sz="1600" dirty="0" smtClean="0"/>
              <a:t>32 TOPOZ)</a:t>
            </a:r>
          </a:p>
          <a:p>
            <a:r>
              <a:rPr lang="cs-CZ" sz="2000" dirty="0"/>
              <a:t>zajišťovací opatření </a:t>
            </a:r>
            <a:r>
              <a:rPr lang="cs-CZ" sz="1600" dirty="0"/>
              <a:t>(§ </a:t>
            </a:r>
            <a:r>
              <a:rPr lang="cs-CZ" sz="1600" dirty="0" smtClean="0"/>
              <a:t>33 TOPOZ)</a:t>
            </a:r>
          </a:p>
          <a:p>
            <a:r>
              <a:rPr lang="cs-CZ" sz="2000" dirty="0" smtClean="0"/>
              <a:t>úkony </a:t>
            </a:r>
            <a:r>
              <a:rPr lang="cs-CZ" sz="2000" dirty="0"/>
              <a:t>právnické osoby </a:t>
            </a:r>
            <a:r>
              <a:rPr lang="cs-CZ" sz="1600" dirty="0"/>
              <a:t>(§ </a:t>
            </a:r>
            <a:r>
              <a:rPr lang="cs-CZ" sz="1600" dirty="0" smtClean="0"/>
              <a:t>34 TOPOZ) </a:t>
            </a:r>
            <a:r>
              <a:rPr lang="cs-CZ" sz="2000" dirty="0"/>
              <a:t>a </a:t>
            </a:r>
            <a:r>
              <a:rPr lang="cs-CZ" sz="2000" dirty="0">
                <a:solidFill>
                  <a:srgbClr val="FF9966"/>
                </a:solidFill>
              </a:rPr>
              <a:t>obhájce </a:t>
            </a:r>
            <a:r>
              <a:rPr lang="cs-CZ" sz="1600" dirty="0"/>
              <a:t>(§ </a:t>
            </a:r>
            <a:r>
              <a:rPr lang="cs-CZ" sz="1600" dirty="0" smtClean="0"/>
              <a:t>35 TOPOZ)</a:t>
            </a:r>
          </a:p>
          <a:p>
            <a:r>
              <a:rPr lang="cs-CZ" sz="2000" dirty="0"/>
              <a:t>výslech a závěrečná řeč </a:t>
            </a:r>
            <a:r>
              <a:rPr lang="cs-CZ" sz="1600" dirty="0"/>
              <a:t>(§ </a:t>
            </a:r>
            <a:r>
              <a:rPr lang="cs-CZ" sz="1600" dirty="0" smtClean="0"/>
              <a:t>37 TOPOZ)</a:t>
            </a:r>
          </a:p>
          <a:p>
            <a:r>
              <a:rPr lang="cs-CZ" sz="2000" dirty="0" smtClean="0">
                <a:solidFill>
                  <a:srgbClr val="FF9966"/>
                </a:solidFill>
              </a:rPr>
              <a:t>Rejstřík trestů </a:t>
            </a:r>
          </a:p>
          <a:p>
            <a:endParaRPr lang="cs-CZ" sz="1600" dirty="0" smtClean="0"/>
          </a:p>
          <a:p>
            <a:pPr lvl="1"/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41751660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Opravné </a:t>
            </a:r>
            <a:r>
              <a:rPr lang="cs-CZ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řízení</a:t>
            </a:r>
            <a:endParaRPr lang="cs-CZ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ct val="50000"/>
              </a:spcAft>
              <a:buFont typeface="Wingdings" pitchFamily="2" charset="2"/>
              <a:buChar char="§"/>
            </a:pPr>
            <a:r>
              <a:rPr lang="cs-CZ" sz="2000" dirty="0"/>
              <a:t>Podstata a účel opravného řízení</a:t>
            </a:r>
          </a:p>
          <a:p>
            <a:pPr marL="560070" lvl="3" indent="-285750">
              <a:spcBef>
                <a:spcPts val="7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cs-CZ" sz="1800" dirty="0"/>
              <a:t>Vady skutkové (</a:t>
            </a:r>
            <a:r>
              <a:rPr lang="cs-CZ" sz="1800" dirty="0" err="1"/>
              <a:t>error</a:t>
            </a:r>
            <a:r>
              <a:rPr lang="cs-CZ" sz="1800" dirty="0"/>
              <a:t> in facto)</a:t>
            </a:r>
          </a:p>
          <a:p>
            <a:pPr marL="560070" lvl="3" indent="-285750">
              <a:spcBef>
                <a:spcPts val="7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cs-CZ" sz="1800" dirty="0"/>
              <a:t>Vady právní (</a:t>
            </a:r>
            <a:r>
              <a:rPr lang="cs-CZ" sz="1800" dirty="0" err="1"/>
              <a:t>error</a:t>
            </a:r>
            <a:r>
              <a:rPr lang="cs-CZ" sz="1800" dirty="0"/>
              <a:t> in iure)</a:t>
            </a:r>
          </a:p>
          <a:p>
            <a:pPr marL="560070" lvl="3" indent="-285750">
              <a:spcBef>
                <a:spcPts val="7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cs-CZ" sz="1800" dirty="0"/>
              <a:t>Vady procesního postupu (</a:t>
            </a:r>
            <a:r>
              <a:rPr lang="cs-CZ" sz="1800" dirty="0" err="1"/>
              <a:t>error</a:t>
            </a:r>
            <a:r>
              <a:rPr lang="cs-CZ" sz="1800" dirty="0"/>
              <a:t> in </a:t>
            </a:r>
            <a:r>
              <a:rPr lang="cs-CZ" sz="1800" dirty="0" err="1"/>
              <a:t>procedendo</a:t>
            </a:r>
            <a:r>
              <a:rPr lang="cs-CZ" sz="1800" dirty="0"/>
              <a:t>)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684213" y="549275"/>
            <a:ext cx="75612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sz="4000" spc="-100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Opravné prostředky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2400" dirty="0"/>
              <a:t>Řádné:	</a:t>
            </a:r>
          </a:p>
          <a:p>
            <a:pPr eaLnBrk="1" hangingPunct="1">
              <a:buFontTx/>
              <a:buNone/>
            </a:pPr>
            <a:endParaRPr lang="cs-CZ" sz="1800" dirty="0"/>
          </a:p>
          <a:p>
            <a:pPr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Stížnost</a:t>
            </a:r>
            <a:r>
              <a:rPr lang="cs-CZ" sz="2000" dirty="0"/>
              <a:t> (§ 141 a násl.)</a:t>
            </a:r>
          </a:p>
          <a:p>
            <a:pPr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Odvolání </a:t>
            </a:r>
            <a:r>
              <a:rPr lang="cs-CZ" sz="2000" dirty="0"/>
              <a:t>(§ 245 a násl.)</a:t>
            </a:r>
          </a:p>
          <a:p>
            <a:pPr eaLnBrk="1" hangingPunct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Odpor </a:t>
            </a:r>
            <a:r>
              <a:rPr lang="cs-CZ" sz="2000" dirty="0"/>
              <a:t>(§ 314g a násl.)</a:t>
            </a:r>
          </a:p>
          <a:p>
            <a:pPr eaLnBrk="1" hangingPunct="1"/>
            <a:endParaRPr lang="cs-CZ" sz="2000" dirty="0"/>
          </a:p>
        </p:txBody>
      </p:sp>
      <p:sp>
        <p:nvSpPr>
          <p:cNvPr id="285700" name="Rectangle 4"/>
          <p:cNvSpPr>
            <a:spLocks noGrp="1" noChangeArrowheads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sz="2400" dirty="0"/>
              <a:t>Mimořádné:</a:t>
            </a:r>
          </a:p>
          <a:p>
            <a:pPr>
              <a:buFontTx/>
              <a:buNone/>
            </a:pPr>
            <a:endParaRPr lang="cs-CZ" sz="18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Dovolání</a:t>
            </a:r>
            <a:r>
              <a:rPr lang="cs-CZ" sz="2000" dirty="0"/>
              <a:t> (§ 265a a násl.)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Stížnost pro porušení zákona </a:t>
            </a:r>
            <a:r>
              <a:rPr lang="cs-CZ" sz="2000" dirty="0"/>
              <a:t>(§ 266 a násl.)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Obnova řízení </a:t>
            </a:r>
            <a:r>
              <a:rPr lang="cs-CZ" sz="2000" dirty="0"/>
              <a:t>(§ 277 a násl.)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			</a:t>
            </a:r>
            <a:r>
              <a:rPr lang="cs-CZ" sz="3600" spc="-1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Termíny důkazního práva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Pojem</a:t>
            </a:r>
            <a:r>
              <a:rPr lang="cs-CZ" sz="2400" dirty="0"/>
              <a:t> důkazní právo (souhrn pravidel a předpisů)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Důkazní prostředek</a:t>
            </a:r>
            <a:r>
              <a:rPr 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/>
              <a:t>(zdroj)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Důkaz</a:t>
            </a:r>
            <a:r>
              <a:rPr lang="cs-CZ" sz="2400" dirty="0"/>
              <a:t> (informace)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Předmět</a:t>
            </a:r>
            <a:r>
              <a:rPr lang="cs-CZ" sz="2400" b="1" dirty="0"/>
              <a:t> důkazu </a:t>
            </a:r>
            <a:r>
              <a:rPr lang="cs-CZ" sz="2400" dirty="0"/>
              <a:t>(okolnost, jež má být zjištěna)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Vyhledávání</a:t>
            </a:r>
            <a:r>
              <a:rPr lang="cs-CZ" sz="2400" dirty="0"/>
              <a:t> důkazu (opatření, zajištění)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Provádění</a:t>
            </a:r>
            <a:r>
              <a:rPr lang="cs-CZ" sz="2400" dirty="0"/>
              <a:t> důkazu (zjištění předmětu důkazu)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Hodnocení</a:t>
            </a:r>
            <a:r>
              <a:rPr lang="cs-CZ" sz="2400" dirty="0"/>
              <a:t> důkazu (rozumový a myšlenkový postup - závažnost-zákonnost-pravdivost)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Účel dokazování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Rekonstruovat skutečnost z minulosti tak, aby poznání této skutečnosti bylo jejím správným odrazem. 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Zjistit pravdu, tedy takový stav, který je ve shodě se skutečností; jen toto zjištění může být základem spravedlivého a přesvědčivého rozhodnutí.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Dokázána musí být vždy vina, pouhé nevyvrácené podezření k odsouzení nestačí (in </a:t>
            </a:r>
            <a:r>
              <a:rPr lang="cs-CZ" sz="2000" dirty="0" err="1" smtClean="0"/>
              <a:t>dubio</a:t>
            </a:r>
            <a:r>
              <a:rPr lang="cs-CZ" sz="2000" dirty="0" smtClean="0"/>
              <a:t> pro </a:t>
            </a:r>
            <a:r>
              <a:rPr lang="cs-CZ" sz="2000" dirty="0" err="1" smtClean="0"/>
              <a:t>reo</a:t>
            </a:r>
            <a:r>
              <a:rPr lang="cs-CZ" sz="2000" dirty="0" smtClean="0"/>
              <a:t>), přičemž vina musí být založena pouze na skutkových zjištěních.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Otázky důkazního břemene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Zásada 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presumpce neviny</a:t>
            </a:r>
            <a:r>
              <a:rPr lang="cs-CZ" sz="2000" dirty="0" smtClean="0"/>
              <a:t>, zásada 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kontradiktorní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OČTŘ musí mít faktický a právní zájem na zjištění skutkového stavu – materiální pravda (osvícená inkvizice)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Obviněný nemusí dokazovat svou nevinu (presumpce neviny)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Formální a materiální důkazní břemeno v cizích úpravách (rozdělení důkazního břemene mezi strany v závislosti na dokazované skutečnosti, objektivní zájem stran, </a:t>
            </a:r>
            <a:r>
              <a:rPr lang="en-US" sz="2000" dirty="0" smtClean="0"/>
              <a:t>burden of going forward, burden of persuasion, burden of producing evidence, burden of proof, burden of establishing, </a:t>
            </a:r>
            <a:r>
              <a:rPr lang="en-US" sz="2000" dirty="0" err="1" smtClean="0"/>
              <a:t>atd</a:t>
            </a:r>
            <a:r>
              <a:rPr lang="cs-CZ" sz="2000" dirty="0" smtClean="0"/>
              <a:t>.) </a:t>
            </a: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Předmět a rozsah dokazování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Okolnosti důležité pro rozhodnutí ve věci samé </a:t>
            </a:r>
            <a:r>
              <a:rPr lang="cs-CZ" sz="2000" dirty="0" smtClean="0"/>
              <a:t>(hledisko hmotného práva – formální a materiální znaky </a:t>
            </a:r>
            <a:r>
              <a:rPr lang="cs-CZ" sz="2000" dirty="0" err="1" smtClean="0"/>
              <a:t>tr</a:t>
            </a:r>
            <a:r>
              <a:rPr lang="cs-CZ" sz="2000" dirty="0" smtClean="0"/>
              <a:t>. činu, pachatel, druh a výměra trestu, náhrada škody, okolnosti </a:t>
            </a:r>
            <a:r>
              <a:rPr lang="cs-CZ" sz="2000" dirty="0" err="1" smtClean="0"/>
              <a:t>tr</a:t>
            </a:r>
            <a:r>
              <a:rPr lang="cs-CZ" sz="2000" dirty="0" smtClean="0"/>
              <a:t>. činu)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Okolnosti důležité pro postup v trestním řízení </a:t>
            </a:r>
            <a:r>
              <a:rPr lang="cs-CZ" sz="2000" dirty="0" smtClean="0"/>
              <a:t>(hledisko procesního práva – přerušení řízení, otázky povinnosti svědčit, atd.) 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Okolnosti důležité pro použití odklonů </a:t>
            </a:r>
            <a:r>
              <a:rPr lang="cs-CZ" sz="2000" dirty="0" smtClean="0"/>
              <a:t>(zda se obviněný činu dopustil /ne vina!/, náhrada škody, atd.), nebo jiných zvláštních způsobů řízení (zda jde skutečně o uprchlého, atd.).</a:t>
            </a:r>
          </a:p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Okolnosti, které není třeba dokazovat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Právní předpisy uveřejněné nebo registrované ve Sbírce (</a:t>
            </a:r>
            <a:r>
              <a:rPr lang="cs-CZ" sz="2000" dirty="0" err="1" smtClean="0"/>
              <a:t>iura</a:t>
            </a:r>
            <a:r>
              <a:rPr lang="cs-CZ" sz="2000" dirty="0" smtClean="0"/>
              <a:t> </a:t>
            </a:r>
            <a:r>
              <a:rPr lang="cs-CZ" sz="2000" dirty="0" err="1" smtClean="0"/>
              <a:t>novit</a:t>
            </a:r>
            <a:r>
              <a:rPr lang="cs-CZ" sz="2000" dirty="0" smtClean="0"/>
              <a:t> curia)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Otázka cizozemské právní úpravy (hmotně-právní a procesní hledisko!)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Skutečnosti, o nichž bylo rozhodnuto způsobem pro trestní řízení závazným (otázky osobního stavu apod.)</a:t>
            </a:r>
          </a:p>
          <a:p>
            <a:pPr algn="just" eaLnBrk="1" hangingPunct="1">
              <a:buClr>
                <a:srgbClr val="FF9966"/>
              </a:buClr>
              <a:buFont typeface="Wingdings" pitchFamily="2" charset="2"/>
              <a:buChar char="§"/>
            </a:pPr>
            <a:r>
              <a:rPr lang="cs-CZ" sz="2000" dirty="0" smtClean="0"/>
              <a:t>Skutečnosti a poznatky, které považujeme ze zkušenosti za pravdivé, pokud se nevyskytne rozumná pochybnost o nich (příčetnost obviněného, podání osoby na poště atd.).</a:t>
            </a:r>
          </a:p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Rozšířená témata</Template>
  <TotalTime>1149</TotalTime>
  <Words>2135</Words>
  <Application>Microsoft Office PowerPoint</Application>
  <PresentationFormat>Předvádění na obrazovce (4:3)</PresentationFormat>
  <Paragraphs>351</Paragraphs>
  <Slides>46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8" baseType="lpstr">
      <vt:lpstr>Currency</vt:lpstr>
      <vt:lpstr>Dokument</vt:lpstr>
      <vt:lpstr>Trestní právo v evropském prostředí</vt:lpstr>
      <vt:lpstr>Dokazování</vt:lpstr>
      <vt:lpstr>Vývoj dokazování v českých zemích</vt:lpstr>
      <vt:lpstr>Základní zásady dokazování v současném trestním právu</vt:lpstr>
      <vt:lpstr>Termíny důkazního práva</vt:lpstr>
      <vt:lpstr>Účel dokazování</vt:lpstr>
      <vt:lpstr>Otázky důkazního břemene</vt:lpstr>
      <vt:lpstr>Předmět a rozsah dokazování</vt:lpstr>
      <vt:lpstr>Okolnosti, které není třeba dokazovat</vt:lpstr>
      <vt:lpstr>Rozdělení důkazů</vt:lpstr>
      <vt:lpstr>Rozvržení dokazování do různých stádií trestního řízení</vt:lpstr>
      <vt:lpstr>Jednotlivé důkazní prostředky</vt:lpstr>
      <vt:lpstr>Zvláštní způsoby dokazování</vt:lpstr>
      <vt:lpstr>Prezentace aplikace PowerPoint</vt:lpstr>
      <vt:lpstr>Prezentace aplikace PowerPoint</vt:lpstr>
      <vt:lpstr>Rozhodnutí</vt:lpstr>
      <vt:lpstr>Rozhodnutí v trestním řízení</vt:lpstr>
      <vt:lpstr>Základní směrnice pro rozhodování</vt:lpstr>
      <vt:lpstr>Druhy rozhodnutí </vt:lpstr>
      <vt:lpstr>Druhy rozhodnutí </vt:lpstr>
      <vt:lpstr>Rozsudek</vt:lpstr>
      <vt:lpstr>Proces přípravy a vynesení rozhodnutí</vt:lpstr>
      <vt:lpstr>Porada o rozsudku</vt:lpstr>
      <vt:lpstr>Trestní příkaz</vt:lpstr>
      <vt:lpstr>Trestním příkazem lze uložit:</vt:lpstr>
      <vt:lpstr>Usnesení</vt:lpstr>
      <vt:lpstr>Rozhodnutí svého druhu</vt:lpstr>
      <vt:lpstr>Právní moc a vykonatelnost rozhodnutí </vt:lpstr>
      <vt:lpstr>Průběh trestního řízení</vt:lpstr>
      <vt:lpstr>Stádia trestního řízení</vt:lpstr>
      <vt:lpstr>Prezentace aplikace PowerPoint</vt:lpstr>
      <vt:lpstr>Přípravné řízení</vt:lpstr>
      <vt:lpstr>Rozhodnutí v přípravném řízení </vt:lpstr>
      <vt:lpstr>Prezentace aplikace PowerPoint</vt:lpstr>
      <vt:lpstr>Prezentace aplikace PowerPoint</vt:lpstr>
      <vt:lpstr>Předběžné projednání obžaloby</vt:lpstr>
      <vt:lpstr>Hlavní líčení</vt:lpstr>
      <vt:lpstr>Prezentace aplikace PowerPoint</vt:lpstr>
      <vt:lpstr>Průběh hlavního líčení</vt:lpstr>
      <vt:lpstr>Prezentace aplikace PowerPoint</vt:lpstr>
      <vt:lpstr>Prezentace aplikace PowerPoint</vt:lpstr>
      <vt:lpstr>Zvláštní způsoby řízení</vt:lpstr>
      <vt:lpstr>Trestní řízení proti právnické osobě</vt:lpstr>
      <vt:lpstr>Opravné řízení</vt:lpstr>
      <vt:lpstr>Opravné prostředky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Uzivatel</cp:lastModifiedBy>
  <cp:revision>77</cp:revision>
  <dcterms:created xsi:type="dcterms:W3CDTF">2005-04-06T16:52:48Z</dcterms:created>
  <dcterms:modified xsi:type="dcterms:W3CDTF">2012-04-10T13:25:44Z</dcterms:modified>
</cp:coreProperties>
</file>