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4"/>
  </p:notesMasterIdLst>
  <p:sldIdLst>
    <p:sldId id="256" r:id="rId2"/>
    <p:sldId id="345" r:id="rId3"/>
    <p:sldId id="300" r:id="rId4"/>
    <p:sldId id="343" r:id="rId5"/>
    <p:sldId id="268" r:id="rId6"/>
    <p:sldId id="344" r:id="rId7"/>
    <p:sldId id="262" r:id="rId8"/>
    <p:sldId id="299" r:id="rId9"/>
    <p:sldId id="301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69" r:id="rId33"/>
    <p:sldId id="370" r:id="rId34"/>
    <p:sldId id="371" r:id="rId35"/>
    <p:sldId id="372" r:id="rId36"/>
    <p:sldId id="373" r:id="rId37"/>
    <p:sldId id="374" r:id="rId38"/>
    <p:sldId id="375" r:id="rId39"/>
    <p:sldId id="376" r:id="rId40"/>
    <p:sldId id="377" r:id="rId41"/>
    <p:sldId id="378" r:id="rId42"/>
    <p:sldId id="379" r:id="rId43"/>
    <p:sldId id="380" r:id="rId44"/>
    <p:sldId id="381" r:id="rId45"/>
    <p:sldId id="382" r:id="rId46"/>
    <p:sldId id="383" r:id="rId47"/>
    <p:sldId id="384" r:id="rId48"/>
    <p:sldId id="385" r:id="rId49"/>
    <p:sldId id="386" r:id="rId50"/>
    <p:sldId id="387" r:id="rId51"/>
    <p:sldId id="388" r:id="rId52"/>
    <p:sldId id="389" r:id="rId53"/>
    <p:sldId id="390" r:id="rId54"/>
    <p:sldId id="391" r:id="rId55"/>
    <p:sldId id="392" r:id="rId56"/>
    <p:sldId id="393" r:id="rId57"/>
    <p:sldId id="394" r:id="rId58"/>
    <p:sldId id="395" r:id="rId59"/>
    <p:sldId id="396" r:id="rId60"/>
    <p:sldId id="397" r:id="rId61"/>
    <p:sldId id="398" r:id="rId62"/>
    <p:sldId id="399" r:id="rId63"/>
    <p:sldId id="400" r:id="rId64"/>
    <p:sldId id="401" r:id="rId65"/>
    <p:sldId id="402" r:id="rId66"/>
    <p:sldId id="403" r:id="rId67"/>
    <p:sldId id="404" r:id="rId68"/>
    <p:sldId id="405" r:id="rId69"/>
    <p:sldId id="406" r:id="rId70"/>
    <p:sldId id="407" r:id="rId71"/>
    <p:sldId id="408" r:id="rId72"/>
    <p:sldId id="409" r:id="rId73"/>
    <p:sldId id="410" r:id="rId74"/>
    <p:sldId id="411" r:id="rId75"/>
    <p:sldId id="412" r:id="rId76"/>
    <p:sldId id="413" r:id="rId77"/>
    <p:sldId id="414" r:id="rId78"/>
    <p:sldId id="415" r:id="rId79"/>
    <p:sldId id="416" r:id="rId80"/>
    <p:sldId id="417" r:id="rId81"/>
    <p:sldId id="418" r:id="rId82"/>
    <p:sldId id="419" r:id="rId8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D40C6-714F-436D-A1B8-524CC5D0665D}" type="datetimeFigureOut">
              <a:rPr lang="cs-CZ" smtClean="0"/>
              <a:t>14.2.2012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88065-3DC4-4345-A570-4B576D5CBD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0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31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1A4C2C60-C250-4842-8307-95E67C3E1D63}" type="slidenum">
              <a:rPr lang="cs-CZ"/>
              <a:pPr eaLnBrk="1" hangingPunct="1"/>
              <a:t>77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2DB68-5C2C-40F4-AA93-EA0017BC6D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7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325FA-25B9-42B8-B21F-236EA9EACB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6A3BB-25F2-41F2-A0AD-1D41F6693E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2DDBF-6360-4B3D-BCC9-DFEEDE34A2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87140-B07C-43B7-AEE8-7CC0D04EAD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AA3-8935-44EF-9492-2222996FC8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AC0B8-7077-4A7C-A83D-A19F31DA0E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1EB3E-B892-4440-9C0B-CD05C9B978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B87C-8146-4BA6-B9D1-28751BC5FC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BFC8-6E6A-4157-B69E-6F959B16CB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03DC-8D2C-4A7F-891B-792A64F27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autoUpdateAnimBg="0"/>
      <p:bldP spid="3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0B7E3012-EDF8-4E10-9AB7-490797CE44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7" r:id="rId2"/>
    <p:sldLayoutId id="2147483676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7" r:id="rId9"/>
    <p:sldLayoutId id="2147483673" r:id="rId10"/>
    <p:sldLayoutId id="2147483674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/>
    </p:bldLst>
  </p:timing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Správní soudnictví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cs-CZ" dirty="0" smtClean="0"/>
              <a:t>Přednáška dne </a:t>
            </a:r>
            <a:r>
              <a:rPr lang="cs-CZ" dirty="0" smtClean="0"/>
              <a:t>17. 2. 2012</a:t>
            </a:r>
            <a:endParaRPr lang="cs-CZ" dirty="0" smtClean="0"/>
          </a:p>
          <a:p>
            <a:pPr marR="0"/>
            <a:r>
              <a:rPr lang="cs-CZ" dirty="0" smtClean="0"/>
              <a:t>Petr Lavický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132856"/>
            <a:ext cx="7851648" cy="18288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6600" dirty="0" smtClean="0">
                <a:solidFill>
                  <a:schemeClr val="tx1"/>
                </a:solidFill>
              </a:rPr>
              <a:t>Prameny právní úpravy</a:t>
            </a:r>
            <a:endParaRPr lang="cs-CZ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0949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/>
              <a:t>Ústavní a mezinárodní prameny právní úpravy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Čl. 36 odst. 2 </a:t>
            </a:r>
            <a:r>
              <a:rPr lang="cs-CZ" b="1" smtClean="0"/>
              <a:t>Listiny</a:t>
            </a:r>
            <a:r>
              <a:rPr lang="cs-CZ" smtClean="0"/>
              <a:t> základních práv a svobod</a:t>
            </a:r>
          </a:p>
          <a:p>
            <a:pPr lvl="1" eaLnBrk="1" hangingPunct="1"/>
            <a:r>
              <a:rPr lang="cs-CZ" smtClean="0"/>
              <a:t>právo na přezkum rozhodnutí orgánu veřejné správy</a:t>
            </a:r>
          </a:p>
          <a:p>
            <a:pPr eaLnBrk="1" hangingPunct="1"/>
            <a:r>
              <a:rPr lang="cs-CZ" smtClean="0"/>
              <a:t>Čl. 6 odst. 1 </a:t>
            </a:r>
            <a:r>
              <a:rPr lang="cs-CZ" b="1" smtClean="0"/>
              <a:t>Úmluvy</a:t>
            </a:r>
            <a:r>
              <a:rPr lang="cs-CZ" smtClean="0"/>
              <a:t> o ochraně lidských práv a základních svobod</a:t>
            </a:r>
          </a:p>
          <a:p>
            <a:pPr lvl="1" eaLnBrk="1" hangingPunct="1"/>
            <a:r>
              <a:rPr lang="cs-CZ" smtClean="0"/>
              <a:t>právo na soud ve věcech týkajících se „občanských práv a závazků“ a „jakéhokoliv trestního obvinění“</a:t>
            </a:r>
          </a:p>
          <a:p>
            <a:pPr lvl="1" eaLnBrk="1" hangingPunct="1"/>
            <a:r>
              <a:rPr lang="cs-CZ" smtClean="0"/>
              <a:t>požadavek plné jurisdikce</a:t>
            </a:r>
          </a:p>
          <a:p>
            <a:pPr eaLnBrk="1" hangingPunct="1"/>
            <a:r>
              <a:rPr lang="cs-CZ" smtClean="0"/>
              <a:t>Čl. 91 a 92 </a:t>
            </a:r>
            <a:r>
              <a:rPr lang="cs-CZ" b="1" smtClean="0"/>
              <a:t>Ústavy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999439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Zákonné prameny právní úpravy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Zákon č. 150/2002 Sb., soudní řád správní (SŘS)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OSŘ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Zákon č. 131/2002 Sb., o rozhodování některých kompetenčních sporů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807069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Systematika SŘS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/>
              <a:t>Část první –</a:t>
            </a:r>
            <a:r>
              <a:rPr lang="cs-CZ" sz="2400" dirty="0"/>
              <a:t> </a:t>
            </a:r>
            <a:r>
              <a:rPr lang="cs-CZ" sz="2400" b="1" dirty="0"/>
              <a:t>Základní ustanovení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Hlava I – Obecná ustanovení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Hlava II – Pravomoc a příslušnost soudů 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Hlava III – Vyloučení soudců, přikázání věci jinému soudu, dožádání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/>
              <a:t>Část druhá – Organizace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Hlava I – Nejvyšší správní soud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Hlava II – Krajské soudy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/>
              <a:t>Část třetí – Řízení ve správním soudnictví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Hlava I – Obecná ustanovení o řízení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Hlava II – Zvláštní ustanovení o řízení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/>
              <a:t>Hlava III – Opravné prostředky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/>
              <a:t>Části čtvrtá a pátá (mají pouze přechodný význam)</a:t>
            </a:r>
          </a:p>
        </p:txBody>
      </p:sp>
    </p:spTree>
    <p:extLst>
      <p:ext uri="{BB962C8B-B14F-4D97-AF65-F5344CB8AC3E}">
        <p14:creationId xmlns:p14="http://schemas.microsoft.com/office/powerpoint/2010/main" val="13512230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420888"/>
            <a:ext cx="7851648" cy="18288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6600" dirty="0" smtClean="0">
                <a:solidFill>
                  <a:schemeClr val="tx1"/>
                </a:solidFill>
              </a:rPr>
              <a:t>Subjekty řízení ve věcech správního soudnictví</a:t>
            </a:r>
            <a:endParaRPr lang="cs-CZ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2321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Soudy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Krajské soudy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specializované senáty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specializovaní samosoudci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Nejvyšší správní soud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2 kolegia (Finančně-správní; Sociálně-správní)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rozhoduje vždy v senátech, čítajících 3, 5, 7 nebo 9 členů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sjednocování judikatury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Dva články, nikoliv dvě instance</a:t>
            </a:r>
          </a:p>
        </p:txBody>
      </p:sp>
    </p:spTree>
    <p:extLst>
      <p:ext uri="{BB962C8B-B14F-4D97-AF65-F5344CB8AC3E}">
        <p14:creationId xmlns:p14="http://schemas.microsoft.com/office/powerpoint/2010/main" val="40632418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Pravomoc I.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600" dirty="0"/>
              <a:t>Soudy ve správním soudnictví rozhodují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dirty="0"/>
              <a:t>o žalobách proti </a:t>
            </a:r>
            <a:r>
              <a:rPr lang="cs-CZ" sz="3200" b="1" dirty="0"/>
              <a:t>rozhodnutím</a:t>
            </a:r>
            <a:r>
              <a:rPr lang="cs-CZ" sz="3200" dirty="0"/>
              <a:t> vydaným v oblasti veřejné správy správními orgány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dirty="0"/>
              <a:t>o ochraně proti </a:t>
            </a:r>
            <a:r>
              <a:rPr lang="cs-CZ" sz="3200" b="1" dirty="0"/>
              <a:t>nečinnosti</a:t>
            </a:r>
            <a:r>
              <a:rPr lang="cs-CZ" sz="3200" dirty="0"/>
              <a:t> správního orgánu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dirty="0"/>
              <a:t>o ochraně před </a:t>
            </a:r>
            <a:r>
              <a:rPr lang="cs-CZ" sz="3200" b="1" dirty="0"/>
              <a:t>nezákonným zásahem</a:t>
            </a:r>
            <a:r>
              <a:rPr lang="cs-CZ" sz="3200" dirty="0"/>
              <a:t> správního orgánu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dirty="0"/>
              <a:t>o </a:t>
            </a:r>
            <a:r>
              <a:rPr lang="cs-CZ" sz="3200" b="1" dirty="0"/>
              <a:t>kompetenčních</a:t>
            </a:r>
            <a:r>
              <a:rPr lang="cs-CZ" sz="3200" dirty="0"/>
              <a:t> žalobách</a:t>
            </a:r>
          </a:p>
        </p:txBody>
      </p:sp>
    </p:spTree>
    <p:extLst>
      <p:ext uri="{BB962C8B-B14F-4D97-AF65-F5344CB8AC3E}">
        <p14:creationId xmlns:p14="http://schemas.microsoft.com/office/powerpoint/2010/main" val="3011964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Pravomoc II.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Dále správní soudy rozhodují </a:t>
            </a:r>
          </a:p>
          <a:p>
            <a:pPr lvl="1" eaLnBrk="1" hangingPunct="1"/>
            <a:r>
              <a:rPr lang="cs-CZ" dirty="0" smtClean="0"/>
              <a:t>ve věcech </a:t>
            </a:r>
            <a:r>
              <a:rPr lang="cs-CZ" b="1" dirty="0" smtClean="0"/>
              <a:t>volebních</a:t>
            </a:r>
            <a:r>
              <a:rPr lang="cs-CZ" dirty="0" smtClean="0"/>
              <a:t> a ve věcech místního a krajského referenda,</a:t>
            </a:r>
          </a:p>
          <a:p>
            <a:pPr lvl="1" eaLnBrk="1" hangingPunct="1"/>
            <a:r>
              <a:rPr lang="cs-CZ" dirty="0" smtClean="0"/>
              <a:t>ve věcech </a:t>
            </a:r>
            <a:r>
              <a:rPr lang="cs-CZ" b="1" dirty="0" smtClean="0"/>
              <a:t>politických</a:t>
            </a:r>
            <a:r>
              <a:rPr lang="cs-CZ" dirty="0" smtClean="0"/>
              <a:t> stran a politických hnutí,</a:t>
            </a:r>
          </a:p>
          <a:p>
            <a:pPr lvl="1" eaLnBrk="1" hangingPunct="1"/>
            <a:r>
              <a:rPr lang="cs-CZ" dirty="0" smtClean="0"/>
              <a:t>o zrušení </a:t>
            </a:r>
            <a:r>
              <a:rPr lang="cs-CZ" b="1" dirty="0" smtClean="0"/>
              <a:t>opatření obecné povahy</a:t>
            </a:r>
            <a:r>
              <a:rPr lang="cs-CZ" dirty="0" smtClean="0"/>
              <a:t> nebo jeho částí pro rozpor se zákonem</a:t>
            </a:r>
          </a:p>
          <a:p>
            <a:pPr eaLnBrk="1" hangingPunct="1"/>
            <a:r>
              <a:rPr lang="cs-CZ" dirty="0" smtClean="0"/>
              <a:t>Nikoliv o rušení podzákonných právních předpisů [srov. čl. 87 odst. 3 písm. a) Ústavy]</a:t>
            </a:r>
          </a:p>
        </p:txBody>
      </p:sp>
    </p:spTree>
    <p:extLst>
      <p:ext uri="{BB962C8B-B14F-4D97-AF65-F5344CB8AC3E}">
        <p14:creationId xmlns:p14="http://schemas.microsoft.com/office/powerpoint/2010/main" val="33124735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Věcná 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Zásadně </a:t>
            </a:r>
            <a:r>
              <a:rPr lang="cs-CZ" b="1" dirty="0" smtClean="0"/>
              <a:t>krajské soudy</a:t>
            </a:r>
          </a:p>
          <a:p>
            <a:pPr eaLnBrk="1" hangingPunct="1">
              <a:defRPr/>
            </a:pPr>
            <a:r>
              <a:rPr lang="cs-CZ" b="1" dirty="0" smtClean="0"/>
              <a:t>NSS</a:t>
            </a:r>
          </a:p>
          <a:p>
            <a:pPr lvl="1" eaLnBrk="1" hangingPunct="1">
              <a:defRPr/>
            </a:pPr>
            <a:r>
              <a:rPr lang="cs-CZ" dirty="0" smtClean="0"/>
              <a:t>kompetenční žaloby</a:t>
            </a:r>
          </a:p>
          <a:p>
            <a:pPr lvl="1" eaLnBrk="1" hangingPunct="1">
              <a:defRPr/>
            </a:pPr>
            <a:r>
              <a:rPr lang="cs-CZ" dirty="0" smtClean="0"/>
              <a:t>volební věci (do PČR nebo EP)</a:t>
            </a:r>
          </a:p>
          <a:p>
            <a:pPr lvl="1" eaLnBrk="1" hangingPunct="1">
              <a:defRPr/>
            </a:pPr>
            <a:r>
              <a:rPr lang="cs-CZ" dirty="0" smtClean="0"/>
              <a:t>rozpuštění politické strany (hnutí), pozastavení nebo znovuobnovení činnosti</a:t>
            </a:r>
          </a:p>
          <a:p>
            <a:pPr eaLnBrk="1" hangingPunct="1">
              <a:defRPr/>
            </a:pPr>
            <a:r>
              <a:rPr lang="cs-CZ" b="1" dirty="0" smtClean="0"/>
              <a:t>Nedostatek</a:t>
            </a:r>
            <a:r>
              <a:rPr lang="cs-CZ" dirty="0" smtClean="0"/>
              <a:t> věcné příslušnosti</a:t>
            </a:r>
          </a:p>
          <a:p>
            <a:pPr lvl="1" eaLnBrk="1" hangingPunct="1">
              <a:defRPr/>
            </a:pPr>
            <a:r>
              <a:rPr lang="cs-CZ" dirty="0" smtClean="0"/>
              <a:t>postoupení soudu VP</a:t>
            </a:r>
          </a:p>
          <a:p>
            <a:pPr lvl="1" eaLnBrk="1" hangingPunct="1">
              <a:defRPr/>
            </a:pPr>
            <a:r>
              <a:rPr lang="cs-CZ" dirty="0" smtClean="0"/>
              <a:t>účinky podání jsou zachovány i podáním k nepříslušnému soudu</a:t>
            </a:r>
          </a:p>
          <a:p>
            <a:pPr lvl="1" eaLnBrk="1" hangingPunct="1">
              <a:defRPr/>
            </a:pPr>
            <a:r>
              <a:rPr lang="cs-CZ" dirty="0" smtClean="0"/>
              <a:t>odlišný postup dle § 104b a § 104c OSŘ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64606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Funkční příslušnost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 kasační stížnosti rozhoduje NSS</a:t>
            </a:r>
          </a:p>
          <a:p>
            <a:pPr eaLnBrk="1" hangingPunct="1"/>
            <a:r>
              <a:rPr lang="cs-CZ" smtClean="0"/>
              <a:t>O návrhu na obnovu řízení rozhoduje soud, který napadené rozhodnutí vydal</a:t>
            </a:r>
          </a:p>
          <a:p>
            <a:pPr lvl="1" eaLnBrk="1" hangingPunct="1"/>
            <a:r>
              <a:rPr lang="cs-CZ" smtClean="0"/>
              <a:t>KS</a:t>
            </a:r>
          </a:p>
          <a:p>
            <a:pPr lvl="2" eaLnBrk="1" hangingPunct="1"/>
            <a:r>
              <a:rPr lang="cs-CZ" smtClean="0"/>
              <a:t>ve věci nezákonného zásahu</a:t>
            </a:r>
          </a:p>
          <a:p>
            <a:pPr lvl="2" eaLnBrk="1" hangingPunct="1"/>
            <a:r>
              <a:rPr lang="cs-CZ" smtClean="0"/>
              <a:t>ve věci určení, že návrh na registraci PS nemá nedostatky</a:t>
            </a:r>
          </a:p>
          <a:p>
            <a:pPr lvl="1" eaLnBrk="1" hangingPunct="1"/>
            <a:r>
              <a:rPr lang="cs-CZ" smtClean="0"/>
              <a:t>NSS</a:t>
            </a:r>
          </a:p>
          <a:p>
            <a:pPr lvl="2" eaLnBrk="1" hangingPunct="1"/>
            <a:r>
              <a:rPr lang="cs-CZ" smtClean="0"/>
              <a:t>ve věci rozpuštění PS, pozastavení nebo znovuobnovení činnosti </a:t>
            </a:r>
          </a:p>
        </p:txBody>
      </p:sp>
    </p:spTree>
    <p:extLst>
      <p:ext uri="{BB962C8B-B14F-4D97-AF65-F5344CB8AC3E}">
        <p14:creationId xmlns:p14="http://schemas.microsoft.com/office/powerpoint/2010/main" val="48769074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Přehled výkladu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Teoretické a historické základy</a:t>
            </a:r>
          </a:p>
          <a:p>
            <a:pPr eaLnBrk="1" hangingPunct="1"/>
            <a:r>
              <a:rPr lang="cs-CZ" smtClean="0"/>
              <a:t>Platná právní úprava správního soudnictví</a:t>
            </a:r>
          </a:p>
          <a:p>
            <a:pPr lvl="1" eaLnBrk="1" hangingPunct="1"/>
            <a:r>
              <a:rPr lang="cs-CZ" smtClean="0"/>
              <a:t>prameny právní úpravy</a:t>
            </a:r>
          </a:p>
          <a:p>
            <a:pPr lvl="1" eaLnBrk="1" hangingPunct="1"/>
            <a:r>
              <a:rPr lang="cs-CZ" smtClean="0"/>
              <a:t>subjekty řízení</a:t>
            </a:r>
          </a:p>
          <a:p>
            <a:pPr lvl="1" eaLnBrk="1" hangingPunct="1"/>
            <a:r>
              <a:rPr lang="cs-CZ" smtClean="0"/>
              <a:t>základní zásady a vybrané instituty obecné části SŘS</a:t>
            </a:r>
          </a:p>
          <a:p>
            <a:pPr lvl="1" eaLnBrk="1" hangingPunct="1"/>
            <a:r>
              <a:rPr lang="cs-CZ" smtClean="0"/>
              <a:t>řízení o žalobě proti rozhodnutí správního orgánu</a:t>
            </a:r>
          </a:p>
          <a:p>
            <a:pPr lvl="1" eaLnBrk="1" hangingPunct="1"/>
            <a:r>
              <a:rPr lang="cs-CZ" smtClean="0"/>
              <a:t>další druhy řízení</a:t>
            </a:r>
          </a:p>
          <a:p>
            <a:pPr lvl="1" eaLnBrk="1" hangingPunct="1"/>
            <a:r>
              <a:rPr lang="cs-CZ" smtClean="0"/>
              <a:t>opravné prostředky</a:t>
            </a:r>
          </a:p>
        </p:txBody>
      </p:sp>
    </p:spTree>
    <p:extLst>
      <p:ext uri="{BB962C8B-B14F-4D97-AF65-F5344CB8AC3E}">
        <p14:creationId xmlns:p14="http://schemas.microsoft.com/office/powerpoint/2010/main" val="19364987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Místní příslušnost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KS, v jehož obvodu je </a:t>
            </a:r>
            <a:r>
              <a:rPr lang="cs-CZ" b="1" dirty="0" smtClean="0"/>
              <a:t>sídlo SO, který rozhodl v </a:t>
            </a:r>
            <a:r>
              <a:rPr lang="cs-CZ" b="1" u="sng" dirty="0" smtClean="0"/>
              <a:t>prvním</a:t>
            </a:r>
            <a:r>
              <a:rPr lang="cs-CZ" b="1" dirty="0" smtClean="0"/>
              <a:t> stupni</a:t>
            </a:r>
            <a:r>
              <a:rPr lang="cs-CZ" dirty="0" smtClean="0"/>
              <a:t> (či jinak zasáhl do práv navrhovatele)</a:t>
            </a:r>
          </a:p>
          <a:p>
            <a:pPr lvl="1" eaLnBrk="1" hangingPunct="1"/>
            <a:r>
              <a:rPr lang="cs-CZ" dirty="0" smtClean="0"/>
              <a:t>fikce, že SO má sídlo v obvodu své působnosti</a:t>
            </a:r>
          </a:p>
          <a:p>
            <a:pPr eaLnBrk="1" hangingPunct="1"/>
            <a:r>
              <a:rPr lang="cs-CZ" dirty="0" smtClean="0"/>
              <a:t>Ve věcech důchodového pojištění KS, v jehož obvodu je bydliště navrhovatele či se v něm navrhovatel zdržuje</a:t>
            </a:r>
          </a:p>
          <a:p>
            <a:pPr eaLnBrk="1" hangingPunct="1"/>
            <a:r>
              <a:rPr lang="cs-CZ" i="1" dirty="0" err="1" smtClean="0"/>
              <a:t>Perpetuatio</a:t>
            </a:r>
            <a:r>
              <a:rPr lang="cs-CZ" i="1" dirty="0" smtClean="0"/>
              <a:t> </a:t>
            </a:r>
            <a:r>
              <a:rPr lang="cs-CZ" i="1" dirty="0" err="1" smtClean="0"/>
              <a:t>fori</a:t>
            </a:r>
            <a:endParaRPr lang="cs-CZ" i="1" dirty="0" smtClean="0"/>
          </a:p>
          <a:p>
            <a:pPr eaLnBrk="1" hangingPunct="1"/>
            <a:r>
              <a:rPr lang="cs-CZ" dirty="0" smtClean="0"/>
              <a:t>Přiměřené užití § 11 odst. 3 OSŘ</a:t>
            </a:r>
          </a:p>
          <a:p>
            <a:pPr eaLnBrk="1" hangingPunct="1"/>
            <a:r>
              <a:rPr lang="cs-CZ" b="1" dirty="0" smtClean="0"/>
              <a:t>Nedostatek MP</a:t>
            </a:r>
          </a:p>
          <a:p>
            <a:pPr lvl="1" eaLnBrk="1" hangingPunct="1"/>
            <a:r>
              <a:rPr lang="cs-CZ" dirty="0" smtClean="0"/>
              <a:t>postoupení věci soudu místně příslušnému</a:t>
            </a:r>
          </a:p>
          <a:p>
            <a:pPr lvl="1" eaLnBrk="1" hangingPunct="1"/>
            <a:r>
              <a:rPr lang="cs-CZ" dirty="0" smtClean="0"/>
              <a:t>nesouhlasí-li s postoupením, předloží věc NSS</a:t>
            </a:r>
          </a:p>
        </p:txBody>
      </p:sp>
    </p:spTree>
    <p:extLst>
      <p:ext uri="{BB962C8B-B14F-4D97-AF65-F5344CB8AC3E}">
        <p14:creationId xmlns:p14="http://schemas.microsoft.com/office/powerpoint/2010/main" val="280702971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Vyloučení soudce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b="1" dirty="0" smtClean="0"/>
              <a:t>Důvody</a:t>
            </a:r>
          </a:p>
          <a:p>
            <a:pPr lvl="1" eaLnBrk="1" hangingPunct="1"/>
            <a:r>
              <a:rPr lang="cs-CZ" dirty="0" smtClean="0"/>
              <a:t>podjatost</a:t>
            </a:r>
          </a:p>
          <a:p>
            <a:pPr lvl="1" eaLnBrk="1" hangingPunct="1"/>
            <a:r>
              <a:rPr lang="cs-CZ" dirty="0" smtClean="0"/>
              <a:t>podíl na projednání a rozhodování téže věci</a:t>
            </a:r>
          </a:p>
          <a:p>
            <a:pPr eaLnBrk="1" hangingPunct="1"/>
            <a:r>
              <a:rPr lang="cs-CZ" b="1" dirty="0" smtClean="0"/>
              <a:t>Oznámí-li </a:t>
            </a:r>
            <a:r>
              <a:rPr lang="cs-CZ" dirty="0" smtClean="0"/>
              <a:t>soudce svou podjatost</a:t>
            </a:r>
          </a:p>
          <a:p>
            <a:pPr lvl="1" eaLnBrk="1" hangingPunct="1"/>
            <a:r>
              <a:rPr lang="cs-CZ" b="1" dirty="0" smtClean="0"/>
              <a:t>určí </a:t>
            </a:r>
            <a:r>
              <a:rPr lang="cs-CZ" dirty="0" smtClean="0"/>
              <a:t>předseda soudu jiného soudce</a:t>
            </a:r>
          </a:p>
          <a:p>
            <a:pPr lvl="1" eaLnBrk="1" hangingPunct="1"/>
            <a:r>
              <a:rPr lang="cs-CZ" dirty="0" smtClean="0"/>
              <a:t>nesouhlasí-li PS nebo jde-li o jeho podjatost, předloží věc NSS</a:t>
            </a:r>
          </a:p>
          <a:p>
            <a:pPr eaLnBrk="1" hangingPunct="1"/>
            <a:r>
              <a:rPr lang="cs-CZ" b="1" dirty="0" smtClean="0"/>
              <a:t>Namítne-li </a:t>
            </a:r>
            <a:r>
              <a:rPr lang="cs-CZ" dirty="0" smtClean="0"/>
              <a:t>podjatost </a:t>
            </a:r>
            <a:r>
              <a:rPr lang="cs-CZ" b="1" dirty="0" smtClean="0"/>
              <a:t>do 1 týdne</a:t>
            </a:r>
            <a:r>
              <a:rPr lang="cs-CZ" dirty="0" smtClean="0"/>
              <a:t> účastník</a:t>
            </a:r>
          </a:p>
          <a:p>
            <a:pPr lvl="1" eaLnBrk="1" hangingPunct="1"/>
            <a:r>
              <a:rPr lang="cs-CZ" dirty="0" smtClean="0"/>
              <a:t>o námitce rozhodne NSS</a:t>
            </a:r>
          </a:p>
          <a:p>
            <a:pPr lvl="1" eaLnBrk="1" hangingPunct="1"/>
            <a:r>
              <a:rPr lang="cs-CZ" dirty="0" smtClean="0"/>
              <a:t>neplatí v řízení, v němž je soud povinen rozhodnout ve lhůtách počítaných na dny </a:t>
            </a:r>
          </a:p>
        </p:txBody>
      </p:sp>
    </p:spTree>
    <p:extLst>
      <p:ext uri="{BB962C8B-B14F-4D97-AF65-F5344CB8AC3E}">
        <p14:creationId xmlns:p14="http://schemas.microsoft.com/office/powerpoint/2010/main" val="150768045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Delegace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Delegace nutná</a:t>
            </a:r>
            <a:endParaRPr lang="cs-CZ" smtClean="0"/>
          </a:p>
          <a:p>
            <a:pPr lvl="1" eaLnBrk="1" hangingPunct="1"/>
            <a:r>
              <a:rPr lang="cs-CZ" smtClean="0"/>
              <a:t>nelze sestavit senát pro vyloučení všech soudců specializovaných senátů</a:t>
            </a:r>
          </a:p>
          <a:p>
            <a:pPr lvl="1" eaLnBrk="1" hangingPunct="1"/>
            <a:r>
              <a:rPr lang="cs-CZ" smtClean="0"/>
              <a:t>vyloučení všech specializovaných samosoudců</a:t>
            </a:r>
          </a:p>
          <a:p>
            <a:pPr eaLnBrk="1" hangingPunct="1"/>
            <a:r>
              <a:rPr lang="cs-CZ" b="1" smtClean="0"/>
              <a:t>Delegace vhodná</a:t>
            </a:r>
          </a:p>
          <a:p>
            <a:pPr lvl="1" eaLnBrk="1" hangingPunct="1"/>
            <a:r>
              <a:rPr lang="cs-CZ" smtClean="0"/>
              <a:t>rychlost, hospodárnost či jiný důležitý důvod</a:t>
            </a:r>
          </a:p>
          <a:p>
            <a:pPr lvl="1" eaLnBrk="1" hangingPunct="1"/>
            <a:r>
              <a:rPr lang="cs-CZ" smtClean="0"/>
              <a:t>výjimka ze zásady zákonného soudu, nutno vykládat restriktivně </a:t>
            </a:r>
          </a:p>
        </p:txBody>
      </p:sp>
    </p:spTree>
    <p:extLst>
      <p:ext uri="{BB962C8B-B14F-4D97-AF65-F5344CB8AC3E}">
        <p14:creationId xmlns:p14="http://schemas.microsoft.com/office/powerpoint/2010/main" val="419981394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Dožádání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Dožádaným soudem</a:t>
            </a:r>
            <a:r>
              <a:rPr lang="cs-CZ" smtClean="0"/>
              <a:t> může být</a:t>
            </a:r>
          </a:p>
          <a:p>
            <a:pPr lvl="1" eaLnBrk="1" hangingPunct="1"/>
            <a:r>
              <a:rPr lang="cs-CZ" smtClean="0"/>
              <a:t>krajský soud (jeho specializovaný senát)</a:t>
            </a:r>
          </a:p>
          <a:p>
            <a:pPr lvl="1" eaLnBrk="1" hangingPunct="1"/>
            <a:r>
              <a:rPr lang="cs-CZ" smtClean="0"/>
              <a:t>okresní soud</a:t>
            </a:r>
          </a:p>
          <a:p>
            <a:pPr eaLnBrk="1" hangingPunct="1"/>
            <a:r>
              <a:rPr lang="cs-CZ" smtClean="0"/>
              <a:t>Provádí-li dožádaný soud dokazování</a:t>
            </a:r>
          </a:p>
          <a:p>
            <a:pPr lvl="1" eaLnBrk="1" hangingPunct="1"/>
            <a:r>
              <a:rPr lang="cs-CZ" smtClean="0"/>
              <a:t>§ 122 odst. 2 OSŘ</a:t>
            </a:r>
          </a:p>
          <a:p>
            <a:pPr lvl="1" eaLnBrk="1" hangingPunct="1"/>
            <a:r>
              <a:rPr lang="cs-CZ" smtClean="0"/>
              <a:t>účastník má právo být přítomen</a:t>
            </a:r>
          </a:p>
        </p:txBody>
      </p:sp>
    </p:spTree>
    <p:extLst>
      <p:ext uri="{BB962C8B-B14F-4D97-AF65-F5344CB8AC3E}">
        <p14:creationId xmlns:p14="http://schemas.microsoft.com/office/powerpoint/2010/main" val="428919104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Účastníci řízení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Účastníci řízení</a:t>
            </a:r>
          </a:p>
          <a:p>
            <a:pPr marL="8509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sz="2200" dirty="0" smtClean="0"/>
              <a:t>navrhovatel a odpůrce (žalobce a žalovaný); odpůrce (žalovaného) určuje zákon</a:t>
            </a:r>
          </a:p>
          <a:p>
            <a:pPr marL="8509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sz="2200" dirty="0" smtClean="0"/>
              <a:t>ti, o nichž to stanoví zákon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Způsobilost být účastníkem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ten, kdo má hmotněprávní subjektivitu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správní orgán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Procesní způsobilost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/>
              <a:t>t</a:t>
            </a:r>
            <a:r>
              <a:rPr lang="cs-CZ" sz="2200" dirty="0" smtClean="0"/>
              <a:t>en, kdo má způsobilost k PÚ v </a:t>
            </a:r>
            <a:r>
              <a:rPr lang="cs-CZ" sz="2200" b="1" dirty="0" smtClean="0"/>
              <a:t>plném</a:t>
            </a:r>
            <a:r>
              <a:rPr lang="cs-CZ" sz="2200" dirty="0" smtClean="0"/>
              <a:t> rozsahu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Pouze </a:t>
            </a:r>
            <a:r>
              <a:rPr lang="cs-CZ" b="1" dirty="0" smtClean="0"/>
              <a:t>samostatné </a:t>
            </a:r>
            <a:r>
              <a:rPr lang="cs-CZ" dirty="0" smtClean="0"/>
              <a:t>společenství účastníků 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6879329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Práva a povinnosti účastníků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Princip </a:t>
            </a:r>
            <a:r>
              <a:rPr lang="cs-CZ" b="1" smtClean="0"/>
              <a:t>rovnosti zbraní</a:t>
            </a:r>
            <a:r>
              <a:rPr lang="cs-CZ" smtClean="0"/>
              <a:t>; projevy</a:t>
            </a:r>
          </a:p>
          <a:p>
            <a:pPr lvl="1" eaLnBrk="1" hangingPunct="1"/>
            <a:r>
              <a:rPr lang="cs-CZ" b="1" smtClean="0"/>
              <a:t>poučovací</a:t>
            </a:r>
            <a:r>
              <a:rPr lang="cs-CZ" smtClean="0"/>
              <a:t> povinnost soudu</a:t>
            </a:r>
          </a:p>
          <a:p>
            <a:pPr lvl="2" eaLnBrk="1" hangingPunct="1"/>
            <a:r>
              <a:rPr lang="cs-CZ" smtClean="0"/>
              <a:t>nejen vůči žalobci, ale i žalovanému správnímu orgánu</a:t>
            </a:r>
          </a:p>
          <a:p>
            <a:pPr lvl="1" eaLnBrk="1" hangingPunct="1"/>
            <a:r>
              <a:rPr lang="cs-CZ" smtClean="0"/>
              <a:t>právo na ustanovení </a:t>
            </a:r>
            <a:r>
              <a:rPr lang="cs-CZ" b="1" smtClean="0"/>
              <a:t>tlumočníka</a:t>
            </a:r>
          </a:p>
          <a:p>
            <a:pPr lvl="1" eaLnBrk="1" hangingPunct="1"/>
            <a:r>
              <a:rPr lang="cs-CZ" smtClean="0"/>
              <a:t>právo na </a:t>
            </a:r>
            <a:r>
              <a:rPr lang="cs-CZ" b="1" smtClean="0"/>
              <a:t>osvobození </a:t>
            </a:r>
            <a:r>
              <a:rPr lang="cs-CZ" smtClean="0"/>
              <a:t>od soudního poplatku a na ustanovení </a:t>
            </a:r>
            <a:r>
              <a:rPr lang="cs-CZ" b="1" smtClean="0"/>
              <a:t>zástupce</a:t>
            </a:r>
          </a:p>
        </p:txBody>
      </p:sp>
    </p:spTree>
    <p:extLst>
      <p:ext uri="{BB962C8B-B14F-4D97-AF65-F5344CB8AC3E}">
        <p14:creationId xmlns:p14="http://schemas.microsoft.com/office/powerpoint/2010/main" val="204573690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Procesní nástupnictví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Procesní nástupnictví dle § 107 OSŘ</a:t>
            </a:r>
            <a:endParaRPr lang="cs-CZ" smtClean="0"/>
          </a:p>
          <a:p>
            <a:pPr lvl="1" eaLnBrk="1" hangingPunct="1"/>
            <a:r>
              <a:rPr lang="cs-CZ" smtClean="0"/>
              <a:t>je i ve správním soudnictví zásadně možné</a:t>
            </a:r>
          </a:p>
          <a:p>
            <a:pPr lvl="1" eaLnBrk="1" hangingPunct="1"/>
            <a:r>
              <a:rPr lang="cs-CZ" smtClean="0"/>
              <a:t>nepřichází v úvahu např. ve věcech mezinárodní ochrany, poskytování informací</a:t>
            </a:r>
          </a:p>
          <a:p>
            <a:pPr lvl="1" eaLnBrk="1" hangingPunct="1"/>
            <a:r>
              <a:rPr lang="cs-CZ" smtClean="0"/>
              <a:t>nedochází-li k PN, odmítá se žaloba dle § 46 odst. 1 písm. a) SŘS</a:t>
            </a:r>
          </a:p>
          <a:p>
            <a:pPr eaLnBrk="1" hangingPunct="1"/>
            <a:r>
              <a:rPr lang="cs-CZ" b="1" smtClean="0"/>
              <a:t>Procesní nástupnictví dle § 107a OSŘ</a:t>
            </a:r>
            <a:r>
              <a:rPr lang="cs-CZ" smtClean="0"/>
              <a:t> </a:t>
            </a:r>
          </a:p>
          <a:p>
            <a:pPr lvl="1" eaLnBrk="1" hangingPunct="1"/>
            <a:r>
              <a:rPr lang="cs-CZ" smtClean="0"/>
              <a:t>je ve správním soudnictví vyloučeno</a:t>
            </a:r>
          </a:p>
          <a:p>
            <a:pPr eaLnBrk="1" hangingPunct="1"/>
            <a:r>
              <a:rPr lang="cs-CZ" b="1" smtClean="0"/>
              <a:t>Zvláštní případ</a:t>
            </a:r>
            <a:r>
              <a:rPr lang="cs-CZ" smtClean="0"/>
              <a:t> procesního nástupnictví na straně žalovaného viz § 69 SŘS</a:t>
            </a:r>
            <a:endParaRPr lang="cs-CZ" b="1" smtClean="0"/>
          </a:p>
        </p:txBody>
      </p:sp>
    </p:spTree>
    <p:extLst>
      <p:ext uri="{BB962C8B-B14F-4D97-AF65-F5344CB8AC3E}">
        <p14:creationId xmlns:p14="http://schemas.microsoft.com/office/powerpoint/2010/main" val="1784138859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Osoby zúčastněné na řízení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Znaky OZŘ</a:t>
            </a:r>
          </a:p>
          <a:p>
            <a:pPr lvl="1" eaLnBrk="1" hangingPunct="1"/>
            <a:r>
              <a:rPr lang="cs-CZ" smtClean="0"/>
              <a:t>přímé dotčení na subjektivních veřejných právech a povinnostech (na právní sféře)</a:t>
            </a:r>
          </a:p>
          <a:p>
            <a:pPr lvl="1" eaLnBrk="1" hangingPunct="1"/>
            <a:r>
              <a:rPr lang="cs-CZ" smtClean="0"/>
              <a:t>není účastníkem řízení</a:t>
            </a:r>
          </a:p>
          <a:p>
            <a:pPr lvl="1" eaLnBrk="1" hangingPunct="1"/>
            <a:r>
              <a:rPr lang="cs-CZ" smtClean="0"/>
              <a:t>oznámila, že bude v řízení práva OZŘ uplatňovat</a:t>
            </a:r>
          </a:p>
          <a:p>
            <a:pPr eaLnBrk="1" hangingPunct="1"/>
            <a:r>
              <a:rPr lang="cs-CZ" smtClean="0"/>
              <a:t>Proti rozhodnutí, že někdo není OZŘ se lze bránit kasační stížností</a:t>
            </a:r>
          </a:p>
          <a:p>
            <a:pPr eaLnBrk="1" hangingPunct="1"/>
            <a:r>
              <a:rPr lang="cs-CZ" b="1" smtClean="0"/>
              <a:t>Oprávnění OZŘ</a:t>
            </a:r>
          </a:p>
          <a:p>
            <a:pPr lvl="1" eaLnBrk="1" hangingPunct="1"/>
            <a:r>
              <a:rPr lang="cs-CZ" smtClean="0"/>
              <a:t>§ 34 odst. 3</a:t>
            </a:r>
          </a:p>
          <a:p>
            <a:pPr lvl="1" eaLnBrk="1" hangingPunct="1"/>
            <a:r>
              <a:rPr lang="cs-CZ" smtClean="0"/>
              <a:t>legitimace k podání kasační stížnosti</a:t>
            </a:r>
          </a:p>
        </p:txBody>
      </p:sp>
    </p:spTree>
    <p:extLst>
      <p:ext uri="{BB962C8B-B14F-4D97-AF65-F5344CB8AC3E}">
        <p14:creationId xmlns:p14="http://schemas.microsoft.com/office/powerpoint/2010/main" val="1578181351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Na základě </a:t>
            </a:r>
            <a:r>
              <a:rPr lang="cs-CZ" b="1" dirty="0" smtClean="0"/>
              <a:t>zákona</a:t>
            </a:r>
            <a:r>
              <a:rPr lang="cs-CZ" dirty="0" smtClean="0"/>
              <a:t> (§ 35 odst. 1)</a:t>
            </a:r>
          </a:p>
          <a:p>
            <a:pPr eaLnBrk="1" hangingPunct="1">
              <a:defRPr/>
            </a:pPr>
            <a:r>
              <a:rPr lang="cs-CZ" dirty="0" smtClean="0"/>
              <a:t>Na základě </a:t>
            </a:r>
            <a:r>
              <a:rPr lang="cs-CZ" b="1" dirty="0" smtClean="0"/>
              <a:t>plné moci </a:t>
            </a:r>
            <a:r>
              <a:rPr lang="cs-CZ" dirty="0" smtClean="0"/>
              <a:t>(§ 35 odst. 2 až 7)</a:t>
            </a:r>
          </a:p>
          <a:p>
            <a:pPr eaLnBrk="1" hangingPunct="1">
              <a:defRPr/>
            </a:pPr>
            <a:r>
              <a:rPr lang="cs-CZ" dirty="0" smtClean="0"/>
              <a:t>Na základě </a:t>
            </a:r>
            <a:r>
              <a:rPr lang="cs-CZ" b="1" dirty="0" smtClean="0"/>
              <a:t>rozhodnutí soudu </a:t>
            </a:r>
            <a:r>
              <a:rPr lang="cs-CZ" dirty="0" smtClean="0"/>
              <a:t>(§ 35 odst. 8)</a:t>
            </a:r>
          </a:p>
          <a:p>
            <a:pPr lvl="1" eaLnBrk="1" hangingPunct="1">
              <a:defRPr/>
            </a:pPr>
            <a:r>
              <a:rPr lang="cs-CZ" dirty="0" smtClean="0"/>
              <a:t>návrh</a:t>
            </a:r>
          </a:p>
          <a:p>
            <a:pPr lvl="2" eaLnBrk="1" hangingPunct="1">
              <a:defRPr/>
            </a:pPr>
            <a:r>
              <a:rPr lang="cs-CZ" dirty="0" smtClean="0"/>
              <a:t>i před zahájením řízení</a:t>
            </a:r>
          </a:p>
          <a:p>
            <a:pPr lvl="2" eaLnBrk="1" hangingPunct="1">
              <a:defRPr/>
            </a:pPr>
            <a:r>
              <a:rPr lang="cs-CZ" dirty="0" smtClean="0"/>
              <a:t>podání návrhu na ustanovení zástupce nebo osvobození od </a:t>
            </a:r>
            <a:r>
              <a:rPr lang="cs-CZ" dirty="0" err="1" smtClean="0"/>
              <a:t>SoP</a:t>
            </a:r>
            <a:r>
              <a:rPr lang="cs-CZ" dirty="0" smtClean="0"/>
              <a:t> staví běh lhůty pro podání návrhu na zahájení řízení </a:t>
            </a:r>
          </a:p>
          <a:p>
            <a:pPr lvl="1" eaLnBrk="1" hangingPunct="1">
              <a:defRPr/>
            </a:pPr>
            <a:r>
              <a:rPr lang="cs-CZ" dirty="0" smtClean="0"/>
              <a:t>účastník splňuje předpoklady osvobození od </a:t>
            </a:r>
            <a:r>
              <a:rPr lang="cs-CZ" dirty="0" err="1" smtClean="0"/>
              <a:t>SoP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zástupce je třeba k ochraně jeho práv</a:t>
            </a:r>
          </a:p>
          <a:p>
            <a:pPr eaLnBrk="1" hangingPunct="1">
              <a:defRPr/>
            </a:pPr>
            <a:r>
              <a:rPr lang="cs-CZ" dirty="0" smtClean="0"/>
              <a:t>Odměna advokáta se vždy stanoví podle </a:t>
            </a:r>
            <a:r>
              <a:rPr lang="cs-CZ" b="1" dirty="0" smtClean="0"/>
              <a:t>tarifu</a:t>
            </a:r>
            <a:r>
              <a:rPr lang="cs-CZ" dirty="0" smtClean="0"/>
              <a:t>, nikoliv paušálem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98397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420888"/>
            <a:ext cx="7851648" cy="18288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6600" dirty="0" smtClean="0">
                <a:solidFill>
                  <a:schemeClr val="tx1"/>
                </a:solidFill>
              </a:rPr>
              <a:t>Základní zásady a vybrané instituty obecné části SŘS</a:t>
            </a:r>
            <a:endParaRPr lang="cs-CZ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1283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hlink"/>
                </a:solidFill>
              </a:rPr>
              <a:t>Teoretické a historické základy</a:t>
            </a:r>
          </a:p>
        </p:txBody>
      </p:sp>
      <p:sp>
        <p:nvSpPr>
          <p:cNvPr id="1638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l"/>
            <a:r>
              <a:rPr lang="cs-CZ" smtClean="0"/>
              <a:t>Část I.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zásady řízení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 smtClean="0"/>
              <a:t>Dispoziční</a:t>
            </a:r>
            <a:r>
              <a:rPr lang="cs-CZ" sz="2800" dirty="0" smtClean="0"/>
              <a:t> zásada</a:t>
            </a:r>
          </a:p>
          <a:p>
            <a:pPr lvl="1" eaLnBrk="1" hangingPunct="1"/>
            <a:r>
              <a:rPr lang="cs-CZ" dirty="0" smtClean="0"/>
              <a:t>řízení se zahajuje jenom na návrh</a:t>
            </a:r>
          </a:p>
          <a:p>
            <a:pPr lvl="1" eaLnBrk="1" hangingPunct="1"/>
            <a:r>
              <a:rPr lang="cs-CZ" dirty="0" smtClean="0"/>
              <a:t>rozsah přezkumné činnosti a jeho hlediska jsou vymezeny návrhem</a:t>
            </a:r>
          </a:p>
          <a:p>
            <a:pPr lvl="1" eaLnBrk="1" hangingPunct="1"/>
            <a:r>
              <a:rPr lang="cs-CZ" dirty="0" smtClean="0"/>
              <a:t>omezenější uplatnění než v civilním sporu (nelze např. uzavřít smír, vzdát se nároku; žalovaný je vymezen zákonem; předurčenost žalobních typů)</a:t>
            </a:r>
          </a:p>
          <a:p>
            <a:pPr eaLnBrk="1" hangingPunct="1"/>
            <a:r>
              <a:rPr lang="cs-CZ" sz="2800" b="1" dirty="0" smtClean="0"/>
              <a:t>Vyšetřovací</a:t>
            </a:r>
            <a:r>
              <a:rPr lang="cs-CZ" sz="2800" dirty="0" smtClean="0"/>
              <a:t> zásada</a:t>
            </a:r>
          </a:p>
          <a:p>
            <a:pPr eaLnBrk="1" hangingPunct="1"/>
            <a:r>
              <a:rPr lang="cs-CZ" sz="2800" b="1" dirty="0" smtClean="0"/>
              <a:t>Vyčerpání řádných opravných prostředků </a:t>
            </a:r>
            <a:r>
              <a:rPr lang="cs-CZ" sz="2800" dirty="0" smtClean="0"/>
              <a:t>ve správním řízení</a:t>
            </a:r>
          </a:p>
        </p:txBody>
      </p:sp>
    </p:spTree>
    <p:extLst>
      <p:ext uri="{BB962C8B-B14F-4D97-AF65-F5344CB8AC3E}">
        <p14:creationId xmlns:p14="http://schemas.microsoft.com/office/powerpoint/2010/main" val="6137108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Podání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Forma </a:t>
            </a:r>
            <a:r>
              <a:rPr lang="cs-CZ" dirty="0" smtClean="0"/>
              <a:t>podání</a:t>
            </a:r>
          </a:p>
          <a:p>
            <a:pPr lvl="1" eaLnBrk="1" hangingPunct="1"/>
            <a:r>
              <a:rPr lang="cs-CZ" dirty="0" smtClean="0"/>
              <a:t>Ústní do protokolu</a:t>
            </a:r>
          </a:p>
          <a:p>
            <a:pPr lvl="1" eaLnBrk="1" hangingPunct="1"/>
            <a:r>
              <a:rPr lang="cs-CZ" dirty="0" smtClean="0"/>
              <a:t>Písemné, vč. podání elektronickými prostředky</a:t>
            </a:r>
          </a:p>
          <a:p>
            <a:pPr lvl="2" eaLnBrk="1" hangingPunct="1"/>
            <a:r>
              <a:rPr lang="cs-CZ" dirty="0" smtClean="0"/>
              <a:t>bez uznávaného el. podpisu nutno doplnit do 3 dnů, jinak se k podání nepřihlíží; obrana viz IV. ÚS 1882/08</a:t>
            </a:r>
          </a:p>
          <a:p>
            <a:pPr eaLnBrk="1" hangingPunct="1"/>
            <a:r>
              <a:rPr lang="cs-CZ" b="1" dirty="0" smtClean="0"/>
              <a:t>Náležitosti</a:t>
            </a:r>
            <a:r>
              <a:rPr lang="cs-CZ" dirty="0" smtClean="0"/>
              <a:t> § 37 odst. 3</a:t>
            </a:r>
          </a:p>
          <a:p>
            <a:pPr lvl="1" eaLnBrk="1" hangingPunct="1"/>
            <a:r>
              <a:rPr lang="cs-CZ" dirty="0" smtClean="0"/>
              <a:t>obecné náležitosti podání</a:t>
            </a:r>
          </a:p>
          <a:p>
            <a:pPr lvl="1" eaLnBrk="1" hangingPunct="1"/>
            <a:r>
              <a:rPr lang="cs-CZ" dirty="0" smtClean="0"/>
              <a:t>novela č. 303/2011 Sb. zrušila povinnost platit </a:t>
            </a:r>
            <a:r>
              <a:rPr lang="cs-CZ" dirty="0" err="1" smtClean="0"/>
              <a:t>SoP</a:t>
            </a:r>
            <a:r>
              <a:rPr lang="cs-CZ" dirty="0" smtClean="0"/>
              <a:t> jenom kolkem</a:t>
            </a:r>
          </a:p>
        </p:txBody>
      </p:sp>
    </p:spTree>
    <p:extLst>
      <p:ext uri="{BB962C8B-B14F-4D97-AF65-F5344CB8AC3E}">
        <p14:creationId xmlns:p14="http://schemas.microsoft.com/office/powerpoint/2010/main" val="371849890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Odstraňování vad podání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Usnesení obsahující </a:t>
            </a:r>
            <a:r>
              <a:rPr lang="cs-CZ" b="1" dirty="0" smtClean="0"/>
              <a:t>výzvu</a:t>
            </a:r>
            <a:r>
              <a:rPr lang="cs-CZ" dirty="0" smtClean="0"/>
              <a:t> k odstranění vad</a:t>
            </a:r>
          </a:p>
          <a:p>
            <a:pPr lvl="1" eaLnBrk="1" hangingPunct="1">
              <a:defRPr/>
            </a:pPr>
            <a:r>
              <a:rPr lang="cs-CZ" dirty="0" smtClean="0"/>
              <a:t>konkrétní poučení o postupu při odstranění vad</a:t>
            </a:r>
          </a:p>
          <a:p>
            <a:pPr lvl="1" eaLnBrk="1" hangingPunct="1">
              <a:defRPr/>
            </a:pPr>
            <a:r>
              <a:rPr lang="cs-CZ" dirty="0" smtClean="0"/>
              <a:t>poučení o následcích nevyhovění výzvě</a:t>
            </a:r>
          </a:p>
          <a:p>
            <a:pPr lvl="1" eaLnBrk="1" hangingPunct="1">
              <a:defRPr/>
            </a:pPr>
            <a:r>
              <a:rPr lang="cs-CZ" dirty="0" smtClean="0"/>
              <a:t>stanovení přiměřené lhůty</a:t>
            </a:r>
          </a:p>
          <a:p>
            <a:pPr eaLnBrk="1" hangingPunct="1">
              <a:defRPr/>
            </a:pPr>
            <a:r>
              <a:rPr lang="cs-CZ" dirty="0" smtClean="0"/>
              <a:t>Není-li výzvě vyhověno a nelze-li návrh projednat, soud návrh </a:t>
            </a:r>
            <a:r>
              <a:rPr lang="cs-CZ" b="1" dirty="0" smtClean="0"/>
              <a:t>odmítne</a:t>
            </a:r>
          </a:p>
          <a:p>
            <a:pPr eaLnBrk="1" hangingPunct="1">
              <a:defRPr/>
            </a:pPr>
            <a:r>
              <a:rPr lang="cs-CZ" dirty="0" smtClean="0"/>
              <a:t>K podáním, kterými se nezahajuje řízení, se </a:t>
            </a:r>
            <a:r>
              <a:rPr lang="cs-CZ" b="1" dirty="0" smtClean="0"/>
              <a:t>nepřihlíží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Postup dle § 37 odst. 5 platí i pro případ, kdy je </a:t>
            </a:r>
            <a:r>
              <a:rPr lang="cs-CZ" dirty="0" err="1" smtClean="0"/>
              <a:t>spr</a:t>
            </a:r>
            <a:r>
              <a:rPr lang="cs-CZ" dirty="0" smtClean="0"/>
              <a:t>. orgánu doručeno </a:t>
            </a:r>
            <a:r>
              <a:rPr lang="cs-CZ" b="1" dirty="0" smtClean="0"/>
              <a:t>nejasné podání</a:t>
            </a:r>
            <a:r>
              <a:rPr lang="cs-CZ" dirty="0" smtClean="0"/>
              <a:t>, které by mohlo být žalobou</a:t>
            </a:r>
          </a:p>
          <a:p>
            <a:pPr eaLnBrk="1" hangingPunct="1">
              <a:defRPr/>
            </a:pPr>
            <a:r>
              <a:rPr lang="cs-CZ" dirty="0" smtClean="0"/>
              <a:t>Problémy při odstraňování vad týkajících se </a:t>
            </a:r>
            <a:r>
              <a:rPr lang="cs-CZ" b="1" dirty="0" smtClean="0"/>
              <a:t>žalobních bodů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71344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Předběžná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 smtClean="0"/>
              <a:t>Předpoklady </a:t>
            </a:r>
            <a:r>
              <a:rPr lang="cs-CZ" dirty="0" smtClean="0"/>
              <a:t>nařízení PO</a:t>
            </a:r>
          </a:p>
          <a:p>
            <a:pPr lvl="1" eaLnBrk="1" hangingPunct="1">
              <a:defRPr/>
            </a:pPr>
            <a:r>
              <a:rPr lang="cs-CZ" dirty="0" smtClean="0"/>
              <a:t>byl podán návrh na zahájení řízení</a:t>
            </a:r>
          </a:p>
          <a:p>
            <a:pPr lvl="1" eaLnBrk="1" hangingPunct="1">
              <a:defRPr/>
            </a:pPr>
            <a:r>
              <a:rPr lang="cs-CZ" dirty="0" smtClean="0"/>
              <a:t>návrh na nařízení PO</a:t>
            </a:r>
          </a:p>
          <a:p>
            <a:pPr lvl="1" eaLnBrk="1" hangingPunct="1">
              <a:defRPr/>
            </a:pPr>
            <a:r>
              <a:rPr lang="cs-CZ" dirty="0" smtClean="0"/>
              <a:t>potřeba úpravy poměrů účastníků pro hrozící vážnou újmu </a:t>
            </a:r>
          </a:p>
          <a:p>
            <a:pPr eaLnBrk="1" hangingPunct="1">
              <a:defRPr/>
            </a:pPr>
            <a:r>
              <a:rPr lang="cs-CZ" dirty="0" smtClean="0"/>
              <a:t>Soud si může vyžádat vyjádření ostatních účastníků</a:t>
            </a:r>
          </a:p>
          <a:p>
            <a:pPr eaLnBrk="1" hangingPunct="1">
              <a:defRPr/>
            </a:pPr>
            <a:r>
              <a:rPr lang="cs-CZ" dirty="0" smtClean="0"/>
              <a:t>Kasační stížnost není přípustná</a:t>
            </a:r>
          </a:p>
          <a:p>
            <a:pPr eaLnBrk="1" hangingPunct="1">
              <a:defRPr/>
            </a:pPr>
            <a:r>
              <a:rPr lang="cs-CZ" dirty="0" smtClean="0"/>
              <a:t>Úprava je komplexní, OSŘ se nepoužije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30344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Běh některých lhůt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Po dobu soudního řízení neběží lhůty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r>
              <a:rPr lang="cs-CZ" dirty="0" smtClean="0"/>
              <a:t>pro zánik odpovědnosti za správní delikt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r>
              <a:rPr lang="cs-CZ" dirty="0" smtClean="0"/>
              <a:t>pro výkon rozhodnutí ve věci správních deliktů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r>
              <a:rPr lang="cs-CZ" dirty="0" smtClean="0"/>
              <a:t>pro zánik práva v daňových a obdobných věcech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r>
              <a:rPr lang="cs-CZ" dirty="0" smtClean="0"/>
              <a:t>promlčecí doby podle § 32 a násl. zákona č. 82/1998 Sb.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6678682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Jednání a rozhodování bez jednání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Dle § 49 odst. 1 SŘS má předseda senátu nařídit k projednání věci samé </a:t>
            </a:r>
            <a:r>
              <a:rPr lang="cs-CZ" b="1" smtClean="0"/>
              <a:t>jednání</a:t>
            </a:r>
          </a:p>
          <a:p>
            <a:pPr eaLnBrk="1" hangingPunct="1"/>
            <a:r>
              <a:rPr lang="cs-CZ" smtClean="0"/>
              <a:t>Praxe z tohoto pravidla učinila výjimku pomocí výzvy dle </a:t>
            </a:r>
            <a:r>
              <a:rPr lang="cs-CZ" b="1" smtClean="0"/>
              <a:t>§ 51 SŘS</a:t>
            </a:r>
          </a:p>
          <a:p>
            <a:pPr lvl="1" eaLnBrk="1" hangingPunct="1"/>
            <a:r>
              <a:rPr lang="cs-CZ" b="1" smtClean="0"/>
              <a:t>domněnka souhlasu s rozhodnutím bez jednání</a:t>
            </a:r>
            <a:endParaRPr lang="cs-CZ" smtClean="0"/>
          </a:p>
          <a:p>
            <a:pPr lvl="1" eaLnBrk="1" hangingPunct="1"/>
            <a:r>
              <a:rPr lang="cs-CZ" smtClean="0"/>
              <a:t>nesouhlas může účastník vyjádřit i dodatečně</a:t>
            </a:r>
          </a:p>
          <a:p>
            <a:pPr eaLnBrk="1" hangingPunct="1"/>
            <a:r>
              <a:rPr lang="cs-CZ" smtClean="0"/>
              <a:t>Provádí-li soud dokazování, musí nařídit jednání vždy</a:t>
            </a:r>
          </a:p>
        </p:txBody>
      </p:sp>
    </p:spTree>
    <p:extLst>
      <p:ext uri="{BB962C8B-B14F-4D97-AF65-F5344CB8AC3E}">
        <p14:creationId xmlns:p14="http://schemas.microsoft.com/office/powerpoint/2010/main" val="2542574826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Dokazování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Projev principu plné jurisdikce</a:t>
            </a:r>
          </a:p>
          <a:p>
            <a:pPr eaLnBrk="1" hangingPunct="1"/>
            <a:r>
              <a:rPr lang="cs-CZ" smtClean="0"/>
              <a:t>Rozsah dokazování závisí na druhu řízení [např. § 76 odst. 1 písm. b) SŘS]</a:t>
            </a:r>
          </a:p>
          <a:p>
            <a:pPr eaLnBrk="1" hangingPunct="1"/>
            <a:r>
              <a:rPr lang="cs-CZ" smtClean="0"/>
              <a:t>Lze navrhnout i důkaz, který účastník nenavrhl ve správním řízení (neplatí pro řízení daňové)</a:t>
            </a:r>
          </a:p>
        </p:txBody>
      </p:sp>
    </p:spTree>
    <p:extLst>
      <p:ext uri="{BB962C8B-B14F-4D97-AF65-F5344CB8AC3E}">
        <p14:creationId xmlns:p14="http://schemas.microsoft.com/office/powerpoint/2010/main" val="3041506947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Rozhodnutí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Meritorní</a:t>
            </a:r>
          </a:p>
          <a:p>
            <a:pPr lvl="1" eaLnBrk="1" hangingPunct="1"/>
            <a:r>
              <a:rPr lang="cs-CZ" dirty="0" smtClean="0"/>
              <a:t>zásadně rozsudek</a:t>
            </a:r>
          </a:p>
          <a:p>
            <a:pPr lvl="1" eaLnBrk="1" hangingPunct="1"/>
            <a:r>
              <a:rPr lang="cs-CZ" dirty="0" smtClean="0"/>
              <a:t>usnesení tam, kde to zákon stanoví (např. volební věci)</a:t>
            </a:r>
          </a:p>
          <a:p>
            <a:pPr eaLnBrk="1" hangingPunct="1"/>
            <a:r>
              <a:rPr lang="cs-CZ" b="1" dirty="0" smtClean="0"/>
              <a:t>Procesní</a:t>
            </a:r>
          </a:p>
          <a:p>
            <a:pPr lvl="1" eaLnBrk="1" hangingPunct="1"/>
            <a:r>
              <a:rPr lang="cs-CZ" dirty="0" smtClean="0"/>
              <a:t>dle § 53 odst. 2 SŘS před novelou č. 303/2011 Sb. usnesení jenom tam, kde to zákon stanovil</a:t>
            </a:r>
          </a:p>
          <a:p>
            <a:pPr lvl="1" eaLnBrk="1" hangingPunct="1"/>
            <a:r>
              <a:rPr lang="cs-CZ" dirty="0" smtClean="0"/>
              <a:t>praxe využívala formy usnesení i v dalších případech, které to z povahy věci vyžadují (např. delegace)</a:t>
            </a:r>
          </a:p>
          <a:p>
            <a:pPr lvl="1" eaLnBrk="1" hangingPunct="1"/>
            <a:r>
              <a:rPr lang="cs-CZ" dirty="0" smtClean="0"/>
              <a:t>novela vazbu na ustanovení zákona vypustila</a:t>
            </a:r>
          </a:p>
        </p:txBody>
      </p:sp>
    </p:spTree>
    <p:extLst>
      <p:ext uri="{BB962C8B-B14F-4D97-AF65-F5344CB8AC3E}">
        <p14:creationId xmlns:p14="http://schemas.microsoft.com/office/powerpoint/2010/main" val="3469475672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Uspokojení navrhovatele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b="1" dirty="0" smtClean="0"/>
              <a:t>Předpoklady</a:t>
            </a:r>
          </a:p>
          <a:p>
            <a:pPr lvl="1" eaLnBrk="1" hangingPunct="1">
              <a:defRPr/>
            </a:pPr>
            <a:r>
              <a:rPr lang="cs-CZ" dirty="0" smtClean="0"/>
              <a:t>soud o návrhu dosud nerozhodl</a:t>
            </a:r>
          </a:p>
          <a:p>
            <a:pPr lvl="1" eaLnBrk="1" hangingPunct="1">
              <a:defRPr/>
            </a:pPr>
            <a:r>
              <a:rPr lang="cs-CZ" dirty="0" smtClean="0"/>
              <a:t>nové rozhodnutí SO nebude zasahovat do právní sféry třetích osob</a:t>
            </a:r>
          </a:p>
          <a:p>
            <a:pPr lvl="1" eaLnBrk="1" hangingPunct="1">
              <a:defRPr/>
            </a:pPr>
            <a:r>
              <a:rPr lang="cs-CZ" dirty="0" smtClean="0"/>
              <a:t>SO sdělí svůj záměr soudu a vyžádá si od něj spisy</a:t>
            </a:r>
          </a:p>
          <a:p>
            <a:pPr lvl="1" eaLnBrk="1" hangingPunct="1">
              <a:defRPr/>
            </a:pPr>
            <a:r>
              <a:rPr lang="cs-CZ" dirty="0" smtClean="0"/>
              <a:t>rozhodnutí musí být vydáno a oznámeno soudu a navrhovateli v soudem stanovené lhůtě</a:t>
            </a:r>
          </a:p>
          <a:p>
            <a:pPr eaLnBrk="1" hangingPunct="1">
              <a:defRPr/>
            </a:pPr>
            <a:r>
              <a:rPr lang="cs-CZ" dirty="0" smtClean="0"/>
              <a:t>Soud řízení </a:t>
            </a:r>
            <a:r>
              <a:rPr lang="cs-CZ" b="1" dirty="0" smtClean="0"/>
              <a:t>zastaví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prohlásí-li navrhovatel, že je uspokojen</a:t>
            </a:r>
          </a:p>
          <a:p>
            <a:pPr lvl="1" eaLnBrk="1" hangingPunct="1">
              <a:defRPr/>
            </a:pPr>
            <a:r>
              <a:rPr lang="cs-CZ" dirty="0" smtClean="0"/>
              <a:t>je-li ze všech okolností zřejmé, že k uspokojení došlo</a:t>
            </a:r>
          </a:p>
          <a:p>
            <a:pPr eaLnBrk="1" hangingPunct="1">
              <a:defRPr/>
            </a:pPr>
            <a:r>
              <a:rPr lang="cs-CZ" dirty="0" smtClean="0"/>
              <a:t>Navrhovatel má právo na náhradu </a:t>
            </a:r>
            <a:r>
              <a:rPr lang="cs-CZ" b="1" dirty="0" smtClean="0"/>
              <a:t>nákladů</a:t>
            </a:r>
            <a:r>
              <a:rPr lang="cs-CZ" dirty="0" smtClean="0"/>
              <a:t> řízení</a:t>
            </a:r>
          </a:p>
          <a:p>
            <a:pPr lvl="1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944169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420888"/>
            <a:ext cx="7851648" cy="18288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6600" dirty="0">
                <a:solidFill>
                  <a:schemeClr val="tx1"/>
                </a:solidFill>
              </a:rPr>
              <a:t>Řízení o žalobě proti rozhodnutí správního orgánu</a:t>
            </a:r>
          </a:p>
        </p:txBody>
      </p:sp>
    </p:spTree>
    <p:extLst>
      <p:ext uri="{BB962C8B-B14F-4D97-AF65-F5344CB8AC3E}">
        <p14:creationId xmlns:p14="http://schemas.microsoft.com/office/powerpoint/2010/main" val="13947183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správního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Ztotožnění správního soudnictví se správním řízením</a:t>
            </a:r>
          </a:p>
          <a:p>
            <a:r>
              <a:rPr lang="cs-CZ" dirty="0" smtClean="0"/>
              <a:t>Soudnictví </a:t>
            </a:r>
            <a:r>
              <a:rPr lang="cs-CZ" dirty="0"/>
              <a:t>vykonávané nezávislými správními </a:t>
            </a:r>
            <a:r>
              <a:rPr lang="cs-CZ" dirty="0" smtClean="0"/>
              <a:t>orgány</a:t>
            </a:r>
            <a:endParaRPr lang="cs-CZ" dirty="0"/>
          </a:p>
          <a:p>
            <a:r>
              <a:rPr lang="cs-CZ" dirty="0" smtClean="0"/>
              <a:t>Zvláštní </a:t>
            </a:r>
            <a:r>
              <a:rPr lang="cs-CZ" dirty="0"/>
              <a:t>administrativními </a:t>
            </a:r>
            <a:r>
              <a:rPr lang="cs-CZ" dirty="0" smtClean="0"/>
              <a:t>soudy</a:t>
            </a:r>
          </a:p>
          <a:p>
            <a:pPr lvl="1"/>
            <a:r>
              <a:rPr lang="cs-CZ" dirty="0" smtClean="0"/>
              <a:t>odděleny </a:t>
            </a:r>
            <a:r>
              <a:rPr lang="cs-CZ" dirty="0"/>
              <a:t>od </a:t>
            </a:r>
            <a:r>
              <a:rPr lang="cs-CZ" dirty="0" smtClean="0"/>
              <a:t>správy i od </a:t>
            </a:r>
            <a:r>
              <a:rPr lang="cs-CZ" dirty="0"/>
              <a:t>soustavy obecných </a:t>
            </a:r>
            <a:r>
              <a:rPr lang="cs-CZ" dirty="0" smtClean="0"/>
              <a:t>soudů</a:t>
            </a:r>
          </a:p>
          <a:p>
            <a:pPr lvl="1"/>
            <a:r>
              <a:rPr lang="cs-CZ" dirty="0" smtClean="0"/>
              <a:t>zvláštní </a:t>
            </a:r>
            <a:r>
              <a:rPr lang="cs-CZ" dirty="0"/>
              <a:t>procesní </a:t>
            </a:r>
            <a:r>
              <a:rPr lang="cs-CZ" dirty="0" smtClean="0"/>
              <a:t>úprava</a:t>
            </a:r>
            <a:endParaRPr lang="cs-CZ" dirty="0"/>
          </a:p>
          <a:p>
            <a:r>
              <a:rPr lang="cs-CZ" dirty="0" smtClean="0"/>
              <a:t>Soudnictví </a:t>
            </a:r>
            <a:r>
              <a:rPr lang="cs-CZ" dirty="0"/>
              <a:t>v plném </a:t>
            </a:r>
            <a:r>
              <a:rPr lang="cs-CZ" dirty="0" smtClean="0"/>
              <a:t>smyslu</a:t>
            </a:r>
          </a:p>
          <a:p>
            <a:pPr lvl="1"/>
            <a:r>
              <a:rPr lang="cs-CZ" dirty="0" smtClean="0"/>
              <a:t>není modifikováno </a:t>
            </a:r>
            <a:r>
              <a:rPr lang="cs-CZ" dirty="0"/>
              <a:t>administrativními </a:t>
            </a:r>
            <a:r>
              <a:rPr lang="cs-CZ" dirty="0" smtClean="0"/>
              <a:t>prvky</a:t>
            </a:r>
          </a:p>
          <a:p>
            <a:pPr lvl="1"/>
            <a:r>
              <a:rPr lang="cs-CZ" dirty="0" smtClean="0"/>
              <a:t>výraz „správní“ vyjadřuje pouze zaměření </a:t>
            </a:r>
            <a:r>
              <a:rPr lang="cs-CZ" dirty="0"/>
              <a:t>tohoto druhu </a:t>
            </a:r>
            <a:r>
              <a:rPr lang="cs-CZ" dirty="0" smtClean="0"/>
              <a:t>soudnictví</a:t>
            </a:r>
          </a:p>
          <a:p>
            <a:pPr lvl="1"/>
            <a:r>
              <a:rPr lang="cs-CZ" dirty="0" smtClean="0"/>
              <a:t>součást obecné soudní soustavy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961771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Rozhodnutí správního orgánu I.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Úkon, kterým se zakládají, mění, ruší nebo závazně určují žalobcova práva či povinnosti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b="1" smtClean="0"/>
              <a:t>veřejná </a:t>
            </a:r>
            <a:r>
              <a:rPr lang="cs-CZ" sz="2200" smtClean="0"/>
              <a:t>subjektivní práva a povinnosti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smtClean="0"/>
              <a:t>(soukromá práva          část V. OSŘ)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smtClean="0"/>
              <a:t>hmotná i procesní 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smtClean="0"/>
              <a:t>dotčení právní sféry žalobce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rozhodující jsou </a:t>
            </a:r>
            <a:r>
              <a:rPr lang="cs-CZ" sz="2200" b="1" smtClean="0"/>
              <a:t>materiální</a:t>
            </a:r>
            <a:r>
              <a:rPr lang="cs-CZ" sz="2200" smtClean="0"/>
              <a:t> znaky, nikoliv forma či označení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smtClean="0"/>
              <a:t>např. výzva ručiteli k zaplacení daňového nedoplatku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smtClean="0"/>
              <a:t>stanovení poplatku za delší dobu studia na VŠ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smtClean="0"/>
              <a:t>územní souhlas podle stavebního zákona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smtClean="0"/>
              <a:t>závazné stanovisko – např. souhlas orgánu ochrany přírody a krajiny k umístění stavby</a:t>
            </a:r>
            <a:endParaRPr lang="cs-CZ" sz="1900" smtClean="0">
              <a:latin typeface="Arial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cs-CZ" sz="1900" smtClean="0"/>
              <a:t>nikoliv např. rozhodnutí o odvolání (jmenování) ředitele školy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357563" y="3071813"/>
            <a:ext cx="357187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422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Rozhodnutí správního orgánu II.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Rozhodnutí </a:t>
            </a:r>
            <a:r>
              <a:rPr lang="cs-CZ" b="1" smtClean="0"/>
              <a:t>konstitutivní i deklaratorní</a:t>
            </a:r>
          </a:p>
          <a:p>
            <a:pPr eaLnBrk="1" hangingPunct="1"/>
            <a:r>
              <a:rPr lang="cs-CZ" smtClean="0"/>
              <a:t>Rozhodnutí </a:t>
            </a:r>
            <a:r>
              <a:rPr lang="cs-CZ" b="1" smtClean="0"/>
              <a:t>správního orgánu </a:t>
            </a:r>
            <a:r>
              <a:rPr lang="cs-CZ" smtClean="0"/>
              <a:t>v oblasti </a:t>
            </a:r>
            <a:r>
              <a:rPr lang="cs-CZ" b="1" smtClean="0"/>
              <a:t>veřejné správy</a:t>
            </a:r>
          </a:p>
          <a:p>
            <a:pPr lvl="1" eaLnBrk="1" hangingPunct="1"/>
            <a:r>
              <a:rPr lang="cs-CZ" smtClean="0"/>
              <a:t>např. nikoli rozhodnutí státního zástupce o odložení trestního oznámení</a:t>
            </a:r>
          </a:p>
        </p:txBody>
      </p:sp>
    </p:spTree>
    <p:extLst>
      <p:ext uri="{BB962C8B-B14F-4D97-AF65-F5344CB8AC3E}">
        <p14:creationId xmlns:p14="http://schemas.microsoft.com/office/powerpoint/2010/main" val="1842857758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Účastníci řízení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Žalobce a žalovaný</a:t>
            </a:r>
            <a:r>
              <a:rPr lang="cs-CZ" sz="2400" dirty="0" smtClean="0"/>
              <a:t> (§ 33 odst. 1)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Žalobce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 smtClean="0"/>
              <a:t>FO nebo PO podle § 65 odst. 1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 smtClean="0"/>
              <a:t>Spolek dle § 65 odst. 2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 smtClean="0"/>
              <a:t>Instituce či osoba, jíž svědčí zvláštní žalobní legitimace podle § 66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Žalovaný 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 smtClean="0"/>
              <a:t>správní orgán vymezený zákonem (§ 33 odst. 1, § 69)</a:t>
            </a:r>
          </a:p>
        </p:txBody>
      </p:sp>
    </p:spTree>
    <p:extLst>
      <p:ext uri="{BB962C8B-B14F-4D97-AF65-F5344CB8AC3E}">
        <p14:creationId xmlns:p14="http://schemas.microsoft.com/office/powerpoint/2010/main" val="226247649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Žalobce dle § 65 odst. 1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FO či PO tvrdící zkrácení na svých právech</a:t>
            </a:r>
          </a:p>
          <a:p>
            <a:pPr lvl="1" eaLnBrk="1" hangingPunct="1"/>
            <a:r>
              <a:rPr lang="cs-CZ" smtClean="0"/>
              <a:t>podmínkou není účastenství ve správním řízení</a:t>
            </a:r>
          </a:p>
          <a:p>
            <a:pPr lvl="1" eaLnBrk="1" hangingPunct="1"/>
            <a:r>
              <a:rPr lang="cs-CZ" smtClean="0"/>
              <a:t>žalobní legitimace je založena tvrzením</a:t>
            </a:r>
          </a:p>
          <a:p>
            <a:pPr lvl="1" eaLnBrk="1" hangingPunct="1"/>
            <a:r>
              <a:rPr lang="cs-CZ" smtClean="0"/>
              <a:t>zkrácení na subjektivním veřejném právu náležejícím žalobci (dotčení jeho právní sféry)</a:t>
            </a:r>
          </a:p>
          <a:p>
            <a:pPr lvl="2" eaLnBrk="1" hangingPunct="1"/>
            <a:r>
              <a:rPr lang="cs-CZ" smtClean="0"/>
              <a:t>přímé zkrácení</a:t>
            </a:r>
          </a:p>
          <a:p>
            <a:pPr lvl="2" eaLnBrk="1" hangingPunct="1"/>
            <a:r>
              <a:rPr lang="cs-CZ" smtClean="0"/>
              <a:t>zkrácení v důsledku porušení práv v předcházejícím řízení </a:t>
            </a:r>
          </a:p>
        </p:txBody>
      </p:sp>
    </p:spTree>
    <p:extLst>
      <p:ext uri="{BB962C8B-B14F-4D97-AF65-F5344CB8AC3E}">
        <p14:creationId xmlns:p14="http://schemas.microsoft.com/office/powerpoint/2010/main" val="36931001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Žalobní legitimace dle § 65 odst. 2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Účastník správního řízení (vč. opomenutého úč.)</a:t>
            </a:r>
          </a:p>
          <a:p>
            <a:pPr eaLnBrk="1" hangingPunct="1"/>
            <a:r>
              <a:rPr lang="cs-CZ" sz="2800" smtClean="0"/>
              <a:t>Není legitimován dle § 65 odst. 1</a:t>
            </a:r>
          </a:p>
          <a:p>
            <a:pPr lvl="1" eaLnBrk="1" hangingPunct="1"/>
            <a:r>
              <a:rPr lang="cs-CZ" smtClean="0"/>
              <a:t>v řízení nešlo o jeho práva, tento účastník v něm hájil pouze určité zájmy (např. ekologické spolky)</a:t>
            </a:r>
          </a:p>
          <a:p>
            <a:pPr eaLnBrk="1" hangingPunct="1"/>
            <a:r>
              <a:rPr lang="cs-CZ" sz="2800" smtClean="0"/>
              <a:t>Tvrzení o zkrácení na právech zájemníku příslušejících (procesní práva)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80159400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Zvláštní žalobní legitimace dle § 66</a:t>
            </a:r>
            <a:endParaRPr lang="cs-CZ" dirty="0"/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Správní orgán</a:t>
            </a:r>
          </a:p>
          <a:p>
            <a:pPr lvl="1" eaLnBrk="1" hangingPunct="1"/>
            <a:r>
              <a:rPr lang="cs-CZ" dirty="0" smtClean="0"/>
              <a:t>nevyskytuje se</a:t>
            </a:r>
          </a:p>
          <a:p>
            <a:pPr eaLnBrk="1" hangingPunct="1"/>
            <a:r>
              <a:rPr lang="cs-CZ" dirty="0" smtClean="0"/>
              <a:t>Nejvyšší státní zástupce</a:t>
            </a:r>
          </a:p>
          <a:p>
            <a:pPr lvl="1" eaLnBrk="1" hangingPunct="1"/>
            <a:r>
              <a:rPr lang="cs-CZ" dirty="0" smtClean="0"/>
              <a:t>závažný veřejný zájem</a:t>
            </a:r>
          </a:p>
          <a:p>
            <a:pPr lvl="1" eaLnBrk="1" hangingPunct="1"/>
            <a:r>
              <a:rPr lang="cs-CZ" dirty="0" smtClean="0"/>
              <a:t>neplatí požadavek vyčerpání opravných prostředků</a:t>
            </a:r>
          </a:p>
          <a:p>
            <a:pPr eaLnBrk="1" hangingPunct="1"/>
            <a:r>
              <a:rPr lang="cs-CZ" dirty="0" smtClean="0"/>
              <a:t>Veřejný ochránce práv</a:t>
            </a:r>
          </a:p>
          <a:p>
            <a:pPr eaLnBrk="1" hangingPunct="1"/>
            <a:r>
              <a:rPr lang="cs-CZ" dirty="0" smtClean="0"/>
              <a:t>Ten, o kom to stanoví mezinárodní smlouva</a:t>
            </a:r>
          </a:p>
        </p:txBody>
      </p:sp>
    </p:spTree>
    <p:extLst>
      <p:ext uri="{BB962C8B-B14F-4D97-AF65-F5344CB8AC3E}">
        <p14:creationId xmlns:p14="http://schemas.microsoft.com/office/powerpoint/2010/main" val="122815496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Žalovaný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Správní </a:t>
            </a:r>
            <a:r>
              <a:rPr lang="cs-CZ" dirty="0" smtClean="0"/>
              <a:t>orgán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který </a:t>
            </a:r>
            <a:r>
              <a:rPr lang="cs-CZ" dirty="0"/>
              <a:t>rozhodl </a:t>
            </a:r>
            <a:r>
              <a:rPr lang="cs-CZ" b="1" dirty="0"/>
              <a:t>v posledním </a:t>
            </a:r>
            <a:r>
              <a:rPr lang="cs-CZ" b="1" dirty="0" smtClean="0"/>
              <a:t>stupni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na </a:t>
            </a:r>
            <a:r>
              <a:rPr lang="cs-CZ" dirty="0"/>
              <a:t>který jeho působnost přešla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Správní orgán: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§ 4 odst. 1 písm. a) </a:t>
            </a:r>
            <a:r>
              <a:rPr lang="cs-CZ" dirty="0" smtClean="0"/>
              <a:t>SŘS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mj. i profesní komory, 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někdy též vláda, prezident republiky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ministerstvo, nikoli ministr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Žalovaný je určen zákonem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 případě nesprávného označení v žalobě bude soud jednat s tím, kdo je skutečně žalovaným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4691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Nepřípustnost a kompetenční výluky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§ 68 a § 70 SŘS</a:t>
            </a:r>
          </a:p>
          <a:p>
            <a:pPr eaLnBrk="1" hangingPunct="1"/>
            <a:r>
              <a:rPr lang="cs-CZ" b="1" smtClean="0"/>
              <a:t>Restriktivní interpretace</a:t>
            </a:r>
            <a:endParaRPr lang="cs-CZ" smtClean="0"/>
          </a:p>
          <a:p>
            <a:pPr eaLnBrk="1" hangingPunct="1"/>
            <a:r>
              <a:rPr lang="cs-CZ" smtClean="0"/>
              <a:t>Ze soudního pravomoci </a:t>
            </a:r>
            <a:r>
              <a:rPr lang="cs-CZ" b="1" smtClean="0"/>
              <a:t>nelze vyloučit</a:t>
            </a:r>
            <a:r>
              <a:rPr lang="cs-CZ" smtClean="0"/>
              <a:t> přezkum rozhodnutí týkajících se</a:t>
            </a:r>
          </a:p>
          <a:p>
            <a:pPr lvl="1" eaLnBrk="1" hangingPunct="1"/>
            <a:r>
              <a:rPr lang="cs-CZ" b="1" smtClean="0"/>
              <a:t>základních práv a svobod </a:t>
            </a:r>
            <a:r>
              <a:rPr lang="cs-CZ" smtClean="0"/>
              <a:t>(čl. 36 odst. 2 Listiny)</a:t>
            </a:r>
          </a:p>
          <a:p>
            <a:pPr lvl="1" eaLnBrk="1" hangingPunct="1"/>
            <a:r>
              <a:rPr lang="cs-CZ" b="1" smtClean="0"/>
              <a:t>občanských práv a závazků nebo trestních obvinění</a:t>
            </a:r>
            <a:r>
              <a:rPr lang="cs-CZ" smtClean="0"/>
              <a:t> (6 odst. 1 Úmluvy)</a:t>
            </a:r>
          </a:p>
        </p:txBody>
      </p:sp>
    </p:spTree>
    <p:extLst>
      <p:ext uri="{BB962C8B-B14F-4D97-AF65-F5344CB8AC3E}">
        <p14:creationId xmlns:p14="http://schemas.microsoft.com/office/powerpoint/2010/main" val="29263790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Nepřípustnost žaloby (§ 68)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Nevyčerpání řádných opravných prostředků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vztahuje se extenzivně i na rozhodnutí v blokovém řízení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neplatí pro žalobu NSZ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Rozhodnutí v </a:t>
            </a:r>
            <a:r>
              <a:rPr lang="cs-CZ" b="1" dirty="0" smtClean="0"/>
              <a:t>soukromoprávní </a:t>
            </a:r>
            <a:r>
              <a:rPr lang="cs-CZ" dirty="0" smtClean="0"/>
              <a:t>věci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viz dále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Písm. c) (</a:t>
            </a:r>
            <a:r>
              <a:rPr lang="cs-CZ" b="1" dirty="0" smtClean="0"/>
              <a:t>nicotnost</a:t>
            </a:r>
            <a:r>
              <a:rPr lang="cs-CZ" dirty="0" smtClean="0"/>
              <a:t>) se neuplatní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Napadání pouze </a:t>
            </a:r>
            <a:r>
              <a:rPr lang="cs-CZ" b="1" dirty="0" smtClean="0"/>
              <a:t>důvodů</a:t>
            </a:r>
            <a:r>
              <a:rPr lang="cs-CZ" dirty="0" smtClean="0"/>
              <a:t> rozhodnutí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Návrh na přezkum rozhodnutí </a:t>
            </a:r>
            <a:r>
              <a:rPr lang="cs-CZ" b="1" dirty="0" smtClean="0"/>
              <a:t>vyloučených</a:t>
            </a:r>
            <a:r>
              <a:rPr lang="cs-CZ" dirty="0" smtClean="0"/>
              <a:t> z přezkumu (viz § 70)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Dále viz </a:t>
            </a:r>
            <a:r>
              <a:rPr lang="cs-CZ" b="1" dirty="0" smtClean="0"/>
              <a:t>§ 66 odst. 5 a 6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70914842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Věci projednávané v režimu části V. (I.)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Rozhodnutí ve věcech </a:t>
            </a:r>
            <a:r>
              <a:rPr lang="cs-CZ" b="1" smtClean="0"/>
              <a:t>vkladu práva k nemovitostem</a:t>
            </a:r>
            <a:r>
              <a:rPr lang="cs-CZ" smtClean="0"/>
              <a:t> (§ 249 odst. 2 OSŘ) </a:t>
            </a:r>
          </a:p>
          <a:p>
            <a:pPr lvl="1" eaLnBrk="1" hangingPunct="1"/>
            <a:r>
              <a:rPr lang="cs-CZ" smtClean="0"/>
              <a:t>ostatní katastrální věci považuje judikatura za veřejnoprávní</a:t>
            </a:r>
          </a:p>
          <a:p>
            <a:pPr eaLnBrk="1" hangingPunct="1"/>
            <a:r>
              <a:rPr lang="cs-CZ" smtClean="0"/>
              <a:t>Rozhodnutí o </a:t>
            </a:r>
            <a:r>
              <a:rPr lang="cs-CZ" b="1" smtClean="0"/>
              <a:t>vyvlastnění</a:t>
            </a:r>
            <a:r>
              <a:rPr lang="cs-CZ" smtClean="0"/>
              <a:t> (§ 28 z. č. 184/2006 Sb.)</a:t>
            </a:r>
          </a:p>
          <a:p>
            <a:pPr eaLnBrk="1" hangingPunct="1"/>
            <a:r>
              <a:rPr lang="cs-CZ" smtClean="0"/>
              <a:t>Některá rozhodnutí podle z. č. </a:t>
            </a:r>
            <a:r>
              <a:rPr lang="cs-CZ" b="1" smtClean="0"/>
              <a:t>229/1991</a:t>
            </a:r>
            <a:r>
              <a:rPr lang="cs-CZ" smtClean="0"/>
              <a:t> Sb.: § 9 odst. 2, § 9 odst. 4, § 9 odst. 7 a § 6 odst. 3</a:t>
            </a:r>
          </a:p>
        </p:txBody>
      </p:sp>
    </p:spTree>
    <p:extLst>
      <p:ext uri="{BB962C8B-B14F-4D97-AF65-F5344CB8AC3E}">
        <p14:creationId xmlns:p14="http://schemas.microsoft.com/office/powerpoint/2010/main" val="27645241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Správní soudnictví a správní řízení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U prvých dvou koncepcí nejde vůbec o soudnictví</a:t>
            </a:r>
            <a:endParaRPr lang="cs-CZ" sz="2800" dirty="0">
              <a:sym typeface="Wingdings" pitchFamily="2" charset="2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/>
              <a:t>Správní soudnictví není pokračováním správního řízení; důvody: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povaha státní moci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garance spravedlivého procesu (vč. nezávislosti a nestrannosti)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základní strukturní princip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vznik sporu až po rozhodnutí správního orgánu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Věci projednávané v režimu části V. (II.)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400"/>
              <a:t>Rozhodnutí ČTÚ ve věci </a:t>
            </a:r>
            <a:r>
              <a:rPr lang="cs-CZ" sz="3400" b="1"/>
              <a:t>vyúčtování ceny za služby elektronických komunikací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400"/>
              <a:t>Rozhodnutí ÚP o </a:t>
            </a:r>
            <a:r>
              <a:rPr lang="cs-CZ" sz="3400" b="1"/>
              <a:t>mzdových nárocích zaměstnance</a:t>
            </a:r>
            <a:r>
              <a:rPr lang="cs-CZ" sz="3400"/>
              <a:t> při platební neschopnosti zaměstnavatele podle § 9 odst. 4 z. č. 118/2000 Sb.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400"/>
              <a:t>Rozhodnutí o </a:t>
            </a:r>
            <a:r>
              <a:rPr lang="cs-CZ" sz="3400" b="1"/>
              <a:t>vyloučení člena spolku</a:t>
            </a:r>
            <a:r>
              <a:rPr lang="cs-CZ" sz="3400"/>
              <a:t> (§ 15 odst. 1 zákona č. 83/1990 Sb.)</a:t>
            </a:r>
          </a:p>
        </p:txBody>
      </p:sp>
    </p:spTree>
    <p:extLst>
      <p:ext uri="{BB962C8B-B14F-4D97-AF65-F5344CB8AC3E}">
        <p14:creationId xmlns:p14="http://schemas.microsoft.com/office/powerpoint/2010/main" val="1859326274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Kompetenční výluky I.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Úkony, které </a:t>
            </a:r>
            <a:r>
              <a:rPr lang="cs-CZ" b="1" smtClean="0"/>
              <a:t>nejsou rozhodnutími </a:t>
            </a:r>
            <a:r>
              <a:rPr lang="cs-CZ" smtClean="0"/>
              <a:t>dle § 65 odst. 1</a:t>
            </a:r>
          </a:p>
          <a:p>
            <a:pPr eaLnBrk="1" hangingPunct="1"/>
            <a:r>
              <a:rPr lang="cs-CZ" smtClean="0"/>
              <a:t>Rozhodnutí </a:t>
            </a:r>
            <a:r>
              <a:rPr lang="cs-CZ" b="1" smtClean="0"/>
              <a:t>předběžné povahy</a:t>
            </a:r>
          </a:p>
          <a:p>
            <a:pPr lvl="1" eaLnBrk="1" hangingPunct="1"/>
            <a:r>
              <a:rPr lang="cs-CZ" smtClean="0"/>
              <a:t>předběžné opatření</a:t>
            </a:r>
          </a:p>
          <a:p>
            <a:pPr lvl="1" eaLnBrk="1" hangingPunct="1"/>
            <a:r>
              <a:rPr lang="cs-CZ" smtClean="0"/>
              <a:t>zastavení práce na nepovolené stavbě</a:t>
            </a:r>
          </a:p>
          <a:p>
            <a:pPr lvl="1" eaLnBrk="1" hangingPunct="1"/>
            <a:r>
              <a:rPr lang="cs-CZ" smtClean="0"/>
              <a:t>zajištění zbrojního průkazu a zbraně</a:t>
            </a:r>
          </a:p>
          <a:p>
            <a:pPr lvl="1" eaLnBrk="1" hangingPunct="1"/>
            <a:r>
              <a:rPr lang="cs-CZ" smtClean="0"/>
              <a:t>závazná informace o sazebním zařazení zboží</a:t>
            </a:r>
          </a:p>
        </p:txBody>
      </p:sp>
    </p:spTree>
    <p:extLst>
      <p:ext uri="{BB962C8B-B14F-4D97-AF65-F5344CB8AC3E}">
        <p14:creationId xmlns:p14="http://schemas.microsoft.com/office/powerpoint/2010/main" val="3964690881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Kompetenční výluky II.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Rozhodnutí o úpravě </a:t>
            </a:r>
            <a:r>
              <a:rPr lang="cs-CZ" b="1" smtClean="0"/>
              <a:t>vedení správního řízení</a:t>
            </a:r>
          </a:p>
          <a:p>
            <a:pPr lvl="1" eaLnBrk="1" hangingPunct="1"/>
            <a:r>
              <a:rPr lang="cs-CZ" smtClean="0"/>
              <a:t>vyloučení pro podjatost</a:t>
            </a:r>
          </a:p>
          <a:p>
            <a:pPr lvl="1" eaLnBrk="1" hangingPunct="1"/>
            <a:r>
              <a:rPr lang="cs-CZ" smtClean="0"/>
              <a:t>výzva k zaplacení správního poplatku</a:t>
            </a:r>
          </a:p>
          <a:p>
            <a:pPr lvl="1" eaLnBrk="1" hangingPunct="1"/>
            <a:r>
              <a:rPr lang="cs-CZ" smtClean="0"/>
              <a:t>ustanovení zástupce</a:t>
            </a:r>
          </a:p>
          <a:p>
            <a:pPr lvl="1" eaLnBrk="1" hangingPunct="1"/>
            <a:r>
              <a:rPr lang="cs-CZ" smtClean="0"/>
              <a:t>rozhodnutí o rozsahu, v němž může daňový subjekt nahlížet do spisu</a:t>
            </a:r>
          </a:p>
          <a:p>
            <a:pPr lvl="1" eaLnBrk="1" hangingPunct="1"/>
            <a:r>
              <a:rPr lang="cs-CZ" smtClean="0"/>
              <a:t>rozhodnutí zakazující pořídit z průběhu jednání zvukový záznam  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4110396"/>
      </p:ext>
    </p:extLst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Kompetenční výluky III.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Rozhodnutí závisející výlučně na posouzení </a:t>
            </a:r>
            <a:r>
              <a:rPr lang="cs-CZ" b="1" dirty="0" smtClean="0"/>
              <a:t>zdravotního stavu </a:t>
            </a:r>
            <a:r>
              <a:rPr lang="cs-CZ" dirty="0" smtClean="0"/>
              <a:t>osob nebo </a:t>
            </a:r>
            <a:r>
              <a:rPr lang="cs-CZ" b="1" dirty="0" smtClean="0"/>
              <a:t>technického stavu </a:t>
            </a:r>
            <a:r>
              <a:rPr lang="cs-CZ" dirty="0" smtClean="0"/>
              <a:t>věcí (nejsou-li překážkou výkonu hospodářské činnosti)</a:t>
            </a:r>
          </a:p>
          <a:p>
            <a:pPr lvl="1" eaLnBrk="1" hangingPunct="1">
              <a:defRPr/>
            </a:pPr>
            <a:r>
              <a:rPr lang="cs-CZ" dirty="0" smtClean="0"/>
              <a:t>rozhodnutí lékaře o ukončení dočasné pracovní neschopnosti</a:t>
            </a:r>
          </a:p>
          <a:p>
            <a:pPr lvl="1" eaLnBrk="1" hangingPunct="1">
              <a:defRPr/>
            </a:pPr>
            <a:r>
              <a:rPr lang="cs-CZ" dirty="0" smtClean="0"/>
              <a:t>není vyloučeno rozhodnutí o neschopnosti k vojenské činné službě</a:t>
            </a:r>
          </a:p>
          <a:p>
            <a:pPr eaLnBrk="1" hangingPunct="1">
              <a:defRPr/>
            </a:pPr>
            <a:r>
              <a:rPr lang="cs-CZ" dirty="0" smtClean="0"/>
              <a:t>Rozhodnutí o nepřiznání nebo odnětí </a:t>
            </a:r>
            <a:r>
              <a:rPr lang="cs-CZ" b="1" dirty="0" smtClean="0"/>
              <a:t>odborné způsobilosti </a:t>
            </a:r>
            <a:r>
              <a:rPr lang="cs-CZ" dirty="0" smtClean="0"/>
              <a:t>FO</a:t>
            </a:r>
          </a:p>
          <a:p>
            <a:pPr eaLnBrk="1" hangingPunct="1">
              <a:defRPr/>
            </a:pPr>
            <a:r>
              <a:rPr lang="cs-CZ" dirty="0" smtClean="0"/>
              <a:t>Rozhodnutí vyloučená </a:t>
            </a:r>
            <a:r>
              <a:rPr lang="cs-CZ" b="1" dirty="0" smtClean="0"/>
              <a:t>zvláštním zákonem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7173454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Náležitosti žaloby I.</a:t>
            </a:r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Označení </a:t>
            </a:r>
            <a:r>
              <a:rPr lang="cs-CZ" b="1" smtClean="0"/>
              <a:t>soudu</a:t>
            </a:r>
          </a:p>
          <a:p>
            <a:pPr lvl="1" eaLnBrk="1" hangingPunct="1"/>
            <a:r>
              <a:rPr lang="cs-CZ" smtClean="0"/>
              <a:t>krajský soud (VP i MP - § 7)</a:t>
            </a:r>
          </a:p>
          <a:p>
            <a:pPr eaLnBrk="1" hangingPunct="1"/>
            <a:r>
              <a:rPr lang="cs-CZ" smtClean="0"/>
              <a:t>Označení </a:t>
            </a:r>
            <a:r>
              <a:rPr lang="cs-CZ" b="1" smtClean="0"/>
              <a:t>účastníků</a:t>
            </a:r>
          </a:p>
          <a:p>
            <a:pPr eaLnBrk="1" hangingPunct="1"/>
            <a:r>
              <a:rPr lang="cs-CZ" smtClean="0"/>
              <a:t>Označení </a:t>
            </a:r>
            <a:r>
              <a:rPr lang="cs-CZ" b="1" smtClean="0"/>
              <a:t>osob zúčastněných na řízení</a:t>
            </a:r>
          </a:p>
          <a:p>
            <a:pPr lvl="1" eaLnBrk="1" hangingPunct="1"/>
            <a:r>
              <a:rPr lang="cs-CZ" smtClean="0"/>
              <a:t>osoba, která byla přímo dotčena ve svých právech</a:t>
            </a:r>
          </a:p>
          <a:p>
            <a:pPr lvl="1" eaLnBrk="1" hangingPunct="1"/>
            <a:r>
              <a:rPr lang="cs-CZ" smtClean="0"/>
              <a:t>není účastníkem řízení</a:t>
            </a:r>
          </a:p>
          <a:p>
            <a:pPr lvl="1" eaLnBrk="1" hangingPunct="1"/>
            <a:r>
              <a:rPr lang="cs-CZ" smtClean="0"/>
              <a:t>oznámila, že bude uplatňovat práva OZŘ </a:t>
            </a:r>
          </a:p>
          <a:p>
            <a:pPr eaLnBrk="1" hangingPunct="1"/>
            <a:r>
              <a:rPr lang="cs-CZ" smtClean="0"/>
              <a:t>Označení </a:t>
            </a:r>
            <a:r>
              <a:rPr lang="cs-CZ" b="1" smtClean="0"/>
              <a:t>napadených výroků</a:t>
            </a:r>
          </a:p>
          <a:p>
            <a:pPr lvl="1" eaLnBrk="1" hangingPunct="1"/>
            <a:r>
              <a:rPr lang="cs-CZ" smtClean="0"/>
              <a:t>rozšíření jenom ve lhůtě pro podání žaloby </a:t>
            </a:r>
          </a:p>
        </p:txBody>
      </p:sp>
    </p:spTree>
    <p:extLst>
      <p:ext uri="{BB962C8B-B14F-4D97-AF65-F5344CB8AC3E}">
        <p14:creationId xmlns:p14="http://schemas.microsoft.com/office/powerpoint/2010/main" val="630329078"/>
      </p:ext>
    </p:extLst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Náležitosti žaloby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Žalobní body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skutkové a právní důvody, z nichž má žalobce rozhodnutí za nezákonné nebo nicotné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rozšíření jenom ve lhůtě pro podání žaloby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neobsahuje-li žaloba žádný žalobní bod, nelze jej po uplynutí lhůty pro podání žaloby doplňovat a soud žalobu odmítne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není-li dostatečně konkretizován, postup dle § 37 odst. </a:t>
            </a:r>
            <a:r>
              <a:rPr lang="cs-CZ" smtClean="0"/>
              <a:t>5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Důkazní návrhy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Žalobní petit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zrušení rozhodnutí správního orgánu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vyslovení nicotnosti rozhodnutí správního orgánu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moderace sankce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Podpis a datum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Odstraňování vad </a:t>
            </a:r>
            <a:r>
              <a:rPr lang="cs-CZ" dirty="0" smtClean="0"/>
              <a:t>viz § 37 odst. 5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941383"/>
      </p:ext>
    </p:extLst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Lhůta pro podání žaloby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b="1" dirty="0" smtClean="0"/>
              <a:t>2 měsíce </a:t>
            </a:r>
            <a:r>
              <a:rPr lang="cs-CZ" dirty="0" smtClean="0"/>
              <a:t>od doručení rozhodnutí</a:t>
            </a:r>
          </a:p>
          <a:p>
            <a:pPr eaLnBrk="1" hangingPunct="1"/>
            <a:r>
              <a:rPr lang="cs-CZ" dirty="0" smtClean="0"/>
              <a:t>Zvláštní lhůty</a:t>
            </a:r>
          </a:p>
          <a:p>
            <a:pPr lvl="1" eaLnBrk="1" hangingPunct="1"/>
            <a:r>
              <a:rPr lang="cs-CZ" dirty="0" smtClean="0"/>
              <a:t>§ 66 odst. 1 až 3 a odst. 4</a:t>
            </a:r>
          </a:p>
          <a:p>
            <a:pPr lvl="1" eaLnBrk="1" hangingPunct="1"/>
            <a:r>
              <a:rPr lang="cs-CZ" dirty="0" smtClean="0"/>
              <a:t>zvláštní zákony</a:t>
            </a:r>
          </a:p>
          <a:p>
            <a:pPr eaLnBrk="1" hangingPunct="1"/>
            <a:r>
              <a:rPr lang="cs-CZ" dirty="0" smtClean="0"/>
              <a:t>Lhůta má dle praxe procesní povahu</a:t>
            </a:r>
          </a:p>
          <a:p>
            <a:pPr eaLnBrk="1" hangingPunct="1"/>
            <a:r>
              <a:rPr lang="cs-CZ" dirty="0" smtClean="0"/>
              <a:t>Lhůta byla zachována podáním žaloby u správního orgánu</a:t>
            </a:r>
          </a:p>
          <a:p>
            <a:pPr lvl="1" eaLnBrk="1" hangingPunct="1"/>
            <a:r>
              <a:rPr lang="cs-CZ" dirty="0" smtClean="0"/>
              <a:t>muselo jít o správní orgán, jehož rozhodnutí bylo napadeno</a:t>
            </a:r>
          </a:p>
          <a:p>
            <a:pPr lvl="1" eaLnBrk="1" hangingPunct="1"/>
            <a:r>
              <a:rPr lang="cs-CZ" dirty="0" smtClean="0"/>
              <a:t>novela č. 303/2011 Sb. toto pravidlo zrušila</a:t>
            </a:r>
          </a:p>
          <a:p>
            <a:pPr eaLnBrk="1" hangingPunct="1"/>
            <a:r>
              <a:rPr lang="cs-CZ" dirty="0" smtClean="0"/>
              <a:t>Zmeškání lhůty nelze prominout</a:t>
            </a:r>
          </a:p>
        </p:txBody>
      </p:sp>
    </p:spTree>
    <p:extLst>
      <p:ext uri="{BB962C8B-B14F-4D97-AF65-F5344CB8AC3E}">
        <p14:creationId xmlns:p14="http://schemas.microsoft.com/office/powerpoint/2010/main" val="13405309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Odkladný účinek žaloby</a:t>
            </a:r>
          </a:p>
        </p:txBody>
      </p:sp>
      <p:sp>
        <p:nvSpPr>
          <p:cNvPr id="624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dirty="0" smtClean="0"/>
              <a:t>Žaloba nemá odkladný účinek</a:t>
            </a:r>
          </a:p>
          <a:p>
            <a:pPr eaLnBrk="1" hangingPunct="1"/>
            <a:r>
              <a:rPr lang="cs-CZ" dirty="0" smtClean="0"/>
              <a:t>Soud jej může rozhodnutím přiznat; </a:t>
            </a:r>
            <a:r>
              <a:rPr lang="cs-CZ" b="1" dirty="0" smtClean="0"/>
              <a:t>podmínky</a:t>
            </a:r>
            <a:r>
              <a:rPr lang="cs-CZ" dirty="0" smtClean="0"/>
              <a:t>:</a:t>
            </a:r>
          </a:p>
          <a:p>
            <a:pPr lvl="1" eaLnBrk="1" hangingPunct="1"/>
            <a:r>
              <a:rPr lang="cs-CZ" dirty="0" smtClean="0"/>
              <a:t>návrh žalobce</a:t>
            </a:r>
          </a:p>
          <a:p>
            <a:pPr lvl="1" eaLnBrk="1" hangingPunct="1"/>
            <a:r>
              <a:rPr lang="cs-CZ" dirty="0" smtClean="0"/>
              <a:t>hrozba nepoměrně větší újmy pro žalobce, než jaká může přiznáním odkladného účinku vzniknout jiným osobám</a:t>
            </a:r>
          </a:p>
          <a:p>
            <a:pPr lvl="1" eaLnBrk="1" hangingPunct="1"/>
            <a:r>
              <a:rPr lang="cs-CZ" dirty="0" smtClean="0"/>
              <a:t>není v rozporu s důležitým veřejným zájmem</a:t>
            </a:r>
          </a:p>
          <a:p>
            <a:pPr eaLnBrk="1" hangingPunct="1"/>
            <a:r>
              <a:rPr lang="cs-CZ" dirty="0" smtClean="0"/>
              <a:t>Nutno rozhodnout bez zbytečného odkladu, resp. do 30 dnů</a:t>
            </a:r>
          </a:p>
          <a:p>
            <a:pPr eaLnBrk="1" hangingPunct="1"/>
            <a:r>
              <a:rPr lang="cs-CZ" dirty="0" smtClean="0"/>
              <a:t>Usnesení musí být vždy odůvodněno</a:t>
            </a:r>
          </a:p>
          <a:p>
            <a:pPr eaLnBrk="1" hangingPunct="1"/>
            <a:r>
              <a:rPr lang="cs-CZ" dirty="0" smtClean="0"/>
              <a:t>Kasační stížnost není přípustná</a:t>
            </a:r>
          </a:p>
        </p:txBody>
      </p:sp>
    </p:spTree>
    <p:extLst>
      <p:ext uri="{BB962C8B-B14F-4D97-AF65-F5344CB8AC3E}">
        <p14:creationId xmlns:p14="http://schemas.microsoft.com/office/powerpoint/2010/main" val="38707905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Průběh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Řízení je zahájeno podáním žaloby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Odstranění nedostatku procesních podmínek a vad žaloby, příp. nezaplacení </a:t>
            </a:r>
            <a:r>
              <a:rPr lang="cs-CZ" dirty="0" err="1" smtClean="0"/>
              <a:t>SoP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Výzva podle § 51 a poučení o složení senátu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Vyjádření k žalobě, vyžádání spisů a replika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Projednání žaloby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Bez jednání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§ 51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vady řízení dle § 76 odst. 1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nicotnost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odmítnutí žaloby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jednáním v ostatních případech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6734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Přezkoumání napadeného rozhodnutí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Zásadně v mezích žalobních bodů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Z úřední povinnosti se přihlíží k: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nepřezkoumatelnosti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nejzávažnějším vadám, jež mohly mít vliv na </a:t>
            </a:r>
            <a:r>
              <a:rPr lang="cs-CZ" dirty="0" smtClean="0"/>
              <a:t>zákonnost</a:t>
            </a:r>
            <a:endParaRPr lang="cs-CZ" dirty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nicotnosti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prekluzi, absolutní neplatnosti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Skutkový a právní stav ke dni vydání napadeného rozhodnutí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Dokazování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Přezkum správního uvážení (§ 78 odst. 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45918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soudnictví jako druh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Správní soudnictví je druhem soudnictví v plném smyslu</a:t>
            </a:r>
          </a:p>
          <a:p>
            <a:pPr lvl="1"/>
            <a:r>
              <a:rPr lang="cs-CZ" dirty="0" smtClean="0"/>
              <a:t>rozhodovací činnost nezávislých soudů</a:t>
            </a:r>
          </a:p>
          <a:p>
            <a:pPr lvl="1"/>
            <a:r>
              <a:rPr lang="cs-CZ" dirty="0" smtClean="0"/>
              <a:t>„správní“ naznačuje předmět ochrany</a:t>
            </a:r>
          </a:p>
          <a:p>
            <a:r>
              <a:rPr lang="cs-CZ" dirty="0" smtClean="0"/>
              <a:t>S tím je slučitelná i koncepce samostatné soudní soustavy a vlastní procesní úpravy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ntegrace správního soudnictví do soustavy obecných soudů je však vhodnější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359472"/>
      </p:ext>
    </p:extLst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Rozhodnutí o žalobě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smtClean="0"/>
              <a:t>Odmítnutí</a:t>
            </a:r>
            <a:r>
              <a:rPr lang="cs-CZ" sz="2400" b="1" smtClean="0">
                <a:latin typeface="Arial" charset="0"/>
              </a:rPr>
              <a:t> </a:t>
            </a:r>
            <a:r>
              <a:rPr lang="cs-CZ" sz="2400" smtClean="0"/>
              <a:t>žaloby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§ 37 odst. 5 SŘS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§ 46 SŘS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Zastavení řízení</a:t>
            </a:r>
            <a:r>
              <a:rPr lang="cs-CZ" sz="2400" smtClean="0"/>
              <a:t> (§ 47 SŘS)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zpětvzetí žaloby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uspokojení navrhovatele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z důvodů stanovených zvláštními předpisy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Zamítnutí</a:t>
            </a:r>
            <a:r>
              <a:rPr lang="cs-CZ" sz="2400" smtClean="0"/>
              <a:t> žaloby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Zrušení</a:t>
            </a:r>
            <a:r>
              <a:rPr lang="cs-CZ" sz="2400" smtClean="0"/>
              <a:t> napadeného rozhodnutí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Prohlášení napadeného rozhodnutí za </a:t>
            </a:r>
            <a:r>
              <a:rPr lang="cs-CZ" sz="2400" b="1" smtClean="0"/>
              <a:t>nicotné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Moderace </a:t>
            </a:r>
            <a:r>
              <a:rPr lang="cs-CZ" sz="2400" smtClean="0"/>
              <a:t>výše trestu nebo upuštění od něj</a:t>
            </a:r>
          </a:p>
        </p:txBody>
      </p:sp>
    </p:spTree>
    <p:extLst>
      <p:ext uri="{BB962C8B-B14F-4D97-AF65-F5344CB8AC3E}">
        <p14:creationId xmlns:p14="http://schemas.microsoft.com/office/powerpoint/2010/main" val="37475908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</a:rPr>
              <a:t>Další druhy řízení</a:t>
            </a:r>
          </a:p>
        </p:txBody>
      </p:sp>
      <p:sp>
        <p:nvSpPr>
          <p:cNvPr id="6656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257875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Žaloba proti nečinnosti (§ 79) I.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Směřuje proti nečinnosti spočívající v</a:t>
            </a:r>
          </a:p>
          <a:p>
            <a:pPr lvl="1" eaLnBrk="1" hangingPunct="1"/>
            <a:r>
              <a:rPr lang="cs-CZ" smtClean="0"/>
              <a:t>nevydání </a:t>
            </a:r>
            <a:r>
              <a:rPr lang="cs-CZ" b="1" smtClean="0"/>
              <a:t>rozhodnutí ve věci samé</a:t>
            </a:r>
          </a:p>
          <a:p>
            <a:pPr lvl="1" eaLnBrk="1" hangingPunct="1"/>
            <a:r>
              <a:rPr lang="cs-CZ" smtClean="0"/>
              <a:t>nevydání </a:t>
            </a:r>
            <a:r>
              <a:rPr lang="cs-CZ" b="1" smtClean="0"/>
              <a:t>osvědčení</a:t>
            </a:r>
          </a:p>
          <a:p>
            <a:pPr eaLnBrk="1" hangingPunct="1"/>
            <a:r>
              <a:rPr lang="cs-CZ" b="1" smtClean="0"/>
              <a:t>Účastníci</a:t>
            </a:r>
          </a:p>
          <a:p>
            <a:pPr lvl="1" eaLnBrk="1" hangingPunct="1"/>
            <a:r>
              <a:rPr lang="cs-CZ" smtClean="0"/>
              <a:t>Žalobce</a:t>
            </a:r>
          </a:p>
          <a:p>
            <a:pPr lvl="1" eaLnBrk="1" hangingPunct="1"/>
            <a:r>
              <a:rPr lang="cs-CZ" smtClean="0"/>
              <a:t>Žalovaný</a:t>
            </a:r>
          </a:p>
          <a:p>
            <a:pPr eaLnBrk="1" hangingPunct="1"/>
            <a:r>
              <a:rPr lang="cs-CZ" b="1" smtClean="0"/>
              <a:t>Nepřípustnost</a:t>
            </a:r>
          </a:p>
          <a:p>
            <a:pPr lvl="1" eaLnBrk="1" hangingPunct="1"/>
            <a:r>
              <a:rPr lang="cs-CZ" smtClean="0"/>
              <a:t>nevyčerpání prostředků nápravy (§ 80 SŘ)</a:t>
            </a:r>
          </a:p>
          <a:p>
            <a:pPr lvl="1" eaLnBrk="1" hangingPunct="1"/>
            <a:r>
              <a:rPr lang="cs-CZ" smtClean="0"/>
              <a:t>fikce rozhodnutí nebo jiný právní následek</a:t>
            </a:r>
          </a:p>
        </p:txBody>
      </p:sp>
    </p:spTree>
    <p:extLst>
      <p:ext uri="{BB962C8B-B14F-4D97-AF65-F5344CB8AC3E}">
        <p14:creationId xmlns:p14="http://schemas.microsoft.com/office/powerpoint/2010/main" val="20873117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Žaloba proti nečinnosti II.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Lhůta</a:t>
            </a:r>
            <a:r>
              <a:rPr lang="cs-CZ" smtClean="0"/>
              <a:t> 1 rok</a:t>
            </a:r>
          </a:p>
          <a:p>
            <a:r>
              <a:rPr lang="cs-CZ" smtClean="0"/>
              <a:t>Vyhovující rozhodnutí ukládá povinnost rozhodnout nebo vydat osvědčení, nikoliv též to, jak má být rozhodnuto</a:t>
            </a:r>
          </a:p>
          <a:p>
            <a:r>
              <a:rPr lang="cs-CZ" smtClean="0"/>
              <a:t>Relevantní je skutkový stav ke dni rozhodování soudu</a:t>
            </a:r>
          </a:p>
        </p:txBody>
      </p:sp>
    </p:spTree>
    <p:extLst>
      <p:ext uri="{BB962C8B-B14F-4D97-AF65-F5344CB8AC3E}">
        <p14:creationId xmlns:p14="http://schemas.microsoft.com/office/powerpoint/2010/main" val="23511451"/>
      </p:ext>
    </p:extLst>
  </p:cSld>
  <p:clrMapOvr>
    <a:masterClrMapping/>
  </p:clrMapOvr>
  <p:transition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Zásahová žaloba (§ 82) I.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800" dirty="0" smtClean="0"/>
              <a:t>Směřuje proti zásahu, pokynu či donucení</a:t>
            </a:r>
          </a:p>
          <a:p>
            <a:pPr eaLnBrk="1" hangingPunct="1">
              <a:defRPr/>
            </a:pPr>
            <a:r>
              <a:rPr lang="cs-CZ" sz="2800" b="1" dirty="0" smtClean="0"/>
              <a:t>Zásah</a:t>
            </a:r>
          </a:p>
          <a:p>
            <a:pPr lvl="1" eaLnBrk="1" hangingPunct="1">
              <a:defRPr/>
            </a:pPr>
            <a:r>
              <a:rPr lang="cs-CZ" dirty="0" smtClean="0"/>
              <a:t>faktická činnost neformální povahy </a:t>
            </a:r>
          </a:p>
          <a:p>
            <a:pPr lvl="1" eaLnBrk="1" hangingPunct="1">
              <a:defRPr/>
            </a:pPr>
            <a:r>
              <a:rPr lang="cs-CZ" dirty="0" smtClean="0"/>
              <a:t>zásah policejního orgánu při výkonu působnosti v oblasti veřejné správy</a:t>
            </a:r>
          </a:p>
          <a:p>
            <a:pPr lvl="1" eaLnBrk="1" hangingPunct="1">
              <a:defRPr/>
            </a:pPr>
            <a:r>
              <a:rPr lang="cs-CZ" dirty="0" smtClean="0"/>
              <a:t>zahájení a provádění daňové kontroly (příp. kontrol podle jiných předpisů)</a:t>
            </a:r>
          </a:p>
          <a:p>
            <a:pPr lvl="1" eaLnBrk="1" hangingPunct="1">
              <a:defRPr/>
            </a:pPr>
            <a:r>
              <a:rPr lang="cs-CZ" dirty="0" smtClean="0"/>
              <a:t>odtažení vozidla na pokyn strážníka obecní policie</a:t>
            </a:r>
          </a:p>
          <a:p>
            <a:pPr lvl="1" eaLnBrk="1" hangingPunct="1">
              <a:defRPr/>
            </a:pPr>
            <a:r>
              <a:rPr lang="cs-CZ" dirty="0" smtClean="0"/>
              <a:t>zadržování cizince v přijímacím zařízení v tranzitním prostoru mezinárodního letiště</a:t>
            </a:r>
          </a:p>
          <a:p>
            <a:pPr lvl="1" eaLnBrk="1" hangingPunct="1">
              <a:defRPr/>
            </a:pPr>
            <a:r>
              <a:rPr lang="cs-CZ" dirty="0"/>
              <a:t>p</a:t>
            </a:r>
            <a:r>
              <a:rPr lang="cs-CZ" dirty="0" smtClean="0"/>
              <a:t>rovedení změny rodného čísla</a:t>
            </a:r>
          </a:p>
        </p:txBody>
      </p:sp>
    </p:spTree>
    <p:extLst>
      <p:ext uri="{BB962C8B-B14F-4D97-AF65-F5344CB8AC3E}">
        <p14:creationId xmlns:p14="http://schemas.microsoft.com/office/powerpoint/2010/main" val="32261625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Zásahová žaloba II.</a:t>
            </a:r>
          </a:p>
        </p:txBody>
      </p:sp>
      <p:sp>
        <p:nvSpPr>
          <p:cNvPr id="706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smtClean="0"/>
              <a:t>Účastníci</a:t>
            </a:r>
            <a:r>
              <a:rPr lang="cs-CZ" sz="2400" dirty="0" smtClean="0"/>
              <a:t> řízení</a:t>
            </a:r>
          </a:p>
          <a:p>
            <a:pPr lvl="1" eaLnBrk="1" hangingPunct="1"/>
            <a:r>
              <a:rPr lang="cs-CZ" sz="2200" dirty="0" smtClean="0"/>
              <a:t>Žalobce</a:t>
            </a:r>
          </a:p>
          <a:p>
            <a:pPr lvl="1" eaLnBrk="1" hangingPunct="1"/>
            <a:r>
              <a:rPr lang="cs-CZ" sz="2000" dirty="0" smtClean="0"/>
              <a:t>Žalovaný</a:t>
            </a:r>
          </a:p>
          <a:p>
            <a:pPr eaLnBrk="1" hangingPunct="1"/>
            <a:r>
              <a:rPr lang="cs-CZ" sz="2400" dirty="0" smtClean="0"/>
              <a:t>Žaloba je </a:t>
            </a:r>
            <a:r>
              <a:rPr lang="cs-CZ" sz="2400" b="1" dirty="0" smtClean="0"/>
              <a:t>nepřípustná</a:t>
            </a:r>
          </a:p>
          <a:p>
            <a:pPr lvl="1" eaLnBrk="1" hangingPunct="1"/>
            <a:r>
              <a:rPr lang="cs-CZ" sz="2200" dirty="0" smtClean="0"/>
              <a:t>nevyčerpání jiných prostředků nápravy</a:t>
            </a:r>
          </a:p>
          <a:p>
            <a:pPr lvl="1" eaLnBrk="1" hangingPunct="1"/>
            <a:r>
              <a:rPr lang="cs-CZ" sz="2200" dirty="0" smtClean="0"/>
              <a:t>již neplatní, že žaloba je nepřípustná, domáhá-li se žalobce pouze určení nezákonnosti zásahu; stejně tak není nepřípustná, pokud důsledky zásahu již netrvají nebo nehrozí jeho opakování</a:t>
            </a:r>
            <a:endParaRPr lang="cs-CZ" dirty="0" smtClean="0"/>
          </a:p>
          <a:p>
            <a:pPr eaLnBrk="1" hangingPunct="1"/>
            <a:r>
              <a:rPr lang="cs-CZ" sz="2400" dirty="0" smtClean="0"/>
              <a:t>Posouzení, zda zásah byl nezákonný, je otázkou </a:t>
            </a:r>
            <a:r>
              <a:rPr lang="cs-CZ" sz="2400" b="1" dirty="0" smtClean="0"/>
              <a:t>věcné legitimace</a:t>
            </a:r>
            <a:r>
              <a:rPr lang="cs-CZ" sz="2400" dirty="0" smtClean="0"/>
              <a:t>, nikoliv procesních podmínek</a:t>
            </a:r>
          </a:p>
        </p:txBody>
      </p:sp>
    </p:spTree>
    <p:extLst>
      <p:ext uri="{BB962C8B-B14F-4D97-AF65-F5344CB8AC3E}">
        <p14:creationId xmlns:p14="http://schemas.microsoft.com/office/powerpoint/2010/main" val="6027901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Zásahová žaloba III.</a:t>
            </a:r>
          </a:p>
        </p:txBody>
      </p:sp>
      <p:sp>
        <p:nvSpPr>
          <p:cNvPr id="716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Lhůta</a:t>
            </a:r>
          </a:p>
          <a:p>
            <a:pPr lvl="1"/>
            <a:r>
              <a:rPr lang="cs-CZ" dirty="0" smtClean="0"/>
              <a:t>subjektivní 2 měsíce</a:t>
            </a:r>
          </a:p>
          <a:p>
            <a:pPr lvl="1"/>
            <a:r>
              <a:rPr lang="cs-CZ" dirty="0" smtClean="0"/>
              <a:t>objektivní 2 roky</a:t>
            </a:r>
          </a:p>
          <a:p>
            <a:r>
              <a:rPr lang="cs-CZ" dirty="0" smtClean="0"/>
              <a:t>Rozhodný je stav </a:t>
            </a:r>
          </a:p>
          <a:p>
            <a:pPr lvl="1"/>
            <a:r>
              <a:rPr lang="cs-CZ" dirty="0" smtClean="0"/>
              <a:t>ke dni rozhodování soudu</a:t>
            </a:r>
          </a:p>
          <a:p>
            <a:pPr lvl="1"/>
            <a:r>
              <a:rPr lang="cs-CZ" dirty="0" smtClean="0"/>
              <a:t>v případě určení nezákonnosti zásahu stav ke dni zásahu</a:t>
            </a:r>
          </a:p>
          <a:p>
            <a:r>
              <a:rPr lang="cs-CZ" b="1" dirty="0" smtClean="0"/>
              <a:t>Zamítnutí </a:t>
            </a:r>
            <a:r>
              <a:rPr lang="cs-CZ" dirty="0" smtClean="0"/>
              <a:t>žaloby</a:t>
            </a:r>
          </a:p>
          <a:p>
            <a:r>
              <a:rPr lang="cs-CZ" b="1" dirty="0" smtClean="0"/>
              <a:t>Vyhovující rozhodnutí:</a:t>
            </a:r>
          </a:p>
          <a:p>
            <a:pPr lvl="1"/>
            <a:r>
              <a:rPr lang="cs-CZ" dirty="0" smtClean="0"/>
              <a:t>určení, že provedený zásah byl nezákonný</a:t>
            </a:r>
          </a:p>
          <a:p>
            <a:pPr lvl="1"/>
            <a:r>
              <a:rPr lang="cs-CZ" dirty="0" smtClean="0"/>
              <a:t>uložení zákazu pokračovat v porušování žalobcova práva a příkazu k obnově stavu před zásahem</a:t>
            </a:r>
          </a:p>
        </p:txBody>
      </p:sp>
    </p:spTree>
    <p:extLst>
      <p:ext uri="{BB962C8B-B14F-4D97-AF65-F5344CB8AC3E}">
        <p14:creationId xmlns:p14="http://schemas.microsoft.com/office/powerpoint/2010/main" val="41607313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Kompetenční žaloby (§ 97)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Kompetenční spory:</a:t>
            </a:r>
            <a:endParaRPr lang="cs-CZ" b="1" smtClean="0"/>
          </a:p>
          <a:p>
            <a:pPr lvl="1" eaLnBrk="1" hangingPunct="1"/>
            <a:r>
              <a:rPr lang="cs-CZ" b="1" smtClean="0"/>
              <a:t>mezi veřejnou správou a soudy</a:t>
            </a:r>
            <a:r>
              <a:rPr lang="cs-CZ" smtClean="0"/>
              <a:t>; o nich rozhoduje tzv. konfliktní senát zřízený podle zákona č. 131/2002 Sb.</a:t>
            </a:r>
          </a:p>
          <a:p>
            <a:pPr lvl="1" eaLnBrk="1" hangingPunct="1"/>
            <a:r>
              <a:rPr lang="cs-CZ" b="1" smtClean="0"/>
              <a:t>uvnitř veřejné správy</a:t>
            </a:r>
            <a:r>
              <a:rPr lang="cs-CZ" smtClean="0"/>
              <a:t> (§ 97 SŘS)</a:t>
            </a:r>
            <a:endParaRPr lang="cs-CZ" b="1" smtClean="0"/>
          </a:p>
          <a:p>
            <a:pPr lvl="1" eaLnBrk="1" hangingPunct="1"/>
            <a:r>
              <a:rPr lang="cs-CZ" b="1" smtClean="0"/>
              <a:t>tzv. zbytkové kompetenční spory</a:t>
            </a:r>
            <a:r>
              <a:rPr lang="cs-CZ" smtClean="0"/>
              <a:t>; o nich rozhoduje Ústavní soud (§ 120 a násl. zákona č. 182/1993 Sb., o Ústavním soudu)</a:t>
            </a:r>
          </a:p>
        </p:txBody>
      </p:sp>
    </p:spTree>
    <p:extLst>
      <p:ext uri="{BB962C8B-B14F-4D97-AF65-F5344CB8AC3E}">
        <p14:creationId xmlns:p14="http://schemas.microsoft.com/office/powerpoint/2010/main" val="22326945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Kompetenční žaloby II.</a:t>
            </a:r>
          </a:p>
        </p:txBody>
      </p:sp>
      <p:sp>
        <p:nvSpPr>
          <p:cNvPr id="757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Strany</a:t>
            </a:r>
            <a:r>
              <a:rPr lang="cs-CZ" smtClean="0"/>
              <a:t> kompetenčního sporu</a:t>
            </a:r>
          </a:p>
          <a:p>
            <a:pPr lvl="1"/>
            <a:r>
              <a:rPr lang="cs-CZ" smtClean="0"/>
              <a:t>správní úřad a orgán samosprávy</a:t>
            </a:r>
          </a:p>
          <a:p>
            <a:pPr lvl="1"/>
            <a:r>
              <a:rPr lang="cs-CZ" smtClean="0"/>
              <a:t>orgány samosprávy navzájem</a:t>
            </a:r>
          </a:p>
          <a:p>
            <a:pPr lvl="1"/>
            <a:r>
              <a:rPr lang="cs-CZ" smtClean="0"/>
              <a:t>ústřední správní úřady navzájem</a:t>
            </a:r>
          </a:p>
          <a:p>
            <a:r>
              <a:rPr lang="cs-CZ" smtClean="0"/>
              <a:t>NSS rozsudkem </a:t>
            </a:r>
          </a:p>
          <a:p>
            <a:pPr lvl="1"/>
            <a:r>
              <a:rPr lang="cs-CZ" b="1" smtClean="0"/>
              <a:t>určí</a:t>
            </a:r>
            <a:r>
              <a:rPr lang="cs-CZ" smtClean="0"/>
              <a:t>, který orgán má pravomoc rozhodnout</a:t>
            </a:r>
          </a:p>
          <a:p>
            <a:pPr lvl="1"/>
            <a:r>
              <a:rPr lang="cs-CZ" smtClean="0"/>
              <a:t>vysloví </a:t>
            </a:r>
            <a:r>
              <a:rPr lang="cs-CZ" b="1" smtClean="0"/>
              <a:t>nicotnost</a:t>
            </a:r>
            <a:r>
              <a:rPr lang="cs-CZ" smtClean="0"/>
              <a:t> všech rozhodnutí (výroků), které jsou v rozporu s určením pravomoci</a:t>
            </a:r>
          </a:p>
        </p:txBody>
      </p:sp>
    </p:spTree>
    <p:extLst>
      <p:ext uri="{BB962C8B-B14F-4D97-AF65-F5344CB8AC3E}">
        <p14:creationId xmlns:p14="http://schemas.microsoft.com/office/powerpoint/2010/main" val="4112815656"/>
      </p:ext>
    </p:extLst>
  </p:cSld>
  <p:clrMapOvr>
    <a:masterClrMapping/>
  </p:clrMapOvr>
  <p:transition spd="med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Řízení o zrušení opatření obecné povahy (§ 101a)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Opatření obecné povahy </a:t>
            </a:r>
          </a:p>
          <a:p>
            <a:pPr lvl="1" eaLnBrk="1" hangingPunct="1"/>
            <a:r>
              <a:rPr lang="cs-CZ" smtClean="0"/>
              <a:t>je </a:t>
            </a:r>
            <a:r>
              <a:rPr lang="cs-CZ" b="1" smtClean="0"/>
              <a:t>správním aktem</a:t>
            </a:r>
            <a:r>
              <a:rPr lang="cs-CZ" smtClean="0"/>
              <a:t> </a:t>
            </a:r>
          </a:p>
          <a:p>
            <a:pPr lvl="1" eaLnBrk="1" hangingPunct="1"/>
            <a:r>
              <a:rPr lang="cs-CZ" smtClean="0"/>
              <a:t>s </a:t>
            </a:r>
            <a:r>
              <a:rPr lang="cs-CZ" b="1" smtClean="0"/>
              <a:t>konkrétně určeným předmětem</a:t>
            </a:r>
            <a:r>
              <a:rPr lang="cs-CZ" smtClean="0"/>
              <a:t> (vztahuje se k určité konkrétní situaci) </a:t>
            </a:r>
          </a:p>
          <a:p>
            <a:pPr lvl="1" eaLnBrk="1" hangingPunct="1"/>
            <a:r>
              <a:rPr lang="cs-CZ" smtClean="0"/>
              <a:t>a s </a:t>
            </a:r>
            <a:r>
              <a:rPr lang="cs-CZ" b="1" smtClean="0"/>
              <a:t>obecně vymezeným okruhem adresátů</a:t>
            </a:r>
            <a:r>
              <a:rPr lang="cs-CZ" smtClean="0"/>
              <a:t> </a:t>
            </a:r>
          </a:p>
          <a:p>
            <a:pPr eaLnBrk="1" hangingPunct="1"/>
            <a:r>
              <a:rPr lang="cs-CZ" smtClean="0"/>
              <a:t>Např. dopravní značení, územní plán, OOP ve věci přenositelnosti telefonních čísel</a:t>
            </a:r>
          </a:p>
        </p:txBody>
      </p:sp>
    </p:spTree>
    <p:extLst>
      <p:ext uri="{BB962C8B-B14F-4D97-AF65-F5344CB8AC3E}">
        <p14:creationId xmlns:p14="http://schemas.microsoft.com/office/powerpoint/2010/main" val="1730323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Pojem správního soudnictví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Správní soudnictví představuje </a:t>
            </a:r>
          </a:p>
          <a:p>
            <a:pPr lvl="1"/>
            <a:r>
              <a:rPr lang="cs-CZ" smtClean="0"/>
              <a:t>postup soudu a účastníků řízení  (FO či PO x správní orgán)</a:t>
            </a:r>
          </a:p>
          <a:p>
            <a:pPr lvl="1"/>
            <a:r>
              <a:rPr lang="cs-CZ" smtClean="0"/>
              <a:t>při poskytování ochrany veřejným subjektivním právům (nejen z oblasti „správního“ práva), </a:t>
            </a:r>
          </a:p>
          <a:p>
            <a:pPr lvl="1"/>
            <a:r>
              <a:rPr lang="cs-CZ" smtClean="0"/>
              <a:t>která byla porušena zásahem správního orgánu</a:t>
            </a:r>
          </a:p>
          <a:p>
            <a:pPr lvl="2"/>
            <a:r>
              <a:rPr lang="cs-CZ" smtClean="0"/>
              <a:t>rozhodnutím</a:t>
            </a:r>
          </a:p>
          <a:p>
            <a:pPr lvl="2"/>
            <a:r>
              <a:rPr lang="cs-CZ" smtClean="0"/>
              <a:t>jinou činností, případně nečinností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 o zrušení OOP II.</a:t>
            </a:r>
          </a:p>
        </p:txBody>
      </p:sp>
      <p:sp>
        <p:nvSpPr>
          <p:cNvPr id="778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Účastníci řízení</a:t>
            </a:r>
          </a:p>
          <a:p>
            <a:pPr lvl="1"/>
            <a:r>
              <a:rPr lang="cs-CZ" dirty="0" smtClean="0"/>
              <a:t>navrhovatel</a:t>
            </a:r>
          </a:p>
          <a:p>
            <a:pPr lvl="2"/>
            <a:r>
              <a:rPr lang="cs-CZ" dirty="0" smtClean="0"/>
              <a:t>ten, kdo tvrdí, že byl zkrácen na svých právech</a:t>
            </a:r>
          </a:p>
          <a:p>
            <a:pPr lvl="3"/>
            <a:r>
              <a:rPr lang="cs-CZ" dirty="0" smtClean="0"/>
              <a:t>samostatný návrh</a:t>
            </a:r>
          </a:p>
          <a:p>
            <a:pPr lvl="3"/>
            <a:r>
              <a:rPr lang="cs-CZ" dirty="0" smtClean="0"/>
              <a:t>návrh spojený s žalobou</a:t>
            </a:r>
          </a:p>
          <a:p>
            <a:pPr lvl="2"/>
            <a:r>
              <a:rPr lang="cs-CZ" dirty="0" smtClean="0"/>
              <a:t>obec</a:t>
            </a:r>
          </a:p>
          <a:p>
            <a:pPr lvl="1"/>
            <a:r>
              <a:rPr lang="cs-CZ" dirty="0" smtClean="0"/>
              <a:t>odpůrce</a:t>
            </a:r>
          </a:p>
          <a:p>
            <a:pPr lvl="2"/>
            <a:r>
              <a:rPr lang="cs-CZ" dirty="0" smtClean="0"/>
              <a:t>SO, který vydal OOP</a:t>
            </a:r>
          </a:p>
          <a:p>
            <a:r>
              <a:rPr lang="cs-CZ" dirty="0" smtClean="0"/>
              <a:t>Účast OZŘ byla až do novely č. 303/2011 Sb. vyloučena</a:t>
            </a:r>
          </a:p>
          <a:p>
            <a:r>
              <a:rPr lang="cs-CZ" dirty="0" smtClean="0"/>
              <a:t>Lhůta 3 roky od nabytí účinnosti OOP</a:t>
            </a:r>
          </a:p>
        </p:txBody>
      </p:sp>
    </p:spTree>
    <p:extLst>
      <p:ext uri="{BB962C8B-B14F-4D97-AF65-F5344CB8AC3E}">
        <p14:creationId xmlns:p14="http://schemas.microsoft.com/office/powerpoint/2010/main" val="478808534"/>
      </p:ext>
    </p:extLst>
  </p:cSld>
  <p:clrMapOvr>
    <a:masterClrMapping/>
  </p:clrMapOvr>
  <p:transition spd="med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 o zrušení OOP III.</a:t>
            </a:r>
          </a:p>
        </p:txBody>
      </p:sp>
      <p:sp>
        <p:nvSpPr>
          <p:cNvPr id="788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Algoritmus</a:t>
            </a:r>
            <a:r>
              <a:rPr lang="cs-CZ" dirty="0" smtClean="0"/>
              <a:t> přezkumu</a:t>
            </a:r>
          </a:p>
          <a:p>
            <a:pPr lvl="1"/>
            <a:r>
              <a:rPr lang="cs-CZ" dirty="0" smtClean="0"/>
              <a:t>pravomoc</a:t>
            </a:r>
          </a:p>
          <a:p>
            <a:pPr lvl="1"/>
            <a:r>
              <a:rPr lang="cs-CZ" dirty="0" smtClean="0"/>
              <a:t>působnost</a:t>
            </a:r>
          </a:p>
          <a:p>
            <a:pPr lvl="1"/>
            <a:r>
              <a:rPr lang="cs-CZ" dirty="0" smtClean="0"/>
              <a:t>procesní postup při přijímání OOP</a:t>
            </a:r>
          </a:p>
          <a:p>
            <a:pPr lvl="1"/>
            <a:r>
              <a:rPr lang="cs-CZ" dirty="0" smtClean="0"/>
              <a:t>přezkum souladu obsahu OOP se zákonem</a:t>
            </a:r>
          </a:p>
          <a:p>
            <a:pPr lvl="1"/>
            <a:r>
              <a:rPr lang="cs-CZ" dirty="0" smtClean="0"/>
              <a:t>proporcionalita</a:t>
            </a:r>
          </a:p>
          <a:p>
            <a:r>
              <a:rPr lang="cs-CZ" dirty="0" smtClean="0"/>
              <a:t>Vázanost rozsahem a důvody návrhu</a:t>
            </a:r>
          </a:p>
          <a:p>
            <a:r>
              <a:rPr lang="cs-CZ" dirty="0" smtClean="0"/>
              <a:t>NSS</a:t>
            </a:r>
          </a:p>
          <a:p>
            <a:pPr lvl="1"/>
            <a:r>
              <a:rPr lang="cs-CZ" dirty="0" smtClean="0"/>
              <a:t>návrh zamítne</a:t>
            </a:r>
          </a:p>
          <a:p>
            <a:pPr lvl="1"/>
            <a:r>
              <a:rPr lang="cs-CZ" dirty="0" smtClean="0"/>
              <a:t>OOP nebo jeho část zruší dnem, který určí v rozsudku</a:t>
            </a:r>
          </a:p>
        </p:txBody>
      </p:sp>
    </p:spTree>
    <p:extLst>
      <p:ext uri="{BB962C8B-B14F-4D97-AF65-F5344CB8AC3E}">
        <p14:creationId xmlns:p14="http://schemas.microsoft.com/office/powerpoint/2010/main" val="1594691444"/>
      </p:ext>
    </p:extLst>
  </p:cSld>
  <p:clrMapOvr>
    <a:masterClrMapping/>
  </p:clrMapOvr>
  <p:transition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/>
                </a:solidFill>
              </a:rPr>
              <a:t>Opravné prostředky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98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221512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Opravné prostředky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SŘS zná 2 opravné prostředky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kasační stížnost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návrh na obnovu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Oba opravné prostředky jsou </a:t>
            </a:r>
            <a:r>
              <a:rPr lang="cs-CZ" b="1" smtClean="0"/>
              <a:t>mimořádné</a:t>
            </a:r>
            <a:r>
              <a:rPr lang="cs-CZ" smtClean="0"/>
              <a:t>, nikoliv řádné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Přípustnost obnovy je velmi úzce vymezena (zásahová žaloba, politické strany) - dosud nebyl zaznamenán jediný přípustný návrh</a:t>
            </a:r>
          </a:p>
        </p:txBody>
      </p:sp>
    </p:spTree>
    <p:extLst>
      <p:ext uri="{BB962C8B-B14F-4D97-AF65-F5344CB8AC3E}">
        <p14:creationId xmlns:p14="http://schemas.microsoft.com/office/powerpoint/2010/main" val="7456989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kasační stížnosti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dirty="0" smtClean="0"/>
              <a:t>Směřuje proti </a:t>
            </a:r>
            <a:r>
              <a:rPr lang="cs-CZ" b="1" dirty="0" smtClean="0"/>
              <a:t>pravomocnému </a:t>
            </a:r>
            <a:r>
              <a:rPr lang="cs-CZ" dirty="0" smtClean="0"/>
              <a:t>rozhodnutí (rozsudku nebo usnesení) krajského soudu ve věcech správního soudnictví, a to v řízení o</a:t>
            </a:r>
          </a:p>
          <a:p>
            <a:pPr lvl="1" eaLnBrk="1" hangingPunct="1"/>
            <a:r>
              <a:rPr lang="cs-CZ" dirty="0" smtClean="0"/>
              <a:t>žalobě proti rozhodnutí</a:t>
            </a:r>
          </a:p>
          <a:p>
            <a:pPr lvl="1" eaLnBrk="1" hangingPunct="1"/>
            <a:r>
              <a:rPr lang="cs-CZ" dirty="0" smtClean="0"/>
              <a:t>žalobě na ochranu proti nečinnosti</a:t>
            </a:r>
          </a:p>
          <a:p>
            <a:pPr lvl="1" eaLnBrk="1" hangingPunct="1"/>
            <a:r>
              <a:rPr lang="cs-CZ" dirty="0" smtClean="0"/>
              <a:t>žalobě proti nezákonnému zásahu</a:t>
            </a:r>
          </a:p>
          <a:p>
            <a:pPr lvl="1" eaLnBrk="1" hangingPunct="1"/>
            <a:r>
              <a:rPr lang="cs-CZ" dirty="0" smtClean="0"/>
              <a:t>určení, že návrh na registraci stanov politické strany (hnutí) či jejich změny nemá nedostatky</a:t>
            </a:r>
          </a:p>
          <a:p>
            <a:pPr lvl="1" eaLnBrk="1" hangingPunct="1"/>
            <a:r>
              <a:rPr lang="cs-CZ" dirty="0" smtClean="0"/>
              <a:t>ochraně ve věcech místního a krajského referenda</a:t>
            </a:r>
          </a:p>
          <a:p>
            <a:pPr lvl="1" eaLnBrk="1" hangingPunct="1"/>
            <a:r>
              <a:rPr lang="cs-CZ" dirty="0" smtClean="0"/>
              <a:t>opatření obecné povahy</a:t>
            </a:r>
          </a:p>
          <a:p>
            <a:pPr eaLnBrk="1" hangingPunct="1"/>
            <a:r>
              <a:rPr lang="cs-CZ" dirty="0" smtClean="0"/>
              <a:t>Funkčně příslušným je </a:t>
            </a:r>
            <a:r>
              <a:rPr lang="cs-CZ" b="1" dirty="0" smtClean="0"/>
              <a:t>Nejvyšší správní soud</a:t>
            </a:r>
          </a:p>
          <a:p>
            <a:pPr eaLnBrk="1" hangingPunct="1"/>
            <a:r>
              <a:rPr lang="cs-CZ" dirty="0" smtClean="0"/>
              <a:t>Je vybudována na </a:t>
            </a:r>
            <a:r>
              <a:rPr lang="cs-CZ" b="1" dirty="0" smtClean="0"/>
              <a:t>kasačním systému</a:t>
            </a:r>
          </a:p>
        </p:txBody>
      </p:sp>
    </p:spTree>
    <p:extLst>
      <p:ext uri="{BB962C8B-B14F-4D97-AF65-F5344CB8AC3E}">
        <p14:creationId xmlns:p14="http://schemas.microsoft.com/office/powerpoint/2010/main" val="17648854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Přípustnost kasační stížnosti</a:t>
            </a:r>
          </a:p>
        </p:txBody>
      </p:sp>
      <p:sp>
        <p:nvSpPr>
          <p:cNvPr id="829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Objektivní</a:t>
            </a:r>
            <a:r>
              <a:rPr lang="cs-CZ" smtClean="0"/>
              <a:t> podmínky přípustnosti</a:t>
            </a:r>
          </a:p>
          <a:p>
            <a:pPr lvl="1" eaLnBrk="1" hangingPunct="1"/>
            <a:r>
              <a:rPr lang="cs-CZ" smtClean="0"/>
              <a:t>existence pravomocného rozhodnutí KS</a:t>
            </a:r>
          </a:p>
          <a:p>
            <a:pPr lvl="1" eaLnBrk="1" hangingPunct="1"/>
            <a:r>
              <a:rPr lang="cs-CZ" smtClean="0"/>
              <a:t>přípustnost kasační stížnosti v užším smyslu</a:t>
            </a:r>
          </a:p>
          <a:p>
            <a:pPr lvl="1" eaLnBrk="1" hangingPunct="1"/>
            <a:r>
              <a:rPr lang="cs-CZ" smtClean="0"/>
              <a:t>způsobilý důvod kasační stížnosti</a:t>
            </a:r>
          </a:p>
          <a:p>
            <a:pPr lvl="1" eaLnBrk="1" hangingPunct="1"/>
            <a:r>
              <a:rPr lang="cs-CZ" smtClean="0"/>
              <a:t>dodržení lhůty k podání kasační stížnosti</a:t>
            </a:r>
          </a:p>
          <a:p>
            <a:pPr eaLnBrk="1" hangingPunct="1"/>
            <a:r>
              <a:rPr lang="cs-CZ" b="1" smtClean="0"/>
              <a:t>Subjektivní </a:t>
            </a:r>
            <a:r>
              <a:rPr lang="cs-CZ" smtClean="0"/>
              <a:t>podmínky přípustnosti – procesní legitimace</a:t>
            </a:r>
          </a:p>
          <a:p>
            <a:pPr lvl="1" eaLnBrk="1" hangingPunct="1"/>
            <a:r>
              <a:rPr lang="cs-CZ" smtClean="0"/>
              <a:t>účastník řízení (žalobce i žalovaný)</a:t>
            </a:r>
          </a:p>
          <a:p>
            <a:pPr lvl="1" eaLnBrk="1" hangingPunct="1"/>
            <a:r>
              <a:rPr lang="cs-CZ" smtClean="0"/>
              <a:t>osoba zúčastněná na řízení</a:t>
            </a:r>
          </a:p>
        </p:txBody>
      </p:sp>
    </p:spTree>
    <p:extLst>
      <p:ext uri="{BB962C8B-B14F-4D97-AF65-F5344CB8AC3E}">
        <p14:creationId xmlns:p14="http://schemas.microsoft.com/office/powerpoint/2010/main" val="2478947982"/>
      </p:ext>
    </p:extLst>
  </p:cSld>
  <p:clrMapOvr>
    <a:masterClrMapping/>
  </p:clrMapOvr>
  <p:transition spd="med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Důvody kasační stížnosti</a:t>
            </a:r>
          </a:p>
        </p:txBody>
      </p:sp>
      <p:sp>
        <p:nvSpPr>
          <p:cNvPr id="839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Nezákonnost</a:t>
            </a:r>
          </a:p>
          <a:p>
            <a:pPr eaLnBrk="1" hangingPunct="1"/>
            <a:r>
              <a:rPr lang="cs-CZ" smtClean="0"/>
              <a:t>Vady řízení před správním orgánem</a:t>
            </a:r>
          </a:p>
          <a:p>
            <a:pPr eaLnBrk="1" hangingPunct="1"/>
            <a:r>
              <a:rPr lang="cs-CZ" smtClean="0"/>
              <a:t>Zmatečnost</a:t>
            </a:r>
          </a:p>
          <a:p>
            <a:pPr eaLnBrk="1" hangingPunct="1"/>
            <a:r>
              <a:rPr lang="cs-CZ" smtClean="0"/>
              <a:t>Nepřezkoumatelnost či jiná vada řízení před soudem, která mohla mít vliv na zákonnost jeho rozhodnutí</a:t>
            </a:r>
          </a:p>
          <a:p>
            <a:pPr eaLnBrk="1" hangingPunct="1"/>
            <a:r>
              <a:rPr lang="cs-CZ" smtClean="0"/>
              <a:t>Nezákonnost rozhodnutí o odmítnutí návrhu nebo o 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1374270170"/>
      </p:ext>
    </p:extLst>
  </p:cSld>
  <p:clrMapOvr>
    <a:masterClrMapping/>
  </p:clrMapOvr>
  <p:transition spd="med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Nepřijatelnost kasační stížnosti</a:t>
            </a:r>
          </a:p>
        </p:txBody>
      </p:sp>
      <p:sp>
        <p:nvSpPr>
          <p:cNvPr id="849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Pouze ve věcech </a:t>
            </a:r>
            <a:r>
              <a:rPr lang="cs-CZ" b="1" smtClean="0"/>
              <a:t>mezinárodní ochrany</a:t>
            </a:r>
          </a:p>
          <a:p>
            <a:pPr eaLnBrk="1" hangingPunct="1"/>
            <a:r>
              <a:rPr lang="cs-CZ" smtClean="0"/>
              <a:t>Kasační stížnost musí </a:t>
            </a:r>
            <a:r>
              <a:rPr lang="cs-CZ" b="1" smtClean="0"/>
              <a:t>podstatně přesahovat vlastní zájmy stěžovatele</a:t>
            </a:r>
          </a:p>
          <a:p>
            <a:pPr lvl="1" eaLnBrk="1" hangingPunct="1"/>
            <a:r>
              <a:rPr lang="cs-CZ" smtClean="0"/>
              <a:t>věc dosud ve své judikatuře nerozhodoval NSS</a:t>
            </a:r>
          </a:p>
          <a:p>
            <a:pPr lvl="1" eaLnBrk="1" hangingPunct="1"/>
            <a:r>
              <a:rPr lang="cs-CZ" smtClean="0"/>
              <a:t>věc rozhodují jednotlivé KS odlišně, popřípadě v rozporu s judikaturou NSS (ÚS, ESLP)</a:t>
            </a:r>
          </a:p>
          <a:p>
            <a:pPr lvl="1" eaLnBrk="1" hangingPunct="1"/>
            <a:r>
              <a:rPr lang="cs-CZ" smtClean="0"/>
              <a:t>KS zatížil řízení těžkými vadami</a:t>
            </a:r>
          </a:p>
          <a:p>
            <a:pPr lvl="1" eaLnBrk="1" hangingPunct="1"/>
            <a:r>
              <a:rPr lang="cs-CZ" smtClean="0"/>
              <a:t>jiné mimořádné důvody</a:t>
            </a:r>
          </a:p>
        </p:txBody>
      </p:sp>
    </p:spTree>
    <p:extLst>
      <p:ext uri="{BB962C8B-B14F-4D97-AF65-F5344CB8AC3E}">
        <p14:creationId xmlns:p14="http://schemas.microsoft.com/office/powerpoint/2010/main" val="130779167"/>
      </p:ext>
    </p:extLst>
  </p:cSld>
  <p:clrMapOvr>
    <a:masterClrMapping/>
  </p:clrMapOvr>
  <p:transition spd="med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Náležitosti kasační stížnosti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b="1" dirty="0" smtClean="0"/>
              <a:t>Obecné </a:t>
            </a:r>
            <a:r>
              <a:rPr lang="cs-CZ" dirty="0" smtClean="0"/>
              <a:t>náležitosti dle § 37 odst. 3</a:t>
            </a:r>
          </a:p>
          <a:p>
            <a:pPr eaLnBrk="1" hangingPunct="1">
              <a:defRPr/>
            </a:pPr>
            <a:r>
              <a:rPr lang="cs-CZ" b="1" dirty="0" smtClean="0"/>
              <a:t>Zvláštní</a:t>
            </a:r>
            <a:r>
              <a:rPr lang="cs-CZ" dirty="0" smtClean="0"/>
              <a:t> náležitosti dle § 106 odst. 1 </a:t>
            </a:r>
          </a:p>
          <a:p>
            <a:pPr eaLnBrk="1" hangingPunct="1">
              <a:defRPr/>
            </a:pPr>
            <a:r>
              <a:rPr lang="cs-CZ" b="1" dirty="0" smtClean="0"/>
              <a:t>Odstraňování vad</a:t>
            </a:r>
          </a:p>
          <a:p>
            <a:pPr lvl="1" eaLnBrk="1" hangingPunct="1">
              <a:defRPr/>
            </a:pPr>
            <a:r>
              <a:rPr lang="cs-CZ" dirty="0" smtClean="0"/>
              <a:t>obdobně dle § 37 odst. 5</a:t>
            </a:r>
          </a:p>
          <a:p>
            <a:pPr lvl="1" eaLnBrk="1" hangingPunct="1">
              <a:defRPr/>
            </a:pPr>
            <a:r>
              <a:rPr lang="cs-CZ" dirty="0" smtClean="0"/>
              <a:t>náležitosti je nutno doplnit do 1 měsíce od doručení výzvy (lze prodloužit o další měsíc)</a:t>
            </a:r>
          </a:p>
          <a:p>
            <a:pPr eaLnBrk="1" hangingPunct="1">
              <a:defRPr/>
            </a:pPr>
            <a:r>
              <a:rPr lang="cs-CZ" b="1" dirty="0" smtClean="0"/>
              <a:t>Rozšíření</a:t>
            </a:r>
            <a:r>
              <a:rPr lang="cs-CZ" dirty="0" smtClean="0"/>
              <a:t> kasační stížnosti na další výroky a o nové důvody</a:t>
            </a:r>
          </a:p>
          <a:p>
            <a:pPr lvl="1" eaLnBrk="1" hangingPunct="1">
              <a:defRPr/>
            </a:pPr>
            <a:r>
              <a:rPr lang="cs-CZ" dirty="0" smtClean="0"/>
              <a:t>jenom ve lhůtě k odstranění vad</a:t>
            </a:r>
          </a:p>
          <a:p>
            <a:pPr lvl="1" eaLnBrk="1" hangingPunct="1">
              <a:defRPr/>
            </a:pPr>
            <a:r>
              <a:rPr lang="cs-CZ" dirty="0" smtClean="0"/>
              <a:t>nevyzval-li soud k odstranění vad, omezení se dle ÚS neuplatní (I. ÚS 390/05)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729727"/>
      </p:ext>
    </p:extLst>
  </p:cSld>
  <p:clrMapOvr>
    <a:masterClrMapping/>
  </p:clrMapOvr>
  <p:transition spd="med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Účastníci řízení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Stěžovatel</a:t>
            </a:r>
          </a:p>
          <a:p>
            <a:pPr lvl="1" eaLnBrk="1" hangingPunct="1"/>
            <a:r>
              <a:rPr lang="cs-CZ" smtClean="0"/>
              <a:t>žalobce, jehož žalobu KS zamítl</a:t>
            </a:r>
          </a:p>
          <a:p>
            <a:pPr lvl="1" eaLnBrk="1" hangingPunct="1"/>
            <a:r>
              <a:rPr lang="cs-CZ" smtClean="0"/>
              <a:t>žalovaný správní orgán, vyhověl-li KS žalobě</a:t>
            </a:r>
          </a:p>
          <a:p>
            <a:pPr lvl="1" eaLnBrk="1" hangingPunct="1"/>
            <a:r>
              <a:rPr lang="cs-CZ" smtClean="0"/>
              <a:t>osoba zúčastněná na řízení</a:t>
            </a:r>
          </a:p>
          <a:p>
            <a:pPr eaLnBrk="1" hangingPunct="1"/>
            <a:r>
              <a:rPr lang="cs-CZ" b="1" smtClean="0"/>
              <a:t>Všichni, kdo byli účastníky řízení před KS</a:t>
            </a:r>
          </a:p>
          <a:p>
            <a:pPr eaLnBrk="1" hangingPunct="1"/>
            <a:endParaRPr lang="cs-CZ" b="1" smtClean="0"/>
          </a:p>
          <a:p>
            <a:pPr eaLnBrk="1" hangingPunct="1"/>
            <a:r>
              <a:rPr lang="cs-CZ" smtClean="0"/>
              <a:t>Stěžovatel musí být </a:t>
            </a:r>
            <a:r>
              <a:rPr lang="cs-CZ" b="1" smtClean="0"/>
              <a:t>zastoupen advokátem</a:t>
            </a:r>
          </a:p>
        </p:txBody>
      </p:sp>
    </p:spTree>
    <p:extLst>
      <p:ext uri="{BB962C8B-B14F-4D97-AF65-F5344CB8AC3E}">
        <p14:creationId xmlns:p14="http://schemas.microsoft.com/office/powerpoint/2010/main" val="7809569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Správní soudnictví v Československu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1867, 1875: vznik správního soudnictví v Rakousku – Uhersku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z. č. 3/1918 Sb., o NSS a o řešení kompetenčních konfliktů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1952 – zrušení NSS; poté prakticky jenom věci sociálního zabezpečení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1992 – obnovení správního soudnictví (část V. OSŘ)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2001 – zrušení části V. nálezem ÚS (č. 276/2001 Sb.)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/>
              <a:t>2003 – SŘS</a:t>
            </a:r>
          </a:p>
        </p:txBody>
      </p:sp>
    </p:spTree>
  </p:cSld>
  <p:clrMapOvr>
    <a:masterClrMapping/>
  </p:clrMapOvr>
  <p:transition spd="med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Činnost krajského soudu</a:t>
            </a:r>
          </a:p>
        </p:txBody>
      </p:sp>
      <p:sp>
        <p:nvSpPr>
          <p:cNvPr id="880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Odstraněna novelou č. 303/2011 Sb.</a:t>
            </a:r>
          </a:p>
          <a:p>
            <a:pPr eaLnBrk="1" hangingPunct="1"/>
            <a:r>
              <a:rPr lang="cs-CZ" dirty="0" smtClean="0"/>
              <a:t>Veškeré přípravné úkony činí NSS</a:t>
            </a:r>
          </a:p>
        </p:txBody>
      </p:sp>
    </p:spTree>
    <p:extLst>
      <p:ext uri="{BB962C8B-B14F-4D97-AF65-F5344CB8AC3E}">
        <p14:creationId xmlns:p14="http://schemas.microsoft.com/office/powerpoint/2010/main" val="2023387407"/>
      </p:ext>
    </p:extLst>
  </p:cSld>
  <p:clrMapOvr>
    <a:masterClrMapping/>
  </p:clrMapOvr>
  <p:transition spd="med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Přezkumná činnost NSS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Lze přiznat odkladný účinek</a:t>
            </a:r>
          </a:p>
          <a:p>
            <a:pPr eaLnBrk="1" hangingPunct="1"/>
            <a:r>
              <a:rPr lang="cs-CZ" smtClean="0"/>
              <a:t>Zásadně bez jednání</a:t>
            </a:r>
          </a:p>
          <a:p>
            <a:pPr eaLnBrk="1" hangingPunct="1"/>
            <a:r>
              <a:rPr lang="cs-CZ" smtClean="0"/>
              <a:t>Nejvyšší  správní   soud  je  zásadně </a:t>
            </a:r>
            <a:r>
              <a:rPr lang="cs-CZ" b="1" smtClean="0"/>
              <a:t>vázán  rozsahem</a:t>
            </a:r>
            <a:r>
              <a:rPr lang="cs-CZ" smtClean="0"/>
              <a:t> a důvody kasační stížnosti</a:t>
            </a:r>
          </a:p>
          <a:p>
            <a:pPr lvl="1" eaLnBrk="1" hangingPunct="1"/>
            <a:r>
              <a:rPr lang="cs-CZ" smtClean="0"/>
              <a:t>výjimky § 109 odst. 2 a 3</a:t>
            </a:r>
          </a:p>
          <a:p>
            <a:pPr eaLnBrk="1" hangingPunct="1"/>
            <a:r>
              <a:rPr lang="cs-CZ" smtClean="0"/>
              <a:t>Ke skutečnostem, které stěžovatel uplatnil teprve po vydání napadeného rozhodnutí krajského soudu, Nejvyšší správní soud nepřihlíží</a:t>
            </a:r>
          </a:p>
        </p:txBody>
      </p:sp>
    </p:spTree>
    <p:extLst>
      <p:ext uri="{BB962C8B-B14F-4D97-AF65-F5344CB8AC3E}">
        <p14:creationId xmlns:p14="http://schemas.microsoft.com/office/powerpoint/2010/main" val="5854178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Rozhodnutí o kasační stížnosti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Kasační princip rozhodování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b="1" smtClean="0"/>
              <a:t>zrušení </a:t>
            </a:r>
            <a:r>
              <a:rPr lang="cs-CZ" sz="2200" smtClean="0"/>
              <a:t>rozhodnutí KS a vrácení věci k dalšímu řízení (nelze rozhodnutí změnit); nelze zrušit ani rozhodnutí správních orgánů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b="1" smtClean="0"/>
              <a:t>zamítnutí</a:t>
            </a:r>
            <a:r>
              <a:rPr lang="cs-CZ" sz="2200" smtClean="0"/>
              <a:t> kasační stížnosti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Odmítnutí</a:t>
            </a:r>
            <a:r>
              <a:rPr lang="cs-CZ" sz="2400" smtClean="0"/>
              <a:t> kasační stížnosti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§ 37 odst. 5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§ 46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Zastavení</a:t>
            </a:r>
            <a:r>
              <a:rPr lang="cs-CZ" sz="2400" smtClean="0"/>
              <a:t>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nezaplacení soudního poplatku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zpětvzetí KS</a:t>
            </a:r>
          </a:p>
        </p:txBody>
      </p:sp>
    </p:spTree>
    <p:extLst>
      <p:ext uri="{BB962C8B-B14F-4D97-AF65-F5344CB8AC3E}">
        <p14:creationId xmlns:p14="http://schemas.microsoft.com/office/powerpoint/2010/main" val="6697762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hlink"/>
                </a:solidFill>
              </a:rPr>
              <a:t>Platná právní úprava správního soudnictví</a:t>
            </a:r>
          </a:p>
        </p:txBody>
      </p:sp>
      <p:sp>
        <p:nvSpPr>
          <p:cNvPr id="2253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l"/>
            <a:r>
              <a:rPr lang="cs-CZ" smtClean="0"/>
              <a:t>Část II.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1362</TotalTime>
  <Words>3786</Words>
  <Application>Microsoft Office PowerPoint</Application>
  <PresentationFormat>Předvádění na obrazovce (4:3)</PresentationFormat>
  <Paragraphs>605</Paragraphs>
  <Slides>82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82</vt:i4>
      </vt:variant>
    </vt:vector>
  </HeadingPairs>
  <TitlesOfParts>
    <vt:vector size="83" baseType="lpstr">
      <vt:lpstr>Tok</vt:lpstr>
      <vt:lpstr>Správní soudnictví</vt:lpstr>
      <vt:lpstr>Přehled výkladu</vt:lpstr>
      <vt:lpstr>Teoretické a historické základy</vt:lpstr>
      <vt:lpstr>Pojetí správního soudnictví</vt:lpstr>
      <vt:lpstr>Správní soudnictví a správní řízení</vt:lpstr>
      <vt:lpstr>Správní soudnictví jako druh soudnictví</vt:lpstr>
      <vt:lpstr>Pojem správního soudnictví</vt:lpstr>
      <vt:lpstr>Správní soudnictví v Československu</vt:lpstr>
      <vt:lpstr>Platná právní úprava správního soudnictví</vt:lpstr>
      <vt:lpstr>Prameny právní úpravy</vt:lpstr>
      <vt:lpstr>Ústavní a mezinárodní prameny právní úpravy</vt:lpstr>
      <vt:lpstr>Zákonné prameny právní úpravy</vt:lpstr>
      <vt:lpstr>Systematika SŘS</vt:lpstr>
      <vt:lpstr>Subjekty řízení ve věcech správního soudnictví</vt:lpstr>
      <vt:lpstr>Soudy</vt:lpstr>
      <vt:lpstr>Pravomoc I.</vt:lpstr>
      <vt:lpstr>Pravomoc II.</vt:lpstr>
      <vt:lpstr>Věcná příslušnost</vt:lpstr>
      <vt:lpstr>Funkční příslušnost</vt:lpstr>
      <vt:lpstr>Místní příslušnost</vt:lpstr>
      <vt:lpstr>Vyloučení soudce</vt:lpstr>
      <vt:lpstr>Delegace</vt:lpstr>
      <vt:lpstr>Dožádání</vt:lpstr>
      <vt:lpstr>Účastníci řízení</vt:lpstr>
      <vt:lpstr>Práva a povinnosti účastníků</vt:lpstr>
      <vt:lpstr>Procesní nástupnictví</vt:lpstr>
      <vt:lpstr>Osoby zúčastněné na řízení</vt:lpstr>
      <vt:lpstr>Zastoupení</vt:lpstr>
      <vt:lpstr>Základní zásady a vybrané instituty obecné části SŘS</vt:lpstr>
      <vt:lpstr>Základní zásady řízení</vt:lpstr>
      <vt:lpstr>Podání</vt:lpstr>
      <vt:lpstr>Odstraňování vad podání</vt:lpstr>
      <vt:lpstr>Předběžná opatření</vt:lpstr>
      <vt:lpstr>Běh některých lhůt</vt:lpstr>
      <vt:lpstr>Jednání a rozhodování bez jednání</vt:lpstr>
      <vt:lpstr>Dokazování</vt:lpstr>
      <vt:lpstr>Rozhodnutí</vt:lpstr>
      <vt:lpstr>Uspokojení navrhovatele</vt:lpstr>
      <vt:lpstr>Řízení o žalobě proti rozhodnutí správního orgánu</vt:lpstr>
      <vt:lpstr>Rozhodnutí správního orgánu I.</vt:lpstr>
      <vt:lpstr>Rozhodnutí správního orgánu II.</vt:lpstr>
      <vt:lpstr>Účastníci řízení</vt:lpstr>
      <vt:lpstr>Žalobce dle § 65 odst. 1</vt:lpstr>
      <vt:lpstr>Žalobní legitimace dle § 65 odst. 2</vt:lpstr>
      <vt:lpstr>Zvláštní žalobní legitimace dle § 66</vt:lpstr>
      <vt:lpstr>Žalovaný</vt:lpstr>
      <vt:lpstr>Nepřípustnost a kompetenční výluky</vt:lpstr>
      <vt:lpstr>Nepřípustnost žaloby (§ 68)</vt:lpstr>
      <vt:lpstr>Věci projednávané v režimu části V. (I.)</vt:lpstr>
      <vt:lpstr>Věci projednávané v režimu části V. (II.)</vt:lpstr>
      <vt:lpstr>Kompetenční výluky I.</vt:lpstr>
      <vt:lpstr>Kompetenční výluky II.</vt:lpstr>
      <vt:lpstr>Kompetenční výluky III.</vt:lpstr>
      <vt:lpstr>Náležitosti žaloby I.</vt:lpstr>
      <vt:lpstr>Náležitosti žaloby II.</vt:lpstr>
      <vt:lpstr>Lhůta pro podání žaloby</vt:lpstr>
      <vt:lpstr>Odkladný účinek žaloby</vt:lpstr>
      <vt:lpstr>Průběh řízení</vt:lpstr>
      <vt:lpstr>Přezkoumání napadeného rozhodnutí</vt:lpstr>
      <vt:lpstr>Rozhodnutí o žalobě</vt:lpstr>
      <vt:lpstr>Další druhy řízení</vt:lpstr>
      <vt:lpstr>Žaloba proti nečinnosti (§ 79) I.</vt:lpstr>
      <vt:lpstr>Žaloba proti nečinnosti II.</vt:lpstr>
      <vt:lpstr>Zásahová žaloba (§ 82) I.</vt:lpstr>
      <vt:lpstr>Zásahová žaloba II.</vt:lpstr>
      <vt:lpstr>Zásahová žaloba III.</vt:lpstr>
      <vt:lpstr>Kompetenční žaloby (§ 97)</vt:lpstr>
      <vt:lpstr>Kompetenční žaloby II.</vt:lpstr>
      <vt:lpstr>Řízení o zrušení opatření obecné povahy (§ 101a)</vt:lpstr>
      <vt:lpstr>Řízení o zrušení OOP II.</vt:lpstr>
      <vt:lpstr>Řízení o zrušení OOP III.</vt:lpstr>
      <vt:lpstr>Opravné prostředky</vt:lpstr>
      <vt:lpstr>Opravné prostředky</vt:lpstr>
      <vt:lpstr>Pojem kasační stížnosti</vt:lpstr>
      <vt:lpstr>Přípustnost kasační stížnosti</vt:lpstr>
      <vt:lpstr>Důvody kasační stížnosti</vt:lpstr>
      <vt:lpstr>Nepřijatelnost kasační stížnosti</vt:lpstr>
      <vt:lpstr>Náležitosti kasační stížnosti</vt:lpstr>
      <vt:lpstr>Účastníci řízení</vt:lpstr>
      <vt:lpstr>Činnost krajského soudu</vt:lpstr>
      <vt:lpstr>Přezkumná činnost NSS</vt:lpstr>
      <vt:lpstr>Rozhodnutí o kasační stížnosti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soudnictví</dc:title>
  <dc:creator>Petr</dc:creator>
  <cp:lastModifiedBy>Petr Lavicky</cp:lastModifiedBy>
  <cp:revision>39</cp:revision>
  <dcterms:created xsi:type="dcterms:W3CDTF">2007-09-24T12:39:51Z</dcterms:created>
  <dcterms:modified xsi:type="dcterms:W3CDTF">2012-02-14T14:48:36Z</dcterms:modified>
</cp:coreProperties>
</file>