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2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DEB5-4A69-4BC1-945D-DFB659DE9431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7E7D36-F886-435E-8915-9E42F2FB72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DEB5-4A69-4BC1-945D-DFB659DE9431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E7D36-F886-435E-8915-9E42F2FB7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7E7D36-F886-435E-8915-9E42F2FB72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DEB5-4A69-4BC1-945D-DFB659DE9431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DEB5-4A69-4BC1-945D-DFB659DE9431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7E7D36-F886-435E-8915-9E42F2FB72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DEB5-4A69-4BC1-945D-DFB659DE9431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7E7D36-F886-435E-8915-9E42F2FB72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BDDDEB5-4A69-4BC1-945D-DFB659DE9431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E7D36-F886-435E-8915-9E42F2FB72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DEB5-4A69-4BC1-945D-DFB659DE9431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7E7D36-F886-435E-8915-9E42F2FB72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DEB5-4A69-4BC1-945D-DFB659DE9431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7E7D36-F886-435E-8915-9E42F2FB7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DEB5-4A69-4BC1-945D-DFB659DE9431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7E7D36-F886-435E-8915-9E42F2FB7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7E7D36-F886-435E-8915-9E42F2FB72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DEB5-4A69-4BC1-945D-DFB659DE9431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7E7D36-F886-435E-8915-9E42F2FB72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BDDDEB5-4A69-4BC1-945D-DFB659DE9431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BDDDEB5-4A69-4BC1-945D-DFB659DE9431}" type="datetimeFigureOut">
              <a:rPr lang="cs-CZ" smtClean="0"/>
              <a:pPr/>
              <a:t>14.11.2011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7E7D36-F886-435E-8915-9E42F2FB72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Jana Dudová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Posuzování vlivů na ŽP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Postup procedury EIA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Oznámení (§ 6)</a:t>
            </a:r>
          </a:p>
          <a:p>
            <a:r>
              <a:rPr lang="cs-CZ" dirty="0" smtClean="0"/>
              <a:t>Zjišťovací řízení (§ 7)</a:t>
            </a:r>
          </a:p>
          <a:p>
            <a:r>
              <a:rPr lang="cs-CZ" dirty="0" smtClean="0"/>
              <a:t>Dokumentace (§ 8)</a:t>
            </a:r>
          </a:p>
          <a:p>
            <a:r>
              <a:rPr lang="cs-CZ" dirty="0" smtClean="0"/>
              <a:t>Posudek (§ 9)</a:t>
            </a:r>
          </a:p>
          <a:p>
            <a:r>
              <a:rPr lang="cs-CZ" dirty="0" smtClean="0"/>
              <a:t>Veřejné projednání (§ 17)</a:t>
            </a:r>
          </a:p>
          <a:p>
            <a:r>
              <a:rPr lang="cs-CZ" dirty="0" smtClean="0"/>
              <a:t>Stanovisko (§ 10)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Oznámení (§ 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dirty="0" smtClean="0"/>
              <a:t>KDO:</a:t>
            </a:r>
            <a:r>
              <a:rPr lang="cs-CZ" sz="2800" dirty="0" smtClean="0"/>
              <a:t> oznamovatel (= ten, kdo hodlá záměr realizovat)</a:t>
            </a:r>
          </a:p>
          <a:p>
            <a:r>
              <a:rPr lang="cs-CZ" sz="2800" b="1" dirty="0" smtClean="0"/>
              <a:t>KOMU:</a:t>
            </a:r>
            <a:r>
              <a:rPr lang="cs-CZ" sz="2800" dirty="0" smtClean="0"/>
              <a:t> příslušný úřad (MŽP nebo KÚ)</a:t>
            </a:r>
          </a:p>
          <a:p>
            <a:r>
              <a:rPr lang="cs-CZ" sz="2800" b="1" dirty="0" smtClean="0"/>
              <a:t>NÁLEŽITOSTI: </a:t>
            </a:r>
            <a:r>
              <a:rPr lang="cs-CZ" sz="2800" dirty="0" smtClean="0"/>
              <a:t>příloha č. 3 z. č. 100/2001 Sb.</a:t>
            </a:r>
          </a:p>
          <a:p>
            <a:r>
              <a:rPr lang="cs-CZ" sz="2800" b="1" dirty="0" smtClean="0"/>
              <a:t>FORMA: </a:t>
            </a:r>
            <a:r>
              <a:rPr lang="cs-CZ" sz="2800" dirty="0" smtClean="0"/>
              <a:t>písemně, na technickém nosiči dat, příp. v elektronické podobě</a:t>
            </a:r>
          </a:p>
          <a:p>
            <a:r>
              <a:rPr lang="cs-CZ" sz="2800" b="1" dirty="0" smtClean="0"/>
              <a:t>POČET: </a:t>
            </a:r>
            <a:r>
              <a:rPr lang="cs-CZ" sz="2800" dirty="0" smtClean="0"/>
              <a:t>na základě dohody s příslušným úřadem</a:t>
            </a:r>
          </a:p>
          <a:p>
            <a:r>
              <a:rPr lang="cs-CZ" sz="2800" b="1" dirty="0" smtClean="0"/>
              <a:t>KOPIE:</a:t>
            </a:r>
            <a:r>
              <a:rPr lang="cs-CZ" sz="2800" dirty="0" smtClean="0"/>
              <a:t> příslušný úřad zasílá dotčeným správním úřadům a dotčeným ÚSC, zveřejní</a:t>
            </a:r>
          </a:p>
          <a:p>
            <a:r>
              <a:rPr lang="cs-CZ" sz="2800" b="1" dirty="0" smtClean="0"/>
              <a:t>VEŘEJNOST:</a:t>
            </a:r>
            <a:r>
              <a:rPr lang="cs-CZ" sz="2800" dirty="0" smtClean="0"/>
              <a:t> písemné vyjádření do 20 dnů ode dne zveřejnění</a:t>
            </a:r>
            <a:r>
              <a:rPr lang="cs-CZ" sz="2400" dirty="0" smtClean="0"/>
              <a:t> </a:t>
            </a:r>
            <a:r>
              <a:rPr lang="cs-CZ" sz="2400" b="1" dirty="0" smtClean="0"/>
              <a:t> 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Zjišťovací řízení (§ 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CÍL: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upřesnění informací, které je vhodné uvést do dokumentace </a:t>
            </a:r>
            <a:r>
              <a:rPr lang="cs-CZ" sz="2000" dirty="0" smtClean="0"/>
              <a:t>(tuto si nechává zpracovat oznamovatel od autorizované osoby)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zjištění, zda bude záměr bude posuzován</a:t>
            </a:r>
          </a:p>
          <a:p>
            <a:pPr>
              <a:lnSpc>
                <a:spcPct val="90000"/>
              </a:lnSpc>
            </a:pPr>
            <a:r>
              <a:rPr lang="cs-CZ" b="1" dirty="0" smtClean="0"/>
              <a:t>ZAHÁJENÍ: </a:t>
            </a:r>
            <a:r>
              <a:rPr lang="cs-CZ" sz="2800" dirty="0" smtClean="0"/>
              <a:t>příslušný úřad</a:t>
            </a:r>
            <a:r>
              <a:rPr lang="cs-CZ" sz="2800" b="1" dirty="0" smtClean="0"/>
              <a:t> </a:t>
            </a:r>
            <a:r>
              <a:rPr lang="cs-CZ" sz="2800" dirty="0" smtClean="0"/>
              <a:t>na podkladě oznámení, podle zásad v příloze č. 2</a:t>
            </a:r>
            <a:endParaRPr lang="cs-CZ" sz="2800" b="1" dirty="0" smtClean="0"/>
          </a:p>
          <a:p>
            <a:pPr>
              <a:lnSpc>
                <a:spcPct val="90000"/>
              </a:lnSpc>
            </a:pPr>
            <a:r>
              <a:rPr lang="cs-CZ" b="1" dirty="0" smtClean="0"/>
              <a:t>UKONČENÍ: </a:t>
            </a:r>
            <a:r>
              <a:rPr lang="cs-CZ" sz="2800" dirty="0" smtClean="0"/>
              <a:t>nejdéle do 30 dnů ode dne zveřejnění informace o oznámení (§ 16)</a:t>
            </a:r>
            <a:endParaRPr lang="cs-CZ" sz="2800" b="1" dirty="0" smtClean="0"/>
          </a:p>
          <a:p>
            <a:pPr>
              <a:lnSpc>
                <a:spcPct val="90000"/>
              </a:lnSpc>
            </a:pPr>
            <a:r>
              <a:rPr lang="cs-CZ" b="1" dirty="0" smtClean="0"/>
              <a:t>VÝSLEDEK: </a:t>
            </a:r>
            <a:r>
              <a:rPr lang="cs-CZ" dirty="0" smtClean="0"/>
              <a:t>odůvodněný písemný závěr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Dokumentace (§ 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zpracování zajišťuje </a:t>
            </a:r>
            <a:r>
              <a:rPr lang="cs-CZ" b="1" dirty="0" smtClean="0"/>
              <a:t>oznamovatel</a:t>
            </a:r>
          </a:p>
          <a:p>
            <a:r>
              <a:rPr lang="cs-CZ" dirty="0" smtClean="0"/>
              <a:t>zpracovává </a:t>
            </a:r>
            <a:r>
              <a:rPr lang="cs-CZ" b="1" dirty="0" smtClean="0"/>
              <a:t>autorizovaná osoba</a:t>
            </a:r>
          </a:p>
          <a:p>
            <a:r>
              <a:rPr lang="cs-CZ" sz="2800" b="1" dirty="0" smtClean="0"/>
              <a:t>PODKLADY:</a:t>
            </a:r>
            <a:r>
              <a:rPr lang="cs-CZ" sz="2800" dirty="0" smtClean="0"/>
              <a:t> oznámení + vyjádření k </a:t>
            </a:r>
            <a:r>
              <a:rPr lang="cs-CZ" sz="2800" dirty="0" err="1" smtClean="0"/>
              <a:t>ozn</a:t>
            </a:r>
            <a:r>
              <a:rPr lang="cs-CZ" sz="2800" dirty="0" smtClean="0"/>
              <a:t>., závěru zjišťovacího řízení</a:t>
            </a:r>
          </a:p>
          <a:p>
            <a:r>
              <a:rPr lang="cs-CZ" sz="2800" b="1" dirty="0" smtClean="0"/>
              <a:t>FORMA:</a:t>
            </a:r>
            <a:r>
              <a:rPr lang="cs-CZ" sz="2800" dirty="0" smtClean="0"/>
              <a:t> písemně a elektronicky</a:t>
            </a:r>
          </a:p>
          <a:p>
            <a:r>
              <a:rPr lang="cs-CZ" sz="2800" b="1" dirty="0" smtClean="0"/>
              <a:t>NÁLEŽITOSTI:</a:t>
            </a:r>
            <a:r>
              <a:rPr lang="cs-CZ" sz="2800" dirty="0" smtClean="0"/>
              <a:t> příloha č. 4</a:t>
            </a:r>
          </a:p>
          <a:p>
            <a:r>
              <a:rPr lang="cs-CZ" sz="2800" b="1" dirty="0" smtClean="0"/>
              <a:t>VEŘEJNOST:</a:t>
            </a:r>
            <a:r>
              <a:rPr lang="cs-CZ" sz="2800" dirty="0" smtClean="0"/>
              <a:t> písemné vyjádření do 30 dnů ode dne zveřejnění</a:t>
            </a:r>
          </a:p>
          <a:p>
            <a:r>
              <a:rPr lang="cs-CZ" sz="2800" dirty="0" smtClean="0"/>
              <a:t>příslušný úřad po obdržení dokumentaci </a:t>
            </a:r>
            <a:r>
              <a:rPr lang="cs-CZ" sz="2800" b="1" dirty="0" smtClean="0"/>
              <a:t>neprodleně doručí zpracovateli posudku</a:t>
            </a: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Posudek k dokumentaci (§ 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/>
              <a:t>zpracování zajišťuje </a:t>
            </a:r>
            <a:r>
              <a:rPr lang="cs-CZ" sz="2800" b="1" dirty="0" smtClean="0"/>
              <a:t>příslušný úřad</a:t>
            </a:r>
          </a:p>
          <a:p>
            <a:r>
              <a:rPr lang="cs-CZ" sz="2800" dirty="0" smtClean="0"/>
              <a:t>zpracovává </a:t>
            </a:r>
            <a:r>
              <a:rPr lang="cs-CZ" sz="2800" b="1" dirty="0" smtClean="0"/>
              <a:t>autorizovaná osoba </a:t>
            </a:r>
            <a:r>
              <a:rPr lang="cs-CZ" sz="2800" dirty="0" smtClean="0"/>
              <a:t>(vyloučen je ten, kdo se podílel na zpracování oznámení nebo dokumentace)</a:t>
            </a:r>
          </a:p>
          <a:p>
            <a:r>
              <a:rPr lang="cs-CZ" sz="2800" b="1" dirty="0" smtClean="0"/>
              <a:t>NÁLEŽITOSTI:</a:t>
            </a:r>
            <a:r>
              <a:rPr lang="cs-CZ" sz="2800" dirty="0" smtClean="0"/>
              <a:t> příloha č. 5</a:t>
            </a:r>
          </a:p>
          <a:p>
            <a:r>
              <a:rPr lang="cs-CZ" sz="2800" b="1" dirty="0" smtClean="0"/>
              <a:t>LHŮTA PRO ZPRACOVÁNÍ: </a:t>
            </a:r>
            <a:r>
              <a:rPr lang="cs-CZ" sz="2800" dirty="0" smtClean="0"/>
              <a:t>do 60 dnů ( max. 90 dnů)</a:t>
            </a:r>
            <a:endParaRPr lang="cs-CZ" sz="2800" b="1" dirty="0" smtClean="0"/>
          </a:p>
          <a:p>
            <a:r>
              <a:rPr lang="cs-CZ" sz="2800" b="1" dirty="0" smtClean="0"/>
              <a:t>VEŘEJNOST:</a:t>
            </a:r>
            <a:r>
              <a:rPr lang="cs-CZ" sz="2800" dirty="0" smtClean="0"/>
              <a:t> písemné vyjádření do 30 dnů ode dne zveřejnění</a:t>
            </a:r>
            <a:endParaRPr lang="cs-CZ" sz="2800" b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Veřejné projednání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§ 17, § 9 odst. 9; fakultativní fáze</a:t>
            </a:r>
          </a:p>
          <a:p>
            <a:pPr lvl="1"/>
            <a:r>
              <a:rPr lang="cs-CZ" dirty="0" smtClean="0"/>
              <a:t>obdrží-li příslušný úřad odůvodněné nesouhlasné vyjádření k dokumentaci (§ 9 odst.9)</a:t>
            </a:r>
          </a:p>
          <a:p>
            <a:pPr lvl="1"/>
            <a:r>
              <a:rPr lang="cs-CZ" dirty="0" smtClean="0"/>
              <a:t>nejpozději do 5 dnů po uplynutí lhůty pro vyjádření k posudku (§ 17 odst. 2)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Stanovisko (§ 10)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cs-CZ" sz="2800" b="1" dirty="0" smtClean="0"/>
              <a:t>odborný podklad</a:t>
            </a:r>
            <a:r>
              <a:rPr lang="cs-CZ" sz="2800" dirty="0" smtClean="0"/>
              <a:t> pro vydání rozhodnutí, popř. opatření dle zvl. zákonů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zpracovává </a:t>
            </a:r>
            <a:r>
              <a:rPr lang="cs-CZ" sz="2800" b="1" dirty="0" smtClean="0"/>
              <a:t>příslušný úřad (KÚ nebo MŽP)</a:t>
            </a:r>
          </a:p>
          <a:p>
            <a:pPr>
              <a:lnSpc>
                <a:spcPct val="80000"/>
              </a:lnSpc>
            </a:pPr>
            <a:r>
              <a:rPr lang="cs-CZ" sz="2800" b="1" dirty="0" smtClean="0"/>
              <a:t>platné </a:t>
            </a:r>
            <a:r>
              <a:rPr lang="cs-CZ" sz="2800" b="1" dirty="0" smtClean="0"/>
              <a:t>5 let</a:t>
            </a:r>
            <a:r>
              <a:rPr lang="cs-CZ" sz="2800" dirty="0" smtClean="0"/>
              <a:t> </a:t>
            </a:r>
            <a:r>
              <a:rPr lang="cs-CZ" sz="2800" dirty="0" smtClean="0"/>
              <a:t>s možností prodloužení</a:t>
            </a:r>
          </a:p>
          <a:p>
            <a:pPr>
              <a:lnSpc>
                <a:spcPct val="80000"/>
              </a:lnSpc>
            </a:pPr>
            <a:r>
              <a:rPr lang="cs-CZ" sz="2800" b="1" dirty="0" smtClean="0"/>
              <a:t>není obsahově závazné</a:t>
            </a:r>
            <a:r>
              <a:rPr lang="cs-CZ" sz="2800" dirty="0" smtClean="0"/>
              <a:t> pro správní úřad, vydávající rozhodnutí či opatření podle zvl. zákonů, ale </a:t>
            </a:r>
            <a:r>
              <a:rPr lang="cs-CZ" sz="2800" b="1" dirty="0" smtClean="0"/>
              <a:t>musí být vzato v úvahu </a:t>
            </a:r>
            <a:r>
              <a:rPr lang="cs-CZ" sz="2800" b="1" dirty="0" smtClean="0">
                <a:cs typeface="Arial" charset="0"/>
              </a:rPr>
              <a:t>→ </a:t>
            </a:r>
            <a:r>
              <a:rPr lang="cs-CZ" sz="2800" dirty="0" smtClean="0">
                <a:cs typeface="Arial" charset="0"/>
              </a:rPr>
              <a:t>obsahuje-li konkrétní požadavky, týkající se OCHŽP, mají být tyto zahrnuty do rozhodnutí, pokud nejsou zahrnuty, musí být zdůvodněno, proč tomu tak není.</a:t>
            </a:r>
          </a:p>
          <a:p>
            <a:pPr>
              <a:lnSpc>
                <a:spcPct val="80000"/>
              </a:lnSpc>
            </a:pPr>
            <a:r>
              <a:rPr lang="cs-CZ" sz="2800" b="1" dirty="0" smtClean="0"/>
              <a:t>bez stanoviska nelze vydat</a:t>
            </a:r>
            <a:r>
              <a:rPr lang="cs-CZ" sz="2800" dirty="0" smtClean="0"/>
              <a:t> rozhodnutí či opatření nutná k provedení záměru, který podléhá zákonu č. 100/2001 Sb.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Účast veřejnosti v EIA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§ 6 odst. 7 (oznámení)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§ 7 odst. 4 (zjišťovací řízení)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§ 8 odst. 3 (dokumentace)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§ 9 odst. 8 (posudek)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§ 16 (informace)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§ 17 (veřejné projednání)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§ 23 odst. 9 (účast v navazujících SŘ)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§ 23 odst. 10 (přístup k soudům)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 smtClean="0"/>
              <a:t>Posuzování vlivů koncepcí na ŽP a veřejné zdraví</a:t>
            </a:r>
          </a:p>
          <a:p>
            <a:pPr>
              <a:lnSpc>
                <a:spcPct val="80000"/>
              </a:lnSpc>
            </a:pPr>
            <a:r>
              <a:rPr lang="cs-CZ" sz="2400" b="1" dirty="0" smtClean="0"/>
              <a:t>koncepce</a:t>
            </a:r>
            <a:r>
              <a:rPr lang="cs-CZ" sz="2400" dirty="0" smtClean="0"/>
              <a:t> = strategie, politiky, plány nebo programy zpracované nebo schválené </a:t>
            </a:r>
            <a:r>
              <a:rPr lang="cs-CZ" sz="2400" b="1" dirty="0" smtClean="0"/>
              <a:t>orgánem veřejné správy </a:t>
            </a:r>
            <a:r>
              <a:rPr lang="cs-CZ" sz="2400" b="1" dirty="0" smtClean="0">
                <a:cs typeface="Arial" charset="0"/>
              </a:rPr>
              <a:t>→ § </a:t>
            </a:r>
            <a:r>
              <a:rPr lang="cs-CZ" sz="2400" b="1" dirty="0" smtClean="0">
                <a:cs typeface="Arial" charset="0"/>
              </a:rPr>
              <a:t>10a</a:t>
            </a:r>
            <a:endParaRPr lang="cs-CZ" sz="2400" b="1" dirty="0" smtClean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cs-CZ" sz="2400" b="1" dirty="0" smtClean="0"/>
              <a:t>postup: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Oznámení (§ 10c)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Zjišťovací řízení (§ 10d)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Návrh koncepce a vyhodnocení vlivů (§ 10e, 10f)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Veřejné projednání návrhu koncepce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Stanovisko k návrhu koncepce (§ 10g)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Sledování a rozbor vlivů koncepce (§ 10h)</a:t>
            </a:r>
          </a:p>
          <a:p>
            <a:pPr>
              <a:lnSpc>
                <a:spcPct val="80000"/>
              </a:lnSpc>
            </a:pPr>
            <a:r>
              <a:rPr lang="cs-CZ" sz="2400" b="1" dirty="0" smtClean="0"/>
              <a:t>speciální právní úprava: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politika územního rozvoje a ÚPD (§ 10i)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koncepce zpracovaná ústředním správním úřadem (§ 10j)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u="sng" dirty="0" err="1" smtClean="0"/>
              <a:t>Přeshraniční</a:t>
            </a:r>
            <a:r>
              <a:rPr lang="cs-CZ" sz="3600" b="1" u="sng" dirty="0" smtClean="0"/>
              <a:t> posuzování</a:t>
            </a:r>
            <a:br>
              <a:rPr lang="cs-CZ" sz="3600" b="1" u="sng" dirty="0" smtClean="0"/>
            </a:br>
            <a:r>
              <a:rPr lang="cs-CZ" sz="3600" b="1" u="sng" dirty="0" smtClean="0"/>
              <a:t>(§ 11 – 14b)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b="1" dirty="0" smtClean="0"/>
              <a:t>Předmětem je</a:t>
            </a:r>
            <a:r>
              <a:rPr lang="cs-CZ" sz="20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záměr nebo koncepce, pokud „dotčené území“ přesahuje hranice ČR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záměr nebo koncepce, pokud o </a:t>
            </a:r>
            <a:r>
              <a:rPr lang="cs-CZ" sz="1800" dirty="0" err="1" smtClean="0"/>
              <a:t>přeshraniční</a:t>
            </a:r>
            <a:r>
              <a:rPr lang="cs-CZ" sz="1800" dirty="0" smtClean="0"/>
              <a:t> posuzování požádá „dotčený stát“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záměr nebo koncepce prováděné na území jiného státu, které mohou mít závažný vliv na ŽP v ČR</a:t>
            </a:r>
          </a:p>
          <a:p>
            <a:pPr lvl="1">
              <a:lnSpc>
                <a:spcPct val="80000"/>
              </a:lnSpc>
              <a:buNone/>
            </a:pPr>
            <a:endParaRPr lang="cs-CZ" sz="18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Postup podle z. č. 100/2001 Sb. a mezinárodní smlouvy, kterou je ČR vázána</a:t>
            </a:r>
          </a:p>
          <a:p>
            <a:pPr>
              <a:lnSpc>
                <a:spcPct val="80000"/>
              </a:lnSpc>
              <a:buNone/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§ 13: mezistátní posuzování záměru prováděného v ČR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§ 14: mezistátní posuzování záměru prováděného mimo ČR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§ 14a: mezistátní posuzování koncepce prováděné v ČR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§ 14b: mezistátní posuzování koncepce prováděné mimo ČR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Posuzování vlivů na ŽP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EIA</a:t>
            </a:r>
            <a:r>
              <a:rPr lang="cs-CZ" dirty="0" smtClean="0"/>
              <a:t> (</a:t>
            </a:r>
            <a:r>
              <a:rPr lang="cs-CZ" i="1" dirty="0" err="1" smtClean="0"/>
              <a:t>Environmental</a:t>
            </a:r>
            <a:r>
              <a:rPr lang="cs-CZ" i="1" dirty="0" smtClean="0"/>
              <a:t> </a:t>
            </a:r>
            <a:r>
              <a:rPr lang="cs-CZ" i="1" dirty="0" err="1" smtClean="0"/>
              <a:t>Impact</a:t>
            </a:r>
            <a:r>
              <a:rPr lang="cs-CZ" i="1" dirty="0" smtClean="0"/>
              <a:t> </a:t>
            </a:r>
            <a:r>
              <a:rPr lang="cs-CZ" i="1" dirty="0" err="1" smtClean="0"/>
              <a:t>Assessment</a:t>
            </a:r>
            <a:r>
              <a:rPr lang="cs-CZ" dirty="0" smtClean="0"/>
              <a:t>) = projektové posuzování (konkrétní záměr)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SEA</a:t>
            </a:r>
            <a:r>
              <a:rPr lang="cs-CZ" dirty="0" smtClean="0"/>
              <a:t> (</a:t>
            </a:r>
            <a:r>
              <a:rPr lang="cs-CZ" i="1" dirty="0" err="1" smtClean="0"/>
              <a:t>Strategic</a:t>
            </a:r>
            <a:r>
              <a:rPr lang="cs-CZ" i="1" dirty="0" smtClean="0"/>
              <a:t> </a:t>
            </a:r>
            <a:r>
              <a:rPr lang="cs-CZ" i="1" dirty="0" err="1" smtClean="0"/>
              <a:t>Environmental</a:t>
            </a:r>
            <a:r>
              <a:rPr lang="cs-CZ" i="1" dirty="0" smtClean="0"/>
              <a:t> </a:t>
            </a:r>
            <a:r>
              <a:rPr lang="cs-CZ" i="1" dirty="0" err="1" smtClean="0"/>
              <a:t>Assessment</a:t>
            </a:r>
            <a:r>
              <a:rPr lang="cs-CZ" dirty="0" smtClean="0"/>
              <a:t>) = posuzování koncepcí, plánů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 smtClean="0"/>
              <a:t>Naturové</a:t>
            </a:r>
            <a:r>
              <a:rPr lang="cs-CZ" b="1" u="sng" dirty="0" smtClean="0"/>
              <a:t> posuzování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b="1" dirty="0" smtClean="0"/>
              <a:t>NATURA 2000</a:t>
            </a:r>
            <a:r>
              <a:rPr lang="cs-CZ" sz="2000" dirty="0" smtClean="0"/>
              <a:t> (v ČR tvořena evropsky významnými lokalitami a ptačími oblastmi)</a:t>
            </a:r>
          </a:p>
          <a:p>
            <a:pPr>
              <a:lnSpc>
                <a:spcPct val="80000"/>
              </a:lnSpc>
            </a:pPr>
            <a:r>
              <a:rPr lang="cs-CZ" sz="2000" b="1" dirty="0" smtClean="0"/>
              <a:t>EU:</a:t>
            </a:r>
            <a:r>
              <a:rPr lang="cs-CZ" sz="2000" dirty="0" smtClean="0"/>
              <a:t> čl. 6.3 a 6.4 směrnice 92/43/EHS (směrnice o stanovištích)</a:t>
            </a:r>
          </a:p>
          <a:p>
            <a:pPr>
              <a:lnSpc>
                <a:spcPct val="80000"/>
              </a:lnSpc>
            </a:pPr>
            <a:r>
              <a:rPr lang="cs-CZ" sz="2000" b="1" dirty="0" smtClean="0"/>
              <a:t>§ 45h z. č. 114/1992 Sb.:</a:t>
            </a:r>
            <a:r>
              <a:rPr lang="cs-CZ" sz="2000" dirty="0" smtClean="0"/>
              <a:t> </a:t>
            </a:r>
          </a:p>
          <a:p>
            <a:pPr lvl="1">
              <a:lnSpc>
                <a:spcPct val="80000"/>
              </a:lnSpc>
              <a:buNone/>
            </a:pPr>
            <a:r>
              <a:rPr lang="cs-CZ" sz="1800" dirty="0" smtClean="0"/>
              <a:t>	jakákoliv koncepce nebo záměr, který může samostatně nebo ve spojení s jinými významně ovlivnit území evropsky významné lokality nebo ptačí oblasti, podléhá hodnocení důsledků na toto území a stav jeho ochrany. </a:t>
            </a:r>
            <a:r>
              <a:rPr lang="cs-CZ" sz="1800" dirty="0" smtClean="0">
                <a:cs typeface="Arial" charset="0"/>
              </a:rPr>
              <a:t>→ postupuje se podle z. č. 100/2001 Sb., pokud </a:t>
            </a:r>
            <a:r>
              <a:rPr lang="cs-CZ" sz="1800" b="1" dirty="0" smtClean="0">
                <a:cs typeface="Arial" charset="0"/>
              </a:rPr>
              <a:t>§ 45i</a:t>
            </a:r>
            <a:r>
              <a:rPr lang="cs-CZ" sz="1800" dirty="0" smtClean="0"/>
              <a:t> </a:t>
            </a:r>
            <a:r>
              <a:rPr lang="cs-CZ" sz="1800" b="1" dirty="0" smtClean="0"/>
              <a:t>z. č. 114/1992 Sb. </a:t>
            </a:r>
            <a:r>
              <a:rPr lang="cs-CZ" sz="1800" dirty="0" smtClean="0"/>
              <a:t>nestanoví jinak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EIA: § 4 odst. 1 písm. e) z. č. 100/2001 Sb.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SEA: § 10a z. č. 100/2001 Sb.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Tzv. </a:t>
            </a:r>
            <a:r>
              <a:rPr lang="cs-CZ" sz="2000" b="1" dirty="0" err="1" smtClean="0"/>
              <a:t>naturové</a:t>
            </a:r>
            <a:r>
              <a:rPr lang="cs-CZ" sz="2000" b="1" dirty="0" smtClean="0"/>
              <a:t> hodnocení</a:t>
            </a:r>
            <a:r>
              <a:rPr lang="cs-CZ" sz="2000" dirty="0" smtClean="0"/>
              <a:t> je zpracováváno jako odlišitelná součást dokumentů zpracovávaných v rámci EIA i SEA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Investor má v úmyslu postavit spalovnu nebezpečného odpadu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Územní plán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EIA – </a:t>
            </a:r>
            <a:r>
              <a:rPr lang="cs-CZ" dirty="0" err="1" smtClean="0"/>
              <a:t>příl</a:t>
            </a:r>
            <a:r>
              <a:rPr lang="cs-CZ" dirty="0" smtClean="0"/>
              <a:t>. I, kat. I – 10.1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IPPC – </a:t>
            </a:r>
            <a:r>
              <a:rPr lang="cs-CZ" dirty="0" err="1" smtClean="0"/>
              <a:t>příl</a:t>
            </a:r>
            <a:r>
              <a:rPr lang="cs-CZ" dirty="0" smtClean="0"/>
              <a:t>. I. – 5.1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Rozhodnutí o umístění stavby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Účastníci řízení a účast veřejnosti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Střety zájmů v území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Právo na informace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Odpovědnostní vztahy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Prameny právní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b="1" dirty="0" smtClean="0"/>
              <a:t>MP:</a:t>
            </a:r>
          </a:p>
          <a:p>
            <a:pPr lvl="1">
              <a:lnSpc>
                <a:spcPct val="90000"/>
              </a:lnSpc>
            </a:pPr>
            <a:r>
              <a:rPr lang="cs-CZ" sz="2400" b="1" dirty="0" err="1" smtClean="0"/>
              <a:t>Espoo</a:t>
            </a:r>
            <a:r>
              <a:rPr lang="cs-CZ" sz="2400" b="1" dirty="0" smtClean="0"/>
              <a:t> úmluva</a:t>
            </a:r>
            <a:r>
              <a:rPr lang="cs-CZ" sz="2400" dirty="0" smtClean="0"/>
              <a:t> (Úmluva o posuzování vlivů na životní prostředí přesahující hranice států) + </a:t>
            </a:r>
            <a:r>
              <a:rPr lang="cs-CZ" sz="2400" b="1" dirty="0" smtClean="0"/>
              <a:t>Protokol SEA</a:t>
            </a:r>
          </a:p>
          <a:p>
            <a:pPr>
              <a:lnSpc>
                <a:spcPct val="90000"/>
              </a:lnSpc>
            </a:pPr>
            <a:r>
              <a:rPr lang="cs-CZ" sz="2800" b="1" dirty="0" smtClean="0"/>
              <a:t>EU:</a:t>
            </a:r>
          </a:p>
          <a:p>
            <a:pPr lvl="1">
              <a:lnSpc>
                <a:spcPct val="90000"/>
              </a:lnSpc>
            </a:pPr>
            <a:r>
              <a:rPr lang="cs-CZ" sz="2400" b="1" dirty="0" smtClean="0"/>
              <a:t>Směrnice Rady 85/337/EHS</a:t>
            </a:r>
            <a:r>
              <a:rPr lang="cs-CZ" sz="2400" dirty="0" smtClean="0"/>
              <a:t> o posuzování vlivů některých veřejných a soukromých záměrů na životní prostředí</a:t>
            </a:r>
          </a:p>
          <a:p>
            <a:pPr lvl="1">
              <a:lnSpc>
                <a:spcPct val="90000"/>
              </a:lnSpc>
            </a:pPr>
            <a:r>
              <a:rPr lang="cs-CZ" sz="2400" b="1" dirty="0" smtClean="0"/>
              <a:t>Směrnice EP a Rady 2001/42/ES</a:t>
            </a:r>
            <a:r>
              <a:rPr lang="cs-CZ" sz="2400" dirty="0" smtClean="0"/>
              <a:t> o posuzování vlivů některých plánů a programů na životní prostředí</a:t>
            </a:r>
          </a:p>
          <a:p>
            <a:pPr>
              <a:lnSpc>
                <a:spcPct val="90000"/>
              </a:lnSpc>
            </a:pPr>
            <a:r>
              <a:rPr lang="cs-CZ" sz="2800" b="1" dirty="0" smtClean="0"/>
              <a:t>ČR:</a:t>
            </a:r>
          </a:p>
          <a:p>
            <a:pPr lvl="1">
              <a:lnSpc>
                <a:spcPct val="90000"/>
              </a:lnSpc>
            </a:pPr>
            <a:r>
              <a:rPr lang="cs-CZ" sz="2400" b="1" dirty="0" smtClean="0"/>
              <a:t>Zákon č. 100/2001 Sb.,</a:t>
            </a:r>
            <a:r>
              <a:rPr lang="cs-CZ" sz="2400" dirty="0" smtClean="0"/>
              <a:t> o posuzování vlivů na ŽP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Vývoj české právní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 b="1" dirty="0" smtClean="0"/>
              <a:t>od 1992: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Z. č. 17/1992 Sb., o ŽP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Z. č. 244/1992 Sb., o posuzování vlivů na ŽP</a:t>
            </a:r>
          </a:p>
          <a:p>
            <a:pPr lvl="1">
              <a:lnSpc>
                <a:spcPct val="80000"/>
              </a:lnSpc>
              <a:buNone/>
            </a:pP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800" b="1" dirty="0" smtClean="0"/>
              <a:t>od 1. 1. 2002: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Z. č. 100/2001 Sb., o posuzování vlivů na ŽP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Z. č. 244/1992 Sb., o posuzování vlivů rozvojových koncepcí a programů na ŽP</a:t>
            </a:r>
          </a:p>
          <a:p>
            <a:pPr lvl="1">
              <a:lnSpc>
                <a:spcPct val="80000"/>
              </a:lnSpc>
              <a:buNone/>
            </a:pP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800" b="1" dirty="0" smtClean="0"/>
              <a:t>od 1. 5. 2004: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Z. č. 100/2001 Sb. (EIA + SEA)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průřezový</a:t>
            </a:r>
            <a:r>
              <a:rPr lang="cs-CZ" dirty="0" smtClean="0"/>
              <a:t> nástroj</a:t>
            </a:r>
          </a:p>
          <a:p>
            <a:r>
              <a:rPr lang="cs-CZ" dirty="0" smtClean="0"/>
              <a:t>nástroj </a:t>
            </a:r>
            <a:r>
              <a:rPr lang="cs-CZ" b="1" dirty="0" smtClean="0"/>
              <a:t>prevence</a:t>
            </a:r>
          </a:p>
          <a:p>
            <a:r>
              <a:rPr lang="cs-CZ" b="1" dirty="0" smtClean="0"/>
              <a:t>nejde o správní řízení</a:t>
            </a:r>
          </a:p>
          <a:p>
            <a:r>
              <a:rPr lang="cs-CZ" dirty="0" smtClean="0"/>
              <a:t>posuzují se vlivy na </a:t>
            </a:r>
            <a:r>
              <a:rPr lang="cs-CZ" b="1" dirty="0" smtClean="0"/>
              <a:t>ŽP a veřejné zdraví</a:t>
            </a:r>
          </a:p>
          <a:p>
            <a:r>
              <a:rPr lang="cs-CZ" b="1" dirty="0" smtClean="0"/>
              <a:t>vybrané záměry a koncepce</a:t>
            </a:r>
            <a:r>
              <a:rPr lang="cs-CZ" dirty="0" smtClean="0"/>
              <a:t> </a:t>
            </a:r>
          </a:p>
          <a:p>
            <a:r>
              <a:rPr lang="cs-CZ" dirty="0" smtClean="0"/>
              <a:t>výsledkem je </a:t>
            </a:r>
            <a:r>
              <a:rPr lang="cs-CZ" b="1" dirty="0" smtClean="0"/>
              <a:t>stanovisko</a:t>
            </a:r>
            <a:r>
              <a:rPr lang="cs-CZ" dirty="0" smtClean="0"/>
              <a:t> k posouzení vlivů na zdraví a ŽP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Pojmové vymezení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 smtClean="0"/>
              <a:t>nástroj pro </a:t>
            </a:r>
            <a:r>
              <a:rPr lang="cs-CZ" sz="2400" b="1" dirty="0" smtClean="0"/>
              <a:t>komplexní systémové</a:t>
            </a:r>
            <a:r>
              <a:rPr lang="cs-CZ" sz="2400" dirty="0" smtClean="0"/>
              <a:t> zkoumání vlivu lidské činnosti na </a:t>
            </a:r>
            <a:r>
              <a:rPr lang="cs-CZ" sz="2400" b="1" dirty="0" smtClean="0"/>
              <a:t>ŽP a veřejné zdraví</a:t>
            </a:r>
            <a:r>
              <a:rPr lang="cs-CZ" sz="2400" dirty="0" smtClean="0"/>
              <a:t>, jehož základem je zhodnocení </a:t>
            </a:r>
            <a:r>
              <a:rPr lang="cs-CZ" sz="2400" b="1" dirty="0" smtClean="0"/>
              <a:t>veškerých předpokládaných přímých i nepřímých</a:t>
            </a:r>
            <a:r>
              <a:rPr lang="cs-CZ" sz="2400" dirty="0" smtClean="0"/>
              <a:t> vlivů určitého záměru na ŽP a veřejné zdraví s cílem navrhnout </a:t>
            </a:r>
            <a:r>
              <a:rPr lang="cs-CZ" sz="2400" b="1" dirty="0" smtClean="0"/>
              <a:t>variantu</a:t>
            </a:r>
            <a:r>
              <a:rPr lang="cs-CZ" sz="2400" dirty="0" smtClean="0"/>
              <a:t> realizace záměru, která představuje </a:t>
            </a:r>
            <a:r>
              <a:rPr lang="cs-CZ" sz="2400" b="1" dirty="0" smtClean="0"/>
              <a:t>optimální kombinaci</a:t>
            </a:r>
            <a:r>
              <a:rPr lang="cs-CZ" sz="2400" dirty="0" smtClean="0"/>
              <a:t> ekologických, ekonomických i sociálních nákladů a užitků.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procesu EIA/SEA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sz="3600" b="1" dirty="0" smtClean="0"/>
              <a:t>výběrový</a:t>
            </a:r>
            <a:r>
              <a:rPr lang="cs-CZ" sz="3600" dirty="0" smtClean="0"/>
              <a:t> </a:t>
            </a:r>
            <a:r>
              <a:rPr lang="cs-CZ" sz="2800" dirty="0" smtClean="0"/>
              <a:t>(pouze vybrané záměry a koncepce)</a:t>
            </a:r>
          </a:p>
          <a:p>
            <a:pPr>
              <a:lnSpc>
                <a:spcPct val="80000"/>
              </a:lnSpc>
            </a:pPr>
            <a:r>
              <a:rPr lang="cs-CZ" sz="3600" b="1" dirty="0" smtClean="0"/>
              <a:t>komplexní </a:t>
            </a:r>
            <a:r>
              <a:rPr lang="cs-CZ" sz="2800" dirty="0" smtClean="0"/>
              <a:t>(viz § 2 z. č. 100/2001 Sb.)</a:t>
            </a:r>
          </a:p>
          <a:p>
            <a:pPr>
              <a:lnSpc>
                <a:spcPct val="80000"/>
              </a:lnSpc>
            </a:pPr>
            <a:r>
              <a:rPr lang="cs-CZ" sz="3600" b="1" dirty="0" smtClean="0"/>
              <a:t>variantní</a:t>
            </a:r>
            <a:r>
              <a:rPr lang="cs-CZ" sz="3600" dirty="0" smtClean="0"/>
              <a:t> </a:t>
            </a:r>
            <a:r>
              <a:rPr lang="cs-CZ" sz="2800" dirty="0" smtClean="0"/>
              <a:t>(varianty realizace záměru - § 6 odst.4)</a:t>
            </a:r>
          </a:p>
          <a:p>
            <a:pPr>
              <a:lnSpc>
                <a:spcPct val="80000"/>
              </a:lnSpc>
            </a:pPr>
            <a:r>
              <a:rPr lang="cs-CZ" sz="3600" b="1" dirty="0" smtClean="0"/>
              <a:t>za účasti veřejnosti + informovanost</a:t>
            </a:r>
            <a:r>
              <a:rPr lang="cs-CZ" sz="3600" dirty="0" smtClean="0"/>
              <a:t> </a:t>
            </a:r>
            <a:r>
              <a:rPr lang="cs-CZ" sz="2800" dirty="0" smtClean="0"/>
              <a:t>(§ 16,17) </a:t>
            </a:r>
            <a:endParaRPr lang="cs-CZ" sz="3600" dirty="0" smtClean="0"/>
          </a:p>
          <a:p>
            <a:pPr>
              <a:lnSpc>
                <a:spcPct val="80000"/>
              </a:lnSpc>
            </a:pPr>
            <a:r>
              <a:rPr lang="cs-CZ" sz="3600" b="1" dirty="0" smtClean="0"/>
              <a:t>transparentní/otevřený</a:t>
            </a:r>
          </a:p>
          <a:p>
            <a:pPr>
              <a:lnSpc>
                <a:spcPct val="80000"/>
              </a:lnSpc>
            </a:pPr>
            <a:r>
              <a:rPr lang="cs-CZ" sz="3600" b="1" dirty="0" smtClean="0"/>
              <a:t>odborný</a:t>
            </a:r>
            <a:r>
              <a:rPr lang="cs-CZ" sz="3600" dirty="0" smtClean="0"/>
              <a:t> </a:t>
            </a:r>
            <a:r>
              <a:rPr lang="cs-CZ" sz="2800" dirty="0" smtClean="0"/>
              <a:t>(účast odborníků, stanovisko jako odborný podklad pro vydání rozhodnutí)</a:t>
            </a:r>
          </a:p>
          <a:p>
            <a:pPr>
              <a:lnSpc>
                <a:spcPct val="80000"/>
              </a:lnSpc>
            </a:pPr>
            <a:r>
              <a:rPr lang="cs-CZ" sz="3600" b="1" dirty="0" smtClean="0"/>
              <a:t>samostatný</a:t>
            </a:r>
            <a:r>
              <a:rPr lang="cs-CZ" sz="3600" dirty="0" smtClean="0"/>
              <a:t> </a:t>
            </a:r>
            <a:r>
              <a:rPr lang="cs-CZ" sz="2800" dirty="0" smtClean="0"/>
              <a:t>(probíhající odděleně od správních řízení, např. dle stavebního zákona)</a:t>
            </a:r>
          </a:p>
          <a:p>
            <a:pPr>
              <a:lnSpc>
                <a:spcPct val="80000"/>
              </a:lnSpc>
            </a:pPr>
            <a:r>
              <a:rPr lang="cs-CZ" sz="3600" b="1" dirty="0" smtClean="0"/>
              <a:t>související principy:</a:t>
            </a:r>
            <a:r>
              <a:rPr lang="cs-CZ" sz="3600" dirty="0" smtClean="0"/>
              <a:t> UR, integrace, předběžná opatrnost, prevence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EIA podle </a:t>
            </a:r>
            <a:r>
              <a:rPr lang="cs-CZ" dirty="0" smtClean="0"/>
              <a:t>z. 100/2001 Sb.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SEA podle z. 100/2001 Sb.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Speciální:</a:t>
            </a:r>
          </a:p>
          <a:p>
            <a:pPr lvl="1"/>
            <a:r>
              <a:rPr lang="cs-CZ" dirty="0" smtClean="0"/>
              <a:t>§ 72 </a:t>
            </a:r>
            <a:r>
              <a:rPr lang="cs-CZ" dirty="0" err="1" smtClean="0"/>
              <a:t>StZ</a:t>
            </a:r>
            <a:r>
              <a:rPr lang="cs-CZ" dirty="0" smtClean="0"/>
              <a:t> (RP)</a:t>
            </a:r>
          </a:p>
          <a:p>
            <a:pPr lvl="1"/>
            <a:r>
              <a:rPr lang="cs-CZ" dirty="0" smtClean="0"/>
              <a:t>§ 91 </a:t>
            </a:r>
            <a:r>
              <a:rPr lang="cs-CZ" dirty="0" err="1" smtClean="0"/>
              <a:t>StZ</a:t>
            </a:r>
            <a:r>
              <a:rPr lang="cs-CZ" dirty="0" smtClean="0"/>
              <a:t> (ÚŘ)</a:t>
            </a:r>
          </a:p>
          <a:p>
            <a:pPr lvl="1"/>
            <a:r>
              <a:rPr lang="cs-CZ" dirty="0" err="1" smtClean="0"/>
              <a:t>Přeshraniční</a:t>
            </a:r>
            <a:endParaRPr lang="cs-CZ" dirty="0" smtClean="0"/>
          </a:p>
          <a:p>
            <a:pPr lvl="1"/>
            <a:r>
              <a:rPr lang="cs-CZ" dirty="0" err="1" smtClean="0"/>
              <a:t>Naturová</a:t>
            </a:r>
            <a:r>
              <a:rPr lang="cs-CZ" dirty="0" smtClean="0"/>
              <a:t> </a:t>
            </a:r>
            <a:r>
              <a:rPr lang="cs-CZ" sz="2000" dirty="0" smtClean="0"/>
              <a:t>(Natura 2000) </a:t>
            </a:r>
          </a:p>
          <a:p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Speciální:</a:t>
            </a:r>
          </a:p>
          <a:p>
            <a:pPr lvl="1"/>
            <a:r>
              <a:rPr lang="cs-CZ" dirty="0" smtClean="0"/>
              <a:t>SEA dle 10i</a:t>
            </a:r>
          </a:p>
          <a:p>
            <a:pPr lvl="1"/>
            <a:r>
              <a:rPr lang="cs-CZ" dirty="0" smtClean="0"/>
              <a:t>SEA dle 10j</a:t>
            </a:r>
          </a:p>
          <a:p>
            <a:pPr lvl="1"/>
            <a:r>
              <a:rPr lang="cs-CZ" dirty="0" err="1" smtClean="0"/>
              <a:t>Přeshraniční</a:t>
            </a:r>
            <a:endParaRPr lang="cs-CZ" dirty="0" smtClean="0"/>
          </a:p>
          <a:p>
            <a:pPr lvl="1"/>
            <a:r>
              <a:rPr lang="cs-CZ" dirty="0" err="1" smtClean="0"/>
              <a:t>Naturová</a:t>
            </a:r>
            <a:r>
              <a:rPr lang="cs-CZ" dirty="0" smtClean="0"/>
              <a:t> </a:t>
            </a:r>
            <a:r>
              <a:rPr lang="cs-CZ" sz="2000" dirty="0" smtClean="0"/>
              <a:t>(Natura 2000) 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Vazba na speciální právní úpravu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Režim EIA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posuzování </a:t>
            </a:r>
            <a:r>
              <a:rPr lang="cs-CZ" b="1" dirty="0" smtClean="0"/>
              <a:t>konkrétních záměrů</a:t>
            </a:r>
            <a:r>
              <a:rPr lang="cs-CZ" dirty="0" smtClean="0"/>
              <a:t> z hlediska jejich vlivů na ŽP a veřejné zdraví</a:t>
            </a:r>
          </a:p>
          <a:p>
            <a:r>
              <a:rPr lang="cs-CZ" b="1" dirty="0" smtClean="0"/>
              <a:t>záměr</a:t>
            </a:r>
            <a:r>
              <a:rPr lang="cs-CZ" dirty="0" smtClean="0"/>
              <a:t> = stavby, činnosti, technologie v příloze č. 1 z. č. 100/2001 Sb.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b="1" u="sng" dirty="0" smtClean="0"/>
              <a:t>kategorie I</a:t>
            </a:r>
            <a:r>
              <a:rPr lang="cs-CZ" dirty="0" smtClean="0"/>
              <a:t>				</a:t>
            </a:r>
            <a:r>
              <a:rPr lang="cs-CZ" b="1" u="sng" dirty="0" smtClean="0"/>
              <a:t>kategorie II</a:t>
            </a:r>
          </a:p>
          <a:p>
            <a:pPr>
              <a:buNone/>
            </a:pPr>
            <a:r>
              <a:rPr lang="cs-CZ" sz="2000" dirty="0" smtClean="0"/>
              <a:t>obligatorní posouzení			zjišťovací řízení</a:t>
            </a:r>
          </a:p>
          <a:p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</TotalTime>
  <Words>1203</Words>
  <Application>Microsoft Office PowerPoint</Application>
  <PresentationFormat>Předvádění na obrazovce (4:3)</PresentationFormat>
  <Paragraphs>159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Administrativní</vt:lpstr>
      <vt:lpstr>Posuzování vlivů na ŽP</vt:lpstr>
      <vt:lpstr>Posuzování vlivů na ŽP</vt:lpstr>
      <vt:lpstr>Prameny právní úpravy</vt:lpstr>
      <vt:lpstr>Vývoj české právní úpravy</vt:lpstr>
      <vt:lpstr>Charakteristika</vt:lpstr>
      <vt:lpstr>Pojmové vymezení </vt:lpstr>
      <vt:lpstr>Charakteristika procesu EIA/SEA</vt:lpstr>
      <vt:lpstr>Vazba na speciální právní úpravu</vt:lpstr>
      <vt:lpstr>Režim EIA</vt:lpstr>
      <vt:lpstr>Postup procedury EIA</vt:lpstr>
      <vt:lpstr>Oznámení (§ 6)</vt:lpstr>
      <vt:lpstr>Zjišťovací řízení (§ 7)</vt:lpstr>
      <vt:lpstr>Dokumentace (§ 8)</vt:lpstr>
      <vt:lpstr>Posudek k dokumentaci (§ 9)</vt:lpstr>
      <vt:lpstr>Veřejné projednání</vt:lpstr>
      <vt:lpstr>Stanovisko (§ 10)</vt:lpstr>
      <vt:lpstr>Účast veřejnosti v EIA</vt:lpstr>
      <vt:lpstr>SEA</vt:lpstr>
      <vt:lpstr>Přeshraniční posuzování (§ 11 – 14b)</vt:lpstr>
      <vt:lpstr>Naturové posuzování</vt:lpstr>
      <vt:lpstr>Investor má v úmyslu postavit spalovnu nebezpečného odpadu</vt:lpstr>
    </vt:vector>
  </TitlesOfParts>
  <Company>Autocont CZ a.s.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Posuzování vlivů na ŽP</dc:title>
  <dc:creator>Dudová</dc:creator>
  <cp:lastModifiedBy>Dudová</cp:lastModifiedBy>
  <cp:revision>22</cp:revision>
  <dcterms:created xsi:type="dcterms:W3CDTF">2010-11-18T14:50:41Z</dcterms:created>
  <dcterms:modified xsi:type="dcterms:W3CDTF">2011-11-14T13:32:06Z</dcterms:modified>
</cp:coreProperties>
</file>