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42"/>
  </p:handoutMasterIdLst>
  <p:sldIdLst>
    <p:sldId id="322" r:id="rId2"/>
    <p:sldId id="327" r:id="rId3"/>
    <p:sldId id="328" r:id="rId4"/>
    <p:sldId id="329" r:id="rId5"/>
    <p:sldId id="331" r:id="rId6"/>
    <p:sldId id="332" r:id="rId7"/>
    <p:sldId id="363" r:id="rId8"/>
    <p:sldId id="375" r:id="rId9"/>
    <p:sldId id="336" r:id="rId10"/>
    <p:sldId id="376" r:id="rId11"/>
    <p:sldId id="378" r:id="rId12"/>
    <p:sldId id="377" r:id="rId13"/>
    <p:sldId id="337" r:id="rId14"/>
    <p:sldId id="379" r:id="rId15"/>
    <p:sldId id="380" r:id="rId16"/>
    <p:sldId id="381" r:id="rId17"/>
    <p:sldId id="382" r:id="rId18"/>
    <p:sldId id="383" r:id="rId19"/>
    <p:sldId id="339" r:id="rId20"/>
    <p:sldId id="340" r:id="rId21"/>
    <p:sldId id="364" r:id="rId22"/>
    <p:sldId id="342" r:id="rId23"/>
    <p:sldId id="343" r:id="rId24"/>
    <p:sldId id="345" r:id="rId25"/>
    <p:sldId id="346" r:id="rId26"/>
    <p:sldId id="344" r:id="rId27"/>
    <p:sldId id="354" r:id="rId28"/>
    <p:sldId id="348" r:id="rId29"/>
    <p:sldId id="349" r:id="rId30"/>
    <p:sldId id="355" r:id="rId31"/>
    <p:sldId id="356" r:id="rId32"/>
    <p:sldId id="357" r:id="rId33"/>
    <p:sldId id="362" r:id="rId34"/>
    <p:sldId id="371" r:id="rId35"/>
    <p:sldId id="372" r:id="rId36"/>
    <p:sldId id="370" r:id="rId37"/>
    <p:sldId id="365" r:id="rId38"/>
    <p:sldId id="367" r:id="rId39"/>
    <p:sldId id="368" r:id="rId40"/>
    <p:sldId id="369" r:id="rId41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sz="96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96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96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96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96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9600" kern="1200">
        <a:solidFill>
          <a:srgbClr val="000000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9600" kern="1200">
        <a:solidFill>
          <a:srgbClr val="000000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9600" kern="1200">
        <a:solidFill>
          <a:srgbClr val="000000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9600" kern="1200">
        <a:solidFill>
          <a:srgbClr val="000000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FF3300"/>
    <a:srgbClr val="FF9900"/>
    <a:srgbClr val="CC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187" autoAdjust="0"/>
    <p:restoredTop sz="91096" autoAdjust="0"/>
  </p:normalViewPr>
  <p:slideViewPr>
    <p:cSldViewPr>
      <p:cViewPr varScale="1">
        <p:scale>
          <a:sx n="89" d="100"/>
          <a:sy n="89" d="100"/>
        </p:scale>
        <p:origin x="-27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38" d="100"/>
          <a:sy n="38" d="100"/>
        </p:scale>
        <p:origin x="-150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B139549D-4B2F-4F3D-9848-52C04A5781DF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64040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A10872-C358-4704-9385-D937CC30965A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3894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C3C333-E2F1-4EDF-AAFE-C4AE41A938B8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0997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20AAD0-AF91-435B-A06F-0E102C18E5D5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75133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Nadpis a diagram nebo organizační sché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jekt SmartArt 2"/>
          <p:cNvSpPr>
            <a:spLocks noGrp="1"/>
          </p:cNvSpPr>
          <p:nvPr>
            <p:ph type="dgm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1279E60-BBD7-48B2-9B3D-7EEE25DFFB8D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3059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2AEE3B-9B63-4414-BCFB-7651F235612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1685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59EB31-3379-4786-9AF9-381FE7AB70EC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3947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227FE0-2D5B-4953-8A1E-36C1D18E5585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4513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0F34DC-B7BD-4B03-A40D-384F7A9D52E7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8713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D289CA-9748-47CA-8D37-6B6C5E006D5F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9298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9F11D5-4418-4228-9667-D36885312F04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2311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FB8119-F1C1-44F7-999C-A0EF5CEB8BBB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196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51BB74-FEC4-4BFC-9BD5-2BD0C537AA46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6368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B171EB-CBCC-4580-B9EA-0A099E571E09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1344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100000">
              <a:schemeClr val="folHlink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840EAD0A-C94F-4912-8A71-5E2763C2356C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ChangeArrowheads="1"/>
          </p:cNvSpPr>
          <p:nvPr/>
        </p:nvSpPr>
        <p:spPr bwMode="auto">
          <a:xfrm>
            <a:off x="381000" y="2362200"/>
            <a:ext cx="87630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cs-CZ" sz="7200">
                <a:solidFill>
                  <a:srgbClr val="FFFF00"/>
                </a:solidFill>
              </a:rPr>
              <a:t>Struktura a organizace</a:t>
            </a:r>
            <a:r>
              <a:rPr lang="cs-CZ" sz="8800">
                <a:solidFill>
                  <a:srgbClr val="FFFF00"/>
                </a:solidFill>
              </a:rPr>
              <a:t> </a:t>
            </a:r>
          </a:p>
          <a:p>
            <a:pPr algn="ctr">
              <a:lnSpc>
                <a:spcPct val="90000"/>
              </a:lnSpc>
            </a:pPr>
            <a:r>
              <a:rPr lang="cs-CZ">
                <a:solidFill>
                  <a:srgbClr val="FFFF00"/>
                </a:solidFill>
              </a:rPr>
              <a:t>soudně lékařské</a:t>
            </a:r>
            <a:r>
              <a:rPr lang="cs-CZ" sz="8000">
                <a:solidFill>
                  <a:srgbClr val="FFFF00"/>
                </a:solidFill>
              </a:rPr>
              <a:t> </a:t>
            </a:r>
          </a:p>
          <a:p>
            <a:pPr algn="ctr">
              <a:lnSpc>
                <a:spcPct val="90000"/>
              </a:lnSpc>
            </a:pPr>
            <a:r>
              <a:rPr lang="cs-CZ" sz="8000">
                <a:solidFill>
                  <a:srgbClr val="FFFF00"/>
                </a:solidFill>
              </a:rPr>
              <a:t>služby </a:t>
            </a:r>
          </a:p>
          <a:p>
            <a:pPr algn="ctr">
              <a:lnSpc>
                <a:spcPct val="90000"/>
              </a:lnSpc>
            </a:pPr>
            <a:r>
              <a:rPr lang="cs-CZ" sz="8000">
                <a:solidFill>
                  <a:srgbClr val="FFFF00"/>
                </a:solidFill>
              </a:rPr>
              <a:t>v ČR</a:t>
            </a:r>
            <a:r>
              <a:rPr lang="cs-CZ" sz="8800">
                <a:solidFill>
                  <a:srgbClr val="FFFF00"/>
                </a:solidFill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"/>
                                        <p:tgtEl>
                                          <p:spTgt spid="81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2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60350"/>
            <a:ext cx="8351838" cy="1143000"/>
          </a:xfrm>
        </p:spPr>
        <p:txBody>
          <a:bodyPr/>
          <a:lstStyle/>
          <a:p>
            <a:pPr>
              <a:defRPr/>
            </a:pPr>
            <a:r>
              <a:rPr lang="cs-CZ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Povinné patologicko-anatomické pitvy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484784"/>
            <a:ext cx="8892480" cy="5283919"/>
          </a:xfrm>
        </p:spPr>
        <p:txBody>
          <a:bodyPr/>
          <a:lstStyle/>
          <a:p>
            <a:pPr marL="914400" lvl="1" indent="-457200">
              <a:lnSpc>
                <a:spcPct val="90000"/>
              </a:lnSpc>
              <a:spcBef>
                <a:spcPts val="600"/>
              </a:spcBef>
            </a:pPr>
            <a:r>
              <a:rPr lang="cs-CZ" sz="1800" dirty="0" smtClean="0"/>
              <a:t>u žen, které zemřely v souvislosti s těhotenstvím, porodem, potratem, umělým přerušením těhotenství nebo v šestinedělí, </a:t>
            </a:r>
            <a:r>
              <a:rPr lang="cs-CZ" sz="1800" dirty="0" smtClean="0">
                <a:solidFill>
                  <a:schemeClr val="hlink"/>
                </a:solidFill>
              </a:rPr>
              <a:t>(</a:t>
            </a:r>
            <a:r>
              <a:rPr lang="cs-CZ" sz="1800" dirty="0" err="1" smtClean="0">
                <a:solidFill>
                  <a:schemeClr val="hlink"/>
                </a:solidFill>
              </a:rPr>
              <a:t>rel</a:t>
            </a:r>
            <a:r>
              <a:rPr lang="cs-CZ" sz="1800" dirty="0" smtClean="0">
                <a:solidFill>
                  <a:schemeClr val="hlink"/>
                </a:solidFill>
              </a:rPr>
              <a:t>. povinná)</a:t>
            </a:r>
          </a:p>
          <a:p>
            <a:pPr marL="914400" lvl="1" indent="-457200">
              <a:lnSpc>
                <a:spcPct val="90000"/>
              </a:lnSpc>
              <a:spcBef>
                <a:spcPts val="600"/>
              </a:spcBef>
            </a:pPr>
            <a:r>
              <a:rPr lang="cs-CZ" sz="1800" dirty="0" smtClean="0"/>
              <a:t>u plodů z uměle přerušených těhotenství provedených z důvodů genetické indikace nebo indikace vrozené vývojové vady plodu,</a:t>
            </a:r>
          </a:p>
          <a:p>
            <a:pPr marL="914400" lvl="1" indent="-457200">
              <a:lnSpc>
                <a:spcPct val="90000"/>
              </a:lnSpc>
              <a:spcBef>
                <a:spcPts val="600"/>
              </a:spcBef>
            </a:pPr>
            <a:r>
              <a:rPr lang="cs-CZ" sz="1800" dirty="0" smtClean="0"/>
              <a:t>u dětí mrtvě narozených a u dětí zemřelých do 18 let věku, </a:t>
            </a:r>
            <a:r>
              <a:rPr lang="cs-CZ" sz="1800" dirty="0" smtClean="0">
                <a:solidFill>
                  <a:schemeClr val="hlink"/>
                </a:solidFill>
              </a:rPr>
              <a:t>(</a:t>
            </a:r>
            <a:r>
              <a:rPr lang="cs-CZ" sz="1800" dirty="0" err="1" smtClean="0">
                <a:solidFill>
                  <a:schemeClr val="hlink"/>
                </a:solidFill>
              </a:rPr>
              <a:t>rel</a:t>
            </a:r>
            <a:r>
              <a:rPr lang="cs-CZ" sz="1800" dirty="0" smtClean="0">
                <a:solidFill>
                  <a:schemeClr val="hlink"/>
                </a:solidFill>
              </a:rPr>
              <a:t>. povinná)</a:t>
            </a:r>
            <a:endParaRPr lang="cs-CZ" sz="1800" dirty="0" smtClean="0"/>
          </a:p>
          <a:p>
            <a:pPr marL="914400" lvl="1" indent="-457200">
              <a:lnSpc>
                <a:spcPct val="90000"/>
              </a:lnSpc>
              <a:spcBef>
                <a:spcPts val="600"/>
              </a:spcBef>
            </a:pPr>
            <a:r>
              <a:rPr lang="cs-CZ" sz="1800" dirty="0" smtClean="0"/>
              <a:t>u pacientů, kteří zemřeli při operaci, při nechirurgickém intervenčním výkonu, v souvislosti s komplikací navazující na operaci nebo nechirurgický intervenční výkon nebo při úvodu do anestézie, </a:t>
            </a:r>
          </a:p>
          <a:p>
            <a:pPr marL="914400" lvl="1" indent="-457200">
              <a:lnSpc>
                <a:spcPct val="90000"/>
              </a:lnSpc>
              <a:spcBef>
                <a:spcPts val="600"/>
              </a:spcBef>
            </a:pPr>
            <a:r>
              <a:rPr lang="cs-CZ" sz="1800" dirty="0" smtClean="0"/>
              <a:t>jestliže byl z těla zemřelého proveden odběr orgánu pro účely transplantací, tkání nebo buněk pro použití u člověka nebo odebrána část těla pro výzkum nebo k výukovým účelům; </a:t>
            </a:r>
          </a:p>
          <a:p>
            <a:pPr marL="914400" lvl="1" indent="-457200">
              <a:lnSpc>
                <a:spcPct val="90000"/>
              </a:lnSpc>
              <a:spcBef>
                <a:spcPts val="600"/>
              </a:spcBef>
            </a:pPr>
            <a:r>
              <a:rPr lang="cs-CZ" sz="1800" dirty="0" smtClean="0"/>
              <a:t>v případě, že k úmrtí došlo v souvislosti se závažnou nežádoucí příhodou při klinickém hodnocení humánního léčivého přípravku nebo s nežádoucí příhodou při klinických zkouškách zdravotnického prostředku nebo v souvislosti s ověřováním nových poznatků použitím metod, které dosud nebyly v klinické praxi na živém člověku zavedeny, nebo v případě podezření na tyto skutečnosti,</a:t>
            </a:r>
          </a:p>
          <a:p>
            <a:pPr marL="914400" lvl="1" indent="-457200">
              <a:lnSpc>
                <a:spcPct val="90000"/>
              </a:lnSpc>
              <a:spcBef>
                <a:spcPts val="600"/>
              </a:spcBef>
            </a:pPr>
            <a:r>
              <a:rPr lang="cs-CZ" sz="1800" dirty="0" smtClean="0"/>
              <a:t>v případě podezření, že k úmrtí došlo v souvislosti s odběrem orgánu za účelem transplantace nebo tkání nebo buněk pro použití u člověka.</a:t>
            </a:r>
            <a:r>
              <a:rPr lang="cs-CZ" sz="16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146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476672"/>
            <a:ext cx="7772400" cy="1143000"/>
          </a:xfrm>
        </p:spPr>
        <p:txBody>
          <a:bodyPr/>
          <a:lstStyle/>
          <a:p>
            <a:r>
              <a:rPr lang="cs-CZ" sz="4000" dirty="0"/>
              <a:t>Povinné pitvy prováděné </a:t>
            </a:r>
            <a:br>
              <a:rPr lang="cs-CZ" sz="4000" dirty="0"/>
            </a:br>
            <a:r>
              <a:rPr lang="cs-CZ" sz="4000" dirty="0"/>
              <a:t>v Ústavu soudního </a:t>
            </a:r>
            <a:r>
              <a:rPr lang="cs-CZ" sz="4000" dirty="0" smtClean="0"/>
              <a:t>lékařství </a:t>
            </a:r>
            <a:r>
              <a:rPr lang="cs-CZ" sz="2400" dirty="0" smtClean="0"/>
              <a:t>(zdravotní)</a:t>
            </a:r>
            <a:endParaRPr lang="cs-CZ" sz="2400" dirty="0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81200"/>
            <a:ext cx="85344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2800">
                <a:solidFill>
                  <a:srgbClr val="000000"/>
                </a:solidFill>
              </a:rPr>
              <a:t>Při náhlých úmrtích, jestliže při prohlídce mrtvého nebylo možno zjistit příčinu úmrtí.</a:t>
            </a:r>
          </a:p>
          <a:p>
            <a:pPr>
              <a:lnSpc>
                <a:spcPct val="90000"/>
              </a:lnSpc>
            </a:pPr>
            <a:r>
              <a:rPr lang="cs-CZ" sz="2800">
                <a:solidFill>
                  <a:srgbClr val="000000"/>
                </a:solidFill>
              </a:rPr>
              <a:t>U osob zemřelých násilným úmrtím včetně sebevraždy.</a:t>
            </a:r>
          </a:p>
          <a:p>
            <a:pPr>
              <a:lnSpc>
                <a:spcPct val="90000"/>
              </a:lnSpc>
            </a:pPr>
            <a:r>
              <a:rPr lang="cs-CZ" sz="2800">
                <a:solidFill>
                  <a:srgbClr val="000000"/>
                </a:solidFill>
              </a:rPr>
              <a:t>Byla-li příčinou úmrtí průmyslová otrava nebo úraz při výkonu práce anebo je-li zde podezření, že k úmrtí došlo z těchto příčin.</a:t>
            </a:r>
          </a:p>
          <a:p>
            <a:pPr>
              <a:lnSpc>
                <a:spcPct val="90000"/>
              </a:lnSpc>
            </a:pPr>
            <a:r>
              <a:rPr lang="cs-CZ" sz="2800">
                <a:solidFill>
                  <a:srgbClr val="FFFF00"/>
                </a:solidFill>
              </a:rPr>
              <a:t>U osob, které zemřely ve vazbě nebo ve výkonu trestu odnětí svobody..</a:t>
            </a:r>
          </a:p>
          <a:p>
            <a:pPr>
              <a:lnSpc>
                <a:spcPct val="90000"/>
              </a:lnSpc>
            </a:pPr>
            <a:r>
              <a:rPr lang="cs-CZ" sz="2800">
                <a:solidFill>
                  <a:srgbClr val="FF9900"/>
                </a:solidFill>
              </a:rPr>
              <a:t>Je-li podezření, že úmrtí může být v příčinné souvislosti s nesprávným postupem při výkonu zdravotnických služeb.</a:t>
            </a:r>
          </a:p>
        </p:txBody>
      </p:sp>
    </p:spTree>
    <p:extLst>
      <p:ext uri="{BB962C8B-B14F-4D97-AF65-F5344CB8AC3E}">
        <p14:creationId xmlns:p14="http://schemas.microsoft.com/office/powerpoint/2010/main" val="99063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88913"/>
            <a:ext cx="8351838" cy="1143000"/>
          </a:xfrm>
        </p:spPr>
        <p:txBody>
          <a:bodyPr/>
          <a:lstStyle/>
          <a:p>
            <a:pPr>
              <a:defRPr/>
            </a:pPr>
            <a:r>
              <a:rPr lang="cs-CZ" sz="40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Povinné pitvy zdravotní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196975"/>
            <a:ext cx="8676456" cy="4896321"/>
          </a:xfrm>
        </p:spPr>
        <p:txBody>
          <a:bodyPr/>
          <a:lstStyle/>
          <a:p>
            <a:pPr marL="1295400" lvl="2" indent="-381000">
              <a:buFontTx/>
              <a:buChar char="-"/>
            </a:pPr>
            <a:r>
              <a:rPr lang="cs-CZ" sz="2200" dirty="0" smtClean="0"/>
              <a:t>při náhlých a neočekávaných úmrtích, jestliže při prohlídce těla zemřelého nebylo možno jednoznačně zjistit příčinu smrti, </a:t>
            </a:r>
          </a:p>
          <a:p>
            <a:pPr marL="1295400" lvl="2" indent="-381000">
              <a:buFontTx/>
              <a:buChar char="-"/>
            </a:pPr>
            <a:r>
              <a:rPr lang="cs-CZ" sz="2200" dirty="0" smtClean="0"/>
              <a:t>při všech násilných úmrtích včetně sebevraždy,</a:t>
            </a:r>
            <a:r>
              <a:rPr lang="cs-CZ" sz="2200" dirty="0" smtClean="0">
                <a:solidFill>
                  <a:schemeClr val="hlink"/>
                </a:solidFill>
              </a:rPr>
              <a:t> </a:t>
            </a:r>
            <a:r>
              <a:rPr lang="cs-CZ" sz="2000" dirty="0" smtClean="0">
                <a:solidFill>
                  <a:schemeClr val="hlink"/>
                </a:solidFill>
              </a:rPr>
              <a:t>(</a:t>
            </a:r>
            <a:r>
              <a:rPr lang="cs-CZ" sz="2000" dirty="0" err="1" smtClean="0">
                <a:solidFill>
                  <a:schemeClr val="hlink"/>
                </a:solidFill>
              </a:rPr>
              <a:t>rel</a:t>
            </a:r>
            <a:r>
              <a:rPr lang="cs-CZ" sz="2000" dirty="0" smtClean="0">
                <a:solidFill>
                  <a:schemeClr val="hlink"/>
                </a:solidFill>
              </a:rPr>
              <a:t>. povinná)</a:t>
            </a:r>
            <a:endParaRPr lang="cs-CZ" sz="2200" dirty="0" smtClean="0">
              <a:solidFill>
                <a:schemeClr val="hlink"/>
              </a:solidFill>
            </a:endParaRPr>
          </a:p>
          <a:p>
            <a:pPr marL="1295400" lvl="2" indent="-381000">
              <a:buFontTx/>
              <a:buChar char="-"/>
            </a:pPr>
            <a:r>
              <a:rPr lang="cs-CZ" sz="2200" dirty="0" smtClean="0"/>
              <a:t>při podezření, že úmrtí může být v příčinné souvislosti s nesprávným postupem při poskytování zdravotních služeb, které vyslovil zdravotnický pracovník zúčastněný na poskytování zdravotních služeb, lékař, který provedl prohlídku těla zemřelého, nebo osoba blízká zemřelému, </a:t>
            </a:r>
          </a:p>
          <a:p>
            <a:pPr marL="1295400" lvl="2" indent="-381000">
              <a:buFontTx/>
              <a:buChar char="-"/>
            </a:pPr>
            <a:r>
              <a:rPr lang="cs-CZ" sz="2200" dirty="0" smtClean="0"/>
              <a:t>při podezření, že úmrtí mohlo být způsobeno v souvislosti se zneužíváním návykových látek,</a:t>
            </a:r>
            <a:r>
              <a:rPr lang="cs-CZ" sz="2200" dirty="0" smtClean="0">
                <a:solidFill>
                  <a:schemeClr val="hlink"/>
                </a:solidFill>
              </a:rPr>
              <a:t> </a:t>
            </a:r>
            <a:r>
              <a:rPr lang="cs-CZ" sz="2000" dirty="0" smtClean="0">
                <a:solidFill>
                  <a:schemeClr val="hlink"/>
                </a:solidFill>
              </a:rPr>
              <a:t>(</a:t>
            </a:r>
            <a:r>
              <a:rPr lang="cs-CZ" sz="2000" dirty="0" err="1" smtClean="0">
                <a:solidFill>
                  <a:schemeClr val="hlink"/>
                </a:solidFill>
              </a:rPr>
              <a:t>rel</a:t>
            </a:r>
            <a:r>
              <a:rPr lang="cs-CZ" sz="2000" dirty="0" smtClean="0">
                <a:solidFill>
                  <a:schemeClr val="hlink"/>
                </a:solidFill>
              </a:rPr>
              <a:t>. povinná)</a:t>
            </a:r>
            <a:endParaRPr lang="cs-CZ" sz="2200" dirty="0" smtClean="0">
              <a:solidFill>
                <a:schemeClr val="hlink"/>
              </a:solidFill>
            </a:endParaRPr>
          </a:p>
          <a:p>
            <a:pPr marL="1295400" lvl="2" indent="-381000">
              <a:buFontTx/>
              <a:buChar char="-"/>
            </a:pPr>
            <a:r>
              <a:rPr lang="cs-CZ" sz="2200" dirty="0" smtClean="0"/>
              <a:t>u osob, které zemřely ve výkonu vazby, trestu odnětí svobody nebo zabezpečovací detence </a:t>
            </a:r>
          </a:p>
        </p:txBody>
      </p:sp>
    </p:spTree>
    <p:extLst>
      <p:ext uri="{BB962C8B-B14F-4D97-AF65-F5344CB8AC3E}">
        <p14:creationId xmlns:p14="http://schemas.microsoft.com/office/powerpoint/2010/main" val="335675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620688"/>
            <a:ext cx="7772400" cy="1143000"/>
          </a:xfrm>
        </p:spPr>
        <p:txBody>
          <a:bodyPr/>
          <a:lstStyle/>
          <a:p>
            <a:r>
              <a:rPr lang="cs-CZ" u="sng" dirty="0"/>
              <a:t>Pitva se neprovádí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2132856"/>
            <a:ext cx="8352928" cy="3384376"/>
          </a:xfrm>
        </p:spPr>
        <p:txBody>
          <a:bodyPr/>
          <a:lstStyle/>
          <a:p>
            <a:pPr marL="0" indent="0">
              <a:lnSpc>
                <a:spcPct val="90000"/>
              </a:lnSpc>
              <a:spcBef>
                <a:spcPts val="1200"/>
              </a:spcBef>
              <a:buFontTx/>
              <a:buNone/>
            </a:pPr>
            <a:r>
              <a:rPr lang="cs-CZ" sz="4800" dirty="0">
                <a:solidFill>
                  <a:srgbClr val="FF9900"/>
                </a:solidFill>
              </a:rPr>
              <a:t>Prohlížející </a:t>
            </a:r>
            <a:r>
              <a:rPr lang="cs-CZ" sz="4400" dirty="0">
                <a:solidFill>
                  <a:srgbClr val="FF9900"/>
                </a:solidFill>
              </a:rPr>
              <a:t>lékař neshledá </a:t>
            </a:r>
            <a:r>
              <a:rPr lang="cs-CZ" sz="4400" dirty="0" smtClean="0">
                <a:solidFill>
                  <a:srgbClr val="FF9900"/>
                </a:solidFill>
              </a:rPr>
              <a:t>důvodu.</a:t>
            </a:r>
          </a:p>
          <a:p>
            <a:pPr marL="0" indent="0">
              <a:lnSpc>
                <a:spcPct val="90000"/>
              </a:lnSpc>
              <a:spcBef>
                <a:spcPts val="1200"/>
              </a:spcBef>
              <a:buFontTx/>
              <a:buNone/>
            </a:pPr>
            <a:r>
              <a:rPr lang="cs-CZ" sz="4400" dirty="0" smtClean="0">
                <a:solidFill>
                  <a:srgbClr val="FF9900"/>
                </a:solidFill>
              </a:rPr>
              <a:t>Příčina </a:t>
            </a:r>
            <a:r>
              <a:rPr lang="cs-CZ" sz="4400" dirty="0">
                <a:solidFill>
                  <a:srgbClr val="FF9900"/>
                </a:solidFill>
              </a:rPr>
              <a:t>smrti je zcela jasná</a:t>
            </a:r>
            <a:r>
              <a:rPr lang="cs-CZ" sz="4400" dirty="0" smtClean="0">
                <a:solidFill>
                  <a:srgbClr val="FF9900"/>
                </a:solidFill>
              </a:rPr>
              <a:t>.</a:t>
            </a:r>
          </a:p>
          <a:p>
            <a:pPr marL="0" indent="0">
              <a:lnSpc>
                <a:spcPct val="90000"/>
              </a:lnSpc>
              <a:spcBef>
                <a:spcPts val="1200"/>
              </a:spcBef>
              <a:buFontTx/>
              <a:buNone/>
            </a:pPr>
            <a:endParaRPr lang="cs-CZ" sz="2800" dirty="0" smtClean="0">
              <a:solidFill>
                <a:srgbClr val="FF9900"/>
              </a:solidFill>
            </a:endParaRPr>
          </a:p>
          <a:p>
            <a:pPr marL="0" indent="0">
              <a:lnSpc>
                <a:spcPct val="90000"/>
              </a:lnSpc>
              <a:spcBef>
                <a:spcPts val="1200"/>
              </a:spcBef>
              <a:buFontTx/>
              <a:buNone/>
            </a:pPr>
            <a:r>
              <a:rPr lang="cs-CZ" sz="3600" dirty="0" smtClean="0">
                <a:solidFill>
                  <a:srgbClr val="FF9900"/>
                </a:solidFill>
              </a:rPr>
              <a:t>Provozní důvody </a:t>
            </a:r>
            <a:r>
              <a:rPr lang="cs-CZ" sz="2400" dirty="0" smtClean="0">
                <a:solidFill>
                  <a:srgbClr val="FF9900"/>
                </a:solidFill>
              </a:rPr>
              <a:t>(rozhodne vedoucí pracoviště, ale pouze za výše uvedených podmínek a musí informovat PČR)</a:t>
            </a:r>
            <a:endParaRPr lang="cs-CZ" sz="2400" dirty="0">
              <a:solidFill>
                <a:srgbClr val="FF99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549275"/>
            <a:ext cx="8351838" cy="1143000"/>
          </a:xfrm>
        </p:spPr>
        <p:txBody>
          <a:bodyPr/>
          <a:lstStyle/>
          <a:p>
            <a:pPr>
              <a:defRPr/>
            </a:pPr>
            <a:r>
              <a:rPr lang="cs-CZ" sz="40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Kolize povinných pitev (§ 88/4)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2060575"/>
            <a:ext cx="7561262" cy="5975350"/>
          </a:xfrm>
        </p:spPr>
        <p:txBody>
          <a:bodyPr/>
          <a:lstStyle/>
          <a:p>
            <a:pPr marL="1295400" lvl="2" indent="-381000">
              <a:buFontTx/>
              <a:buNone/>
            </a:pPr>
            <a:r>
              <a:rPr lang="cs-CZ" sz="3600" smtClean="0"/>
              <a:t>	Jde-li současně o povinnou pitvu patologicko-anatomickou a zdravotní, provede se pitva zdravotní! </a:t>
            </a:r>
          </a:p>
        </p:txBody>
      </p:sp>
    </p:spTree>
    <p:extLst>
      <p:ext uri="{BB962C8B-B14F-4D97-AF65-F5344CB8AC3E}">
        <p14:creationId xmlns:p14="http://schemas.microsoft.com/office/powerpoint/2010/main" val="360595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476672"/>
            <a:ext cx="8351838" cy="1143000"/>
          </a:xfrm>
        </p:spPr>
        <p:txBody>
          <a:bodyPr/>
          <a:lstStyle/>
          <a:p>
            <a:r>
              <a:rPr lang="cs-CZ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Nesouhlas oprávněné osoby s pitvou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3568" y="1556792"/>
            <a:ext cx="7561262" cy="5113337"/>
          </a:xfrm>
        </p:spPr>
        <p:txBody>
          <a:bodyPr/>
          <a:lstStyle/>
          <a:p>
            <a:pPr marL="533400" indent="-533400"/>
            <a:r>
              <a:rPr lang="cs-CZ" sz="2800" dirty="0" smtClean="0"/>
              <a:t>O neprovedení pitvy, se kterou je vyjádřen nesouhlas, rozhoduje prohlížející lékař nebo poskytovatel provádějící pitvu</a:t>
            </a:r>
          </a:p>
          <a:p>
            <a:pPr marL="533400" indent="-533400"/>
            <a:r>
              <a:rPr lang="cs-CZ" sz="2800" dirty="0" smtClean="0"/>
              <a:t>Možné u pitev nepovinných a </a:t>
            </a:r>
            <a:r>
              <a:rPr lang="cs-CZ" sz="2800" b="1" dirty="0" smtClean="0"/>
              <a:t>relativně povinných</a:t>
            </a:r>
            <a:endParaRPr lang="cs-CZ" sz="2800" dirty="0" smtClean="0"/>
          </a:p>
          <a:p>
            <a:pPr marL="533400" indent="-533400"/>
            <a:endParaRPr lang="cs-CZ" sz="2800" dirty="0" smtClean="0"/>
          </a:p>
          <a:p>
            <a:pPr marL="533400" indent="-533400"/>
            <a:r>
              <a:rPr lang="cs-CZ" sz="2800" dirty="0" smtClean="0"/>
              <a:t>Za splnění následujících podmínek:</a:t>
            </a:r>
            <a:br>
              <a:rPr lang="cs-CZ" sz="2800" dirty="0" smtClean="0"/>
            </a:br>
            <a:r>
              <a:rPr lang="cs-CZ" sz="2800" dirty="0" smtClean="0"/>
              <a:t>- příčina úmrtí je zřejmá</a:t>
            </a:r>
            <a:br>
              <a:rPr lang="cs-CZ" sz="2800" dirty="0" smtClean="0"/>
            </a:br>
            <a:r>
              <a:rPr lang="cs-CZ" sz="2800" dirty="0" smtClean="0"/>
              <a:t>- byl vysloven nesouhlas s pitvou (sám zemřelý nebo osoby blízké zemřelému)  </a:t>
            </a:r>
          </a:p>
        </p:txBody>
      </p:sp>
    </p:spTree>
    <p:extLst>
      <p:ext uri="{BB962C8B-B14F-4D97-AF65-F5344CB8AC3E}">
        <p14:creationId xmlns:p14="http://schemas.microsoft.com/office/powerpoint/2010/main" val="369027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549275"/>
            <a:ext cx="7772400" cy="1143000"/>
          </a:xfrm>
        </p:spPr>
        <p:txBody>
          <a:bodyPr/>
          <a:lstStyle/>
          <a:p>
            <a:r>
              <a:rPr lang="cs-CZ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Pitvy povinné </a:t>
            </a:r>
            <a:r>
              <a:rPr lang="cs-CZ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relativně </a:t>
            </a:r>
            <a:r>
              <a:rPr lang="cs-CZ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(stručně)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55650" y="1700213"/>
            <a:ext cx="8137525" cy="5256212"/>
          </a:xfrm>
        </p:spPr>
        <p:txBody>
          <a:bodyPr/>
          <a:lstStyle/>
          <a:p>
            <a:pPr marL="533400" indent="-533400">
              <a:buFontTx/>
              <a:buNone/>
            </a:pPr>
            <a:endParaRPr lang="cs-CZ" sz="2800" dirty="0" smtClean="0"/>
          </a:p>
          <a:p>
            <a:pPr marL="533400" indent="-533400">
              <a:spcBef>
                <a:spcPts val="1800"/>
              </a:spcBef>
              <a:buFontTx/>
              <a:buChar char="-"/>
            </a:pPr>
            <a:r>
              <a:rPr lang="cs-CZ" dirty="0" smtClean="0"/>
              <a:t>násilná úmrtí včetně sebevraždy</a:t>
            </a:r>
          </a:p>
          <a:p>
            <a:pPr marL="533400" indent="-533400">
              <a:spcBef>
                <a:spcPts val="1800"/>
              </a:spcBef>
              <a:buFontTx/>
              <a:buChar char="-"/>
            </a:pPr>
            <a:r>
              <a:rPr lang="cs-CZ" dirty="0" smtClean="0"/>
              <a:t>podezření na úmrtí způsobené v souvislosti se zneužíváním návykových látek</a:t>
            </a:r>
          </a:p>
          <a:p>
            <a:pPr marL="533400" indent="-533400">
              <a:spcBef>
                <a:spcPts val="1800"/>
              </a:spcBef>
              <a:buFontTx/>
              <a:buChar char="-"/>
            </a:pPr>
            <a:r>
              <a:rPr lang="cs-CZ" dirty="0" smtClean="0"/>
              <a:t>ženy zemřelé v souvislosti s reprodukcí </a:t>
            </a:r>
          </a:p>
          <a:p>
            <a:pPr marL="533400" indent="-533400">
              <a:spcBef>
                <a:spcPts val="1800"/>
              </a:spcBef>
              <a:buFontTx/>
              <a:buChar char="-"/>
            </a:pPr>
            <a:r>
              <a:rPr lang="cs-CZ" dirty="0" smtClean="0"/>
              <a:t>děti</a:t>
            </a:r>
            <a:endParaRPr lang="cs-CZ" sz="2800" i="1" dirty="0" smtClean="0"/>
          </a:p>
          <a:p>
            <a:pPr marL="533400" indent="-533400">
              <a:buFontTx/>
              <a:buNone/>
            </a:pPr>
            <a:endParaRPr lang="cs-CZ" sz="2400" dirty="0" smtClean="0"/>
          </a:p>
          <a:p>
            <a:pPr marL="533400" indent="-533400">
              <a:buFontTx/>
              <a:buNone/>
            </a:pPr>
            <a:endParaRPr lang="cs-CZ" sz="2400" dirty="0" smtClean="0"/>
          </a:p>
          <a:p>
            <a:pPr marL="533400" indent="-533400"/>
            <a:endParaRPr lang="cs-CZ" sz="2400" dirty="0" smtClean="0"/>
          </a:p>
          <a:p>
            <a:pPr marL="533400" indent="-533400"/>
            <a:endParaRPr lang="cs-CZ" sz="2400" dirty="0" smtClean="0"/>
          </a:p>
          <a:p>
            <a:pPr marL="533400" indent="-533400"/>
            <a:endParaRPr 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182610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7772400" cy="1143000"/>
          </a:xfrm>
        </p:spPr>
        <p:txBody>
          <a:bodyPr/>
          <a:lstStyle/>
          <a:p>
            <a:r>
              <a:rPr lang="cs-CZ" sz="40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Pitvy povinné </a:t>
            </a:r>
            <a:r>
              <a:rPr lang="cs-CZ" sz="40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absolutně </a:t>
            </a:r>
            <a:r>
              <a:rPr lang="cs-CZ" sz="40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(stručně)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512" y="1196975"/>
            <a:ext cx="8856984" cy="5256213"/>
          </a:xfrm>
        </p:spPr>
        <p:txBody>
          <a:bodyPr/>
          <a:lstStyle/>
          <a:p>
            <a:pPr>
              <a:buFontTx/>
              <a:buNone/>
            </a:pPr>
            <a:r>
              <a:rPr lang="cs-CZ" sz="2400" dirty="0" smtClean="0"/>
              <a:t>	- jestliže při prohlídce těla zemřelého nebylo možno jednoznačně zjistit příčinu smrti </a:t>
            </a:r>
            <a:br>
              <a:rPr lang="cs-CZ" sz="2400" dirty="0" smtClean="0"/>
            </a:br>
            <a:r>
              <a:rPr lang="cs-CZ" sz="2400" dirty="0" smtClean="0"/>
              <a:t>- při podezření, že úmrtí může být v příčinné souvislosti s postupem non lege </a:t>
            </a:r>
            <a:r>
              <a:rPr lang="cs-CZ" sz="2400" dirty="0" err="1" smtClean="0"/>
              <a:t>artis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- u osob, které zemřely ve výkonu vazby, trestu odnětí svobody    nebo zabezpečovací detence</a:t>
            </a:r>
            <a:br>
              <a:rPr lang="cs-CZ" sz="2400" dirty="0" smtClean="0"/>
            </a:br>
            <a:r>
              <a:rPr lang="cs-CZ" sz="2400" dirty="0" smtClean="0"/>
              <a:t>- u plodů z uměle přerušených těhotenství z genetické indikace</a:t>
            </a:r>
            <a:br>
              <a:rPr lang="cs-CZ" sz="2400" dirty="0" smtClean="0"/>
            </a:br>
            <a:r>
              <a:rPr lang="cs-CZ" sz="2400" dirty="0" smtClean="0">
                <a:latin typeface="Arial" charset="0"/>
              </a:rPr>
              <a:t>- </a:t>
            </a:r>
            <a:r>
              <a:rPr lang="cs-CZ" sz="2400" dirty="0" smtClean="0"/>
              <a:t>úmrtí při operaci a jiném intervenčním výkonu</a:t>
            </a:r>
            <a:r>
              <a:rPr lang="cs-CZ" sz="2400" dirty="0" smtClean="0">
                <a:latin typeface="Arial" charset="0"/>
              </a:rPr>
              <a:t/>
            </a:r>
            <a:br>
              <a:rPr lang="cs-CZ" sz="2400" dirty="0" smtClean="0">
                <a:latin typeface="Arial" charset="0"/>
              </a:rPr>
            </a:br>
            <a:r>
              <a:rPr lang="cs-CZ" sz="2400" dirty="0" smtClean="0"/>
              <a:t>- úmrtí v souvislosti s lékařským experimentem </a:t>
            </a:r>
            <a:r>
              <a:rPr lang="cs-CZ" sz="2000" dirty="0" smtClean="0"/>
              <a:t> </a:t>
            </a:r>
            <a:br>
              <a:rPr lang="cs-CZ" sz="2000" dirty="0" smtClean="0"/>
            </a:br>
            <a:r>
              <a:rPr lang="cs-CZ" sz="2000" dirty="0" smtClean="0"/>
              <a:t>- </a:t>
            </a:r>
            <a:r>
              <a:rPr lang="cs-CZ" sz="2400" dirty="0" smtClean="0"/>
              <a:t>úmrtí v souvislosti s odběrem orgánu za účelem transplantace nebo tkání nebo buněk pro použití u člověka</a:t>
            </a:r>
            <a:br>
              <a:rPr lang="cs-CZ" sz="2400" dirty="0" smtClean="0"/>
            </a:br>
            <a:r>
              <a:rPr lang="cs-CZ" sz="2400" dirty="0" smtClean="0"/>
              <a:t>- jestliže byl z těla zemřelého proveden odběr orgánu pro účely transplantací  </a:t>
            </a:r>
            <a:endParaRPr lang="cs-CZ" sz="2000" i="1" dirty="0" smtClean="0"/>
          </a:p>
          <a:p>
            <a:pPr>
              <a:buFontTx/>
              <a:buNone/>
            </a:pPr>
            <a:endParaRPr lang="cs-CZ" sz="2000" dirty="0" smtClean="0"/>
          </a:p>
          <a:p>
            <a:pPr>
              <a:buFontTx/>
              <a:buNone/>
            </a:pPr>
            <a:endParaRPr lang="cs-CZ" sz="2000" dirty="0" smtClean="0"/>
          </a:p>
          <a:p>
            <a:endParaRPr lang="cs-CZ" sz="2000" dirty="0" smtClean="0"/>
          </a:p>
          <a:p>
            <a:endParaRPr lang="cs-CZ" sz="2000" dirty="0" smtClean="0"/>
          </a:p>
          <a:p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2797936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052513"/>
            <a:ext cx="8351838" cy="1143000"/>
          </a:xfrm>
        </p:spPr>
        <p:txBody>
          <a:bodyPr/>
          <a:lstStyle/>
          <a:p>
            <a:r>
              <a:rPr lang="cs-CZ" sz="40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Rozhodnutí o provedení pitvy neurčené prohlížejícím lékařem</a:t>
            </a:r>
            <a:endParaRPr lang="cs-CZ" sz="4000" b="1" u="sng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00113" y="2997200"/>
            <a:ext cx="7561262" cy="5113338"/>
          </a:xfrm>
        </p:spPr>
        <p:txBody>
          <a:bodyPr/>
          <a:lstStyle/>
          <a:p>
            <a:pPr marL="533400" indent="-533400"/>
            <a:r>
              <a:rPr lang="cs-CZ" sz="28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Poskytovatel provádějící pitvu může rozhodnout o</a:t>
            </a:r>
            <a:r>
              <a:rPr lang="cs-CZ" sz="2800" b="1" smtClean="0"/>
              <a:t> provedení</a:t>
            </a:r>
            <a:r>
              <a:rPr lang="cs-CZ" sz="2800" smtClean="0"/>
              <a:t> patologicko-anatomické nebo zdravotní pitvy, i když nebyla určena lékařem provádějícím prohlídku těla zemřelého!!!</a:t>
            </a:r>
          </a:p>
          <a:p>
            <a:pPr marL="533400" indent="-533400"/>
            <a:r>
              <a:rPr lang="cs-CZ" sz="2800" i="1" smtClean="0"/>
              <a:t>Např. úmrtí v cizině</a:t>
            </a:r>
            <a:r>
              <a:rPr lang="cs-CZ" sz="2800" smtClean="0"/>
              <a:t> </a:t>
            </a:r>
            <a:br>
              <a:rPr lang="cs-CZ" sz="2800" smtClean="0"/>
            </a:br>
            <a:endParaRPr lang="cs-CZ" sz="2800" smtClean="0"/>
          </a:p>
        </p:txBody>
      </p:sp>
    </p:spTree>
    <p:extLst>
      <p:ext uri="{BB962C8B-B14F-4D97-AF65-F5344CB8AC3E}">
        <p14:creationId xmlns:p14="http://schemas.microsoft.com/office/powerpoint/2010/main" val="6188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100000">
              <a:schemeClr val="folHlink">
                <a:gamma/>
                <a:shade val="8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ChangeArrowheads="1"/>
          </p:cNvSpPr>
          <p:nvPr/>
        </p:nvSpPr>
        <p:spPr bwMode="auto">
          <a:xfrm>
            <a:off x="1143000" y="549275"/>
            <a:ext cx="7100888" cy="583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cs-CZ" sz="7200">
                <a:solidFill>
                  <a:schemeClr val="tx1"/>
                </a:solidFill>
              </a:rPr>
              <a:t>Koordinace činnosti mezi soudním lékařem a orgány činnými v tr. řízení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"/>
                                        <p:tgtEl>
                                          <p:spTgt spid="103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6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0199" name="Group 87"/>
          <p:cNvGraphicFramePr>
            <a:graphicFrameLocks noGrp="1"/>
          </p:cNvGraphicFramePr>
          <p:nvPr/>
        </p:nvGraphicFramePr>
        <p:xfrm>
          <a:off x="914400" y="2819400"/>
          <a:ext cx="2667000" cy="1188720"/>
        </p:xfrm>
        <a:graphic>
          <a:graphicData uri="http://schemas.openxmlformats.org/drawingml/2006/table">
            <a:tbl>
              <a:tblPr/>
              <a:tblGrid>
                <a:gridCol w="2667000"/>
              </a:tblGrid>
              <a:tr h="1143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Fakultní nemocnice</a:t>
                      </a:r>
                      <a:endParaRPr kumimoji="0" lang="cs-CZ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0197" name="Group 85"/>
          <p:cNvGraphicFramePr>
            <a:graphicFrameLocks noGrp="1"/>
          </p:cNvGraphicFramePr>
          <p:nvPr/>
        </p:nvGraphicFramePr>
        <p:xfrm>
          <a:off x="5029200" y="762000"/>
          <a:ext cx="3352800" cy="1432560"/>
        </p:xfrm>
        <a:graphic>
          <a:graphicData uri="http://schemas.openxmlformats.org/drawingml/2006/table">
            <a:tbl>
              <a:tblPr/>
              <a:tblGrid>
                <a:gridCol w="3352800"/>
              </a:tblGrid>
              <a:tr h="1143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Ministerstvo školství</a:t>
                      </a:r>
                      <a:r>
                        <a:rPr kumimoji="0" lang="cs-CZ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0196" name="Group 84"/>
          <p:cNvGraphicFramePr>
            <a:graphicFrameLocks noGrp="1"/>
          </p:cNvGraphicFramePr>
          <p:nvPr/>
        </p:nvGraphicFramePr>
        <p:xfrm>
          <a:off x="533400" y="762000"/>
          <a:ext cx="3429000" cy="1432560"/>
        </p:xfrm>
        <a:graphic>
          <a:graphicData uri="http://schemas.openxmlformats.org/drawingml/2006/table">
            <a:tbl>
              <a:tblPr/>
              <a:tblGrid>
                <a:gridCol w="3429000"/>
              </a:tblGrid>
              <a:tr h="1143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Ministerstvo zdravotnictví</a:t>
                      </a:r>
                      <a:endParaRPr kumimoji="0" lang="cs-CZ" sz="4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0203" name="Group 91"/>
          <p:cNvGraphicFramePr>
            <a:graphicFrameLocks noGrp="1"/>
          </p:cNvGraphicFramePr>
          <p:nvPr/>
        </p:nvGraphicFramePr>
        <p:xfrm>
          <a:off x="5334000" y="2819400"/>
          <a:ext cx="2971800" cy="1188720"/>
        </p:xfrm>
        <a:graphic>
          <a:graphicData uri="http://schemas.openxmlformats.org/drawingml/2006/table">
            <a:tbl>
              <a:tblPr/>
              <a:tblGrid>
                <a:gridCol w="2971800"/>
              </a:tblGrid>
              <a:tr h="1143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Lékařské fakulty</a:t>
                      </a: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0189" name="Group 77"/>
          <p:cNvGraphicFramePr>
            <a:graphicFrameLocks noGrp="1"/>
          </p:cNvGraphicFramePr>
          <p:nvPr/>
        </p:nvGraphicFramePr>
        <p:xfrm>
          <a:off x="381000" y="4876800"/>
          <a:ext cx="8458200" cy="1456944"/>
        </p:xfrm>
        <a:graphic>
          <a:graphicData uri="http://schemas.openxmlformats.org/drawingml/2006/table">
            <a:tbl>
              <a:tblPr/>
              <a:tblGrid>
                <a:gridCol w="8458200"/>
              </a:tblGrid>
              <a:tr h="144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 pitchFamily="18" charset="0"/>
                        </a:rPr>
                        <a:t>       Zdravotnická část                   Školská část</a:t>
                      </a:r>
                      <a:endParaRPr kumimoji="0" lang="cs-CZ" sz="4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99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Ústavy soudního lékařství  </a:t>
                      </a: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0165" name="Line 53"/>
          <p:cNvSpPr>
            <a:spLocks noChangeShapeType="1"/>
          </p:cNvSpPr>
          <p:nvPr/>
        </p:nvSpPr>
        <p:spPr bwMode="auto">
          <a:xfrm>
            <a:off x="381000" y="5638800"/>
            <a:ext cx="8458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90166" name="Line 54"/>
          <p:cNvSpPr>
            <a:spLocks noChangeShapeType="1"/>
          </p:cNvSpPr>
          <p:nvPr/>
        </p:nvSpPr>
        <p:spPr bwMode="auto">
          <a:xfrm>
            <a:off x="5029200" y="4876800"/>
            <a:ext cx="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90172" name="Line 60"/>
          <p:cNvSpPr>
            <a:spLocks noChangeShapeType="1"/>
          </p:cNvSpPr>
          <p:nvPr/>
        </p:nvSpPr>
        <p:spPr bwMode="auto">
          <a:xfrm flipH="1" flipV="1">
            <a:off x="6781800" y="2209800"/>
            <a:ext cx="0" cy="6096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 type="stealth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90173" name="Line 61"/>
          <p:cNvSpPr>
            <a:spLocks noChangeShapeType="1"/>
          </p:cNvSpPr>
          <p:nvPr/>
        </p:nvSpPr>
        <p:spPr bwMode="auto">
          <a:xfrm flipH="1" flipV="1">
            <a:off x="2209800" y="4038600"/>
            <a:ext cx="0" cy="7620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 type="stealth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90174" name="Line 62"/>
          <p:cNvSpPr>
            <a:spLocks noChangeShapeType="1"/>
          </p:cNvSpPr>
          <p:nvPr/>
        </p:nvSpPr>
        <p:spPr bwMode="auto">
          <a:xfrm flipV="1">
            <a:off x="6781800" y="4038600"/>
            <a:ext cx="0" cy="7620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 type="stealth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90175" name="Line 63"/>
          <p:cNvSpPr>
            <a:spLocks noChangeShapeType="1"/>
          </p:cNvSpPr>
          <p:nvPr/>
        </p:nvSpPr>
        <p:spPr bwMode="auto">
          <a:xfrm flipH="1" flipV="1">
            <a:off x="2286000" y="2209800"/>
            <a:ext cx="0" cy="6096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 type="stealth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0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0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0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0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72" grpId="0" animBg="1"/>
      <p:bldP spid="90173" grpId="0" animBg="1"/>
      <p:bldP spid="90174" grpId="0" animBg="1"/>
      <p:bldP spid="9017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>
                <a:gamma/>
                <a:tint val="60784"/>
                <a:invGamma/>
              </a:schemeClr>
            </a:gs>
            <a:gs pos="100000">
              <a:schemeClr val="folHlink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476672"/>
            <a:ext cx="7772400" cy="1296144"/>
          </a:xfrm>
        </p:spPr>
        <p:txBody>
          <a:bodyPr/>
          <a:lstStyle/>
          <a:p>
            <a:r>
              <a:rPr lang="cs-CZ" sz="6000" dirty="0">
                <a:solidFill>
                  <a:srgbClr val="CC0000"/>
                </a:solidFill>
                <a:latin typeface="Arial" charset="0"/>
                <a:cs typeface="Arial" charset="0"/>
              </a:rPr>
              <a:t>§ 105</a:t>
            </a:r>
            <a:r>
              <a:rPr lang="cs-CZ" sz="6000" dirty="0">
                <a:solidFill>
                  <a:srgbClr val="CC0000"/>
                </a:solidFill>
                <a:latin typeface="Arial" charset="0"/>
              </a:rPr>
              <a:t>/1</a:t>
            </a:r>
            <a:r>
              <a:rPr lang="cs-CZ" sz="6000" dirty="0">
                <a:solidFill>
                  <a:srgbClr val="CC0000"/>
                </a:solidFill>
                <a:latin typeface="Arial" charset="0"/>
                <a:cs typeface="Arial" charset="0"/>
              </a:rPr>
              <a:t> </a:t>
            </a:r>
            <a:r>
              <a:rPr lang="cs-CZ" sz="6000" dirty="0">
                <a:solidFill>
                  <a:srgbClr val="CC0000"/>
                </a:solidFill>
                <a:latin typeface="Arial" charset="0"/>
              </a:rPr>
              <a:t>tr. řádu</a:t>
            </a:r>
            <a:r>
              <a:rPr lang="cs-CZ" sz="6000" dirty="0">
                <a:solidFill>
                  <a:srgbClr val="000000"/>
                </a:solidFill>
                <a:latin typeface="Arial" charset="0"/>
                <a:cs typeface="Arial" charset="0"/>
              </a:rPr>
              <a:t>:</a:t>
            </a:r>
            <a:r>
              <a:rPr lang="cs-CZ" sz="6000" dirty="0">
                <a:solidFill>
                  <a:srgbClr val="000000"/>
                </a:solidFill>
                <a:latin typeface="Arial" charset="0"/>
              </a:rPr>
              <a:t/>
            </a:r>
            <a:br>
              <a:rPr lang="cs-CZ" sz="6000" dirty="0">
                <a:solidFill>
                  <a:srgbClr val="000000"/>
                </a:solidFill>
                <a:latin typeface="Arial" charset="0"/>
              </a:rPr>
            </a:br>
            <a:endParaRPr lang="cs-CZ" sz="60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04452" name="Rectangle 4"/>
          <p:cNvSpPr>
            <a:spLocks noChangeArrowheads="1"/>
          </p:cNvSpPr>
          <p:nvPr/>
        </p:nvSpPr>
        <p:spPr bwMode="auto">
          <a:xfrm>
            <a:off x="762000" y="1524000"/>
            <a:ext cx="77724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cs-CZ" sz="2800" dirty="0" smtClean="0">
                <a:solidFill>
                  <a:schemeClr val="tx1"/>
                </a:solidFill>
              </a:rPr>
              <a:t>	Je-li </a:t>
            </a:r>
            <a:r>
              <a:rPr lang="cs-CZ" sz="2800" dirty="0">
                <a:solidFill>
                  <a:schemeClr val="tx1"/>
                </a:solidFill>
              </a:rPr>
              <a:t>k objasnění skutečnosti důležité pro trestní řízení třeba odborných znalostí, vyžádá orgán činný v trestním řízení odborné vyjádření. Jestliže pro složitost posuzované otázky takový postup není postačující, přibere orgán činný v trestním řízení znalce. V přípravném řízení přibírá znalce ten orgán činný v trestním řízení, jež považuje znalecký posudek za nezbytný pro rozhodnutí, pokud byla věc vrácena k došetření, státní zástupce, a v řízení před soudem předseda senátu. </a:t>
            </a:r>
            <a:endParaRPr lang="cs-CZ" sz="2800" dirty="0" smtClean="0">
              <a:solidFill>
                <a:schemeClr val="tx1"/>
              </a:solidFill>
            </a:endParaRPr>
          </a:p>
          <a:p>
            <a:r>
              <a:rPr lang="cs-CZ" sz="2000" dirty="0">
                <a:solidFill>
                  <a:schemeClr val="tx1"/>
                </a:solidFill>
              </a:rPr>
              <a:t>	</a:t>
            </a:r>
            <a:r>
              <a:rPr lang="cs-CZ" sz="2000" dirty="0" smtClean="0">
                <a:solidFill>
                  <a:schemeClr val="tx1"/>
                </a:solidFill>
              </a:rPr>
              <a:t>O </a:t>
            </a:r>
            <a:r>
              <a:rPr lang="cs-CZ" sz="2000" dirty="0">
                <a:solidFill>
                  <a:schemeClr val="tx1"/>
                </a:solidFill>
              </a:rPr>
              <a:t>přibrání znalce se vyrozumí obviněný a v řízení před soudem též státní zástupce. Jiná osoba se o přibrání znalce vyrozumí, je-li k podání znaleckého posudku třeba, aby tato osoba něco konala nebo strpěla</a:t>
            </a:r>
            <a:r>
              <a:rPr lang="cs-CZ" sz="2000" dirty="0" smtClean="0">
                <a:solidFill>
                  <a:schemeClr val="tx1"/>
                </a:solidFill>
              </a:rPr>
              <a:t>.</a:t>
            </a:r>
            <a:endParaRPr lang="cs-CZ" sz="2000" dirty="0">
              <a:solidFill>
                <a:schemeClr val="tx1"/>
              </a:solidFill>
            </a:endParaRPr>
          </a:p>
          <a:p>
            <a:r>
              <a:rPr lang="cs-CZ" sz="2000" dirty="0">
                <a:solidFill>
                  <a:schemeClr val="tx1"/>
                </a:solidFill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549275"/>
            <a:ext cx="7772400" cy="5903913"/>
          </a:xfrm>
        </p:spPr>
        <p:txBody>
          <a:bodyPr/>
          <a:lstStyle/>
          <a:p>
            <a:pPr algn="ctr">
              <a:buFontTx/>
              <a:buNone/>
            </a:pPr>
            <a:r>
              <a:rPr lang="cs-CZ" sz="6600">
                <a:solidFill>
                  <a:srgbClr val="CC0000"/>
                </a:solidFill>
              </a:rPr>
              <a:t>Znalci zdravotnictví </a:t>
            </a:r>
          </a:p>
          <a:p>
            <a:pPr algn="ctr">
              <a:buFontTx/>
              <a:buNone/>
            </a:pPr>
            <a:r>
              <a:rPr lang="cs-CZ" sz="6600">
                <a:solidFill>
                  <a:srgbClr val="CC0000"/>
                </a:solidFill>
              </a:rPr>
              <a:t>všech oborů</a:t>
            </a:r>
          </a:p>
          <a:p>
            <a:pPr>
              <a:buFontTx/>
              <a:buNone/>
            </a:pPr>
            <a:endParaRPr lang="cs-CZ"/>
          </a:p>
          <a:p>
            <a:pPr algn="ctr">
              <a:buFontTx/>
              <a:buNone/>
            </a:pPr>
            <a:r>
              <a:rPr lang="cs-CZ">
                <a:solidFill>
                  <a:srgbClr val="FF3300"/>
                </a:solidFill>
              </a:rPr>
              <a:t>Vždy je třeba vybrat znalce, který je pro svoji činnost náležitě vzdělán a školen</a:t>
            </a:r>
          </a:p>
          <a:p>
            <a:pPr>
              <a:buFontTx/>
              <a:buNone/>
            </a:pPr>
            <a:endParaRPr lang="cs-CZ" sz="2000"/>
          </a:p>
          <a:p>
            <a:pPr>
              <a:buFontTx/>
              <a:buNone/>
            </a:pPr>
            <a:r>
              <a:rPr lang="cs-CZ" sz="2000"/>
              <a:t>nejčastější chyby:</a:t>
            </a:r>
          </a:p>
          <a:p>
            <a:r>
              <a:rPr lang="cs-CZ" sz="2000"/>
              <a:t>chirurgie</a:t>
            </a:r>
          </a:p>
          <a:p>
            <a:r>
              <a:rPr lang="cs-CZ" sz="2000"/>
              <a:t>alkohol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ChangeArrowheads="1"/>
          </p:cNvSpPr>
          <p:nvPr/>
        </p:nvSpPr>
        <p:spPr bwMode="auto">
          <a:xfrm>
            <a:off x="685800" y="914400"/>
            <a:ext cx="7772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cs-CZ" sz="4800"/>
              <a:t>Činnost znalce v oboru soudní lékařství</a:t>
            </a:r>
          </a:p>
        </p:txBody>
      </p:sp>
      <p:sp>
        <p:nvSpPr>
          <p:cNvPr id="106499" name="Rectangle 3"/>
          <p:cNvSpPr>
            <a:spLocks noChangeArrowheads="1"/>
          </p:cNvSpPr>
          <p:nvPr/>
        </p:nvSpPr>
        <p:spPr bwMode="auto">
          <a:xfrm>
            <a:off x="914400" y="2819400"/>
            <a:ext cx="777240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457200" indent="-457200">
              <a:spcBef>
                <a:spcPct val="55000"/>
              </a:spcBef>
              <a:buFontTx/>
              <a:buAutoNum type="arabicPeriod"/>
            </a:pPr>
            <a:r>
              <a:rPr lang="cs-CZ" sz="4400">
                <a:solidFill>
                  <a:srgbClr val="FFFF00"/>
                </a:solidFill>
              </a:rPr>
              <a:t>Posuzování poškození zdraví  živých pacientů</a:t>
            </a:r>
          </a:p>
          <a:p>
            <a:pPr marL="457200" indent="-457200">
              <a:spcBef>
                <a:spcPct val="55000"/>
              </a:spcBef>
              <a:buFontTx/>
              <a:buAutoNum type="arabicPeriod"/>
            </a:pPr>
            <a:r>
              <a:rPr lang="cs-CZ" sz="4400">
                <a:solidFill>
                  <a:srgbClr val="FFFF00"/>
                </a:solidFill>
              </a:rPr>
              <a:t>Posuzování okolností úmrtí.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ChangeArrowheads="1"/>
          </p:cNvSpPr>
          <p:nvPr/>
        </p:nvSpPr>
        <p:spPr bwMode="auto">
          <a:xfrm>
            <a:off x="1042988" y="404813"/>
            <a:ext cx="6897687" cy="1641475"/>
          </a:xfrm>
          <a:prstGeom prst="rect">
            <a:avLst/>
          </a:prstGeom>
          <a:solidFill>
            <a:srgbClr val="CCFFCC"/>
          </a:solidFill>
          <a:ln w="57150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457200" indent="-457200" algn="ctr" eaLnBrk="0" hangingPunct="0"/>
            <a:r>
              <a:rPr lang="cs-CZ" sz="4400"/>
              <a:t>Posuzování poškození zdraví </a:t>
            </a:r>
          </a:p>
          <a:p>
            <a:pPr marL="457200" indent="-457200" algn="ctr" eaLnBrk="0" hangingPunct="0"/>
            <a:r>
              <a:rPr lang="cs-CZ" sz="4400"/>
              <a:t>u živých osob</a:t>
            </a:r>
            <a:r>
              <a:rPr lang="cs-CZ" sz="5400">
                <a:cs typeface="Arial" charset="0"/>
              </a:rPr>
              <a:t>.</a:t>
            </a:r>
          </a:p>
        </p:txBody>
      </p:sp>
      <p:sp>
        <p:nvSpPr>
          <p:cNvPr id="107523" name="Rectangle 3"/>
          <p:cNvSpPr>
            <a:spLocks noChangeArrowheads="1"/>
          </p:cNvSpPr>
          <p:nvPr/>
        </p:nvSpPr>
        <p:spPr bwMode="auto">
          <a:xfrm>
            <a:off x="685800" y="2514600"/>
            <a:ext cx="7848600" cy="342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indent="-457200">
              <a:spcBef>
                <a:spcPct val="55000"/>
              </a:spcBef>
              <a:buFontTx/>
              <a:buAutoNum type="arabicPeriod"/>
            </a:pPr>
            <a:r>
              <a:rPr lang="cs-CZ" sz="4800">
                <a:solidFill>
                  <a:srgbClr val="FFFF00"/>
                </a:solidFill>
              </a:rPr>
              <a:t>Posuzování mechanických příčin.</a:t>
            </a:r>
          </a:p>
          <a:p>
            <a:pPr marL="457200" indent="-457200">
              <a:spcBef>
                <a:spcPct val="55000"/>
              </a:spcBef>
              <a:buFontTx/>
              <a:buAutoNum type="arabicPeriod"/>
            </a:pPr>
            <a:r>
              <a:rPr lang="cs-CZ" sz="4800">
                <a:solidFill>
                  <a:srgbClr val="FFFF00"/>
                </a:solidFill>
              </a:rPr>
              <a:t>Posuzování hladin alkoholu, toxických látek a drog.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04813"/>
            <a:ext cx="7773988" cy="1584325"/>
          </a:xfrm>
        </p:spPr>
        <p:txBody>
          <a:bodyPr/>
          <a:lstStyle/>
          <a:p>
            <a:r>
              <a:rPr lang="cs-CZ"/>
              <a:t>Náležitosti znaleckého posudku na zranění živých osob 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362200"/>
            <a:ext cx="7772400" cy="38862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cs-CZ" sz="2800">
                <a:solidFill>
                  <a:srgbClr val="FFFF00"/>
                </a:solidFill>
              </a:rPr>
              <a:t>Přesné citace všech důležitých údajů z Vyšetřovacího spisu, tzn. všechno, co bylo zjištěno Policií ČR během vyšetřování.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cs-CZ" sz="2800">
                <a:solidFill>
                  <a:srgbClr val="FFFF00"/>
                </a:solidFill>
              </a:rPr>
              <a:t>Přesné citace všech důležitých údajů z zdravotnické dokumentace.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cs-CZ" sz="2800">
                <a:solidFill>
                  <a:srgbClr val="FFFF00"/>
                </a:solidFill>
              </a:rPr>
              <a:t>Výsledky vlastního vyšetření poškozené osoby fotodokumentace.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cs-CZ" sz="2800">
                <a:solidFill>
                  <a:srgbClr val="FFFF00"/>
                </a:solidFill>
              </a:rPr>
              <a:t>Závěry a posouzení zranění.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7772400" cy="1143000"/>
          </a:xfrm>
        </p:spPr>
        <p:txBody>
          <a:bodyPr/>
          <a:lstStyle/>
          <a:p>
            <a:r>
              <a:rPr lang="cs-CZ" sz="4000"/>
              <a:t>Znalecké závěry a zhodnocení poranění musí obsahovat: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05000"/>
            <a:ext cx="8915400" cy="4572000"/>
          </a:xfrm>
        </p:spPr>
        <p:txBody>
          <a:bodyPr/>
          <a:lstStyle/>
          <a:p>
            <a:pPr>
              <a:lnSpc>
                <a:spcPct val="85000"/>
              </a:lnSpc>
              <a:spcBef>
                <a:spcPct val="35000"/>
              </a:spcBef>
            </a:pPr>
            <a:r>
              <a:rPr lang="cs-CZ" sz="2400"/>
              <a:t>Krátký souhrn okolností, které vedly ke vzniku zranění.</a:t>
            </a:r>
          </a:p>
          <a:p>
            <a:pPr>
              <a:lnSpc>
                <a:spcPct val="85000"/>
              </a:lnSpc>
              <a:spcBef>
                <a:spcPct val="35000"/>
              </a:spcBef>
            </a:pPr>
            <a:r>
              <a:rPr lang="cs-CZ" sz="2400"/>
              <a:t>Diagnostické závěry ošetřujících lékařů.</a:t>
            </a:r>
          </a:p>
          <a:p>
            <a:pPr>
              <a:lnSpc>
                <a:spcPct val="85000"/>
              </a:lnSpc>
              <a:spcBef>
                <a:spcPct val="35000"/>
              </a:spcBef>
            </a:pPr>
            <a:r>
              <a:rPr lang="cs-CZ" sz="2400"/>
              <a:t>Podrobný průběh léčby (pro vyloučení možných námitek proti způsobu vedení terapie a včasnosti lékařských zásahů).</a:t>
            </a:r>
          </a:p>
          <a:p>
            <a:pPr>
              <a:lnSpc>
                <a:spcPct val="85000"/>
              </a:lnSpc>
              <a:spcBef>
                <a:spcPct val="35000"/>
              </a:spcBef>
            </a:pPr>
            <a:r>
              <a:rPr lang="cs-CZ" sz="2400"/>
              <a:t>Všechny mechanismy vedoucí ke vzniku zranění (i čistě teoretické) a vyloučení těch mechanismů, které ke zranění vést nemohly.</a:t>
            </a:r>
          </a:p>
          <a:p>
            <a:pPr>
              <a:lnSpc>
                <a:spcPct val="85000"/>
              </a:lnSpc>
              <a:spcBef>
                <a:spcPct val="35000"/>
              </a:spcBef>
            </a:pPr>
            <a:r>
              <a:rPr lang="cs-CZ" sz="2400"/>
              <a:t>Závažnost poranění.</a:t>
            </a:r>
          </a:p>
          <a:p>
            <a:pPr>
              <a:lnSpc>
                <a:spcPct val="85000"/>
              </a:lnSpc>
              <a:spcBef>
                <a:spcPct val="35000"/>
              </a:spcBef>
            </a:pPr>
            <a:r>
              <a:rPr lang="cs-CZ" sz="2400"/>
              <a:t>Délka léčení a délka event. hospitalisace.</a:t>
            </a:r>
          </a:p>
          <a:p>
            <a:pPr>
              <a:lnSpc>
                <a:spcPct val="85000"/>
              </a:lnSpc>
              <a:spcBef>
                <a:spcPct val="35000"/>
              </a:spcBef>
            </a:pPr>
            <a:r>
              <a:rPr lang="cs-CZ" sz="2400"/>
              <a:t>Omezení v obvyklém způsobu života.</a:t>
            </a:r>
          </a:p>
          <a:p>
            <a:pPr>
              <a:lnSpc>
                <a:spcPct val="85000"/>
              </a:lnSpc>
              <a:spcBef>
                <a:spcPct val="35000"/>
              </a:spcBef>
            </a:pPr>
            <a:r>
              <a:rPr lang="cs-CZ" sz="2400"/>
              <a:t>Možnost trvalých následků.</a:t>
            </a:r>
          </a:p>
          <a:p>
            <a:pPr>
              <a:lnSpc>
                <a:spcPct val="85000"/>
              </a:lnSpc>
              <a:spcBef>
                <a:spcPct val="35000"/>
              </a:spcBef>
            </a:pPr>
            <a:r>
              <a:rPr lang="cs-CZ" sz="2400"/>
              <a:t>Zdravotní stav v době předcházející zranění.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7" name="Rectangle 3"/>
          <p:cNvSpPr>
            <a:spLocks noChangeArrowheads="1"/>
          </p:cNvSpPr>
          <p:nvPr/>
        </p:nvSpPr>
        <p:spPr bwMode="auto">
          <a:xfrm>
            <a:off x="533400" y="3352800"/>
            <a:ext cx="7848600" cy="3751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5000"/>
              </a:spcBef>
            </a:pPr>
            <a:r>
              <a:rPr lang="cs-CZ" sz="4800">
                <a:solidFill>
                  <a:srgbClr val="FFFF00"/>
                </a:solidFill>
              </a:rPr>
              <a:t>Vznikne-li podezření, že smrt člověka byla způsobena trestným činem, musí být mrtvola prohlédnuta a pitvána. .</a:t>
            </a:r>
          </a:p>
        </p:txBody>
      </p:sp>
      <p:sp>
        <p:nvSpPr>
          <p:cNvPr id="108548" name="Rectangle 4"/>
          <p:cNvSpPr>
            <a:spLocks noChangeArrowheads="1"/>
          </p:cNvSpPr>
          <p:nvPr/>
        </p:nvSpPr>
        <p:spPr bwMode="auto">
          <a:xfrm>
            <a:off x="457200" y="304800"/>
            <a:ext cx="8153400" cy="2841625"/>
          </a:xfrm>
          <a:prstGeom prst="rect">
            <a:avLst/>
          </a:prstGeom>
          <a:solidFill>
            <a:srgbClr val="CCFFCC"/>
          </a:solidFill>
          <a:ln w="57150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indent="-457200" algn="ctr">
              <a:spcBef>
                <a:spcPct val="55000"/>
              </a:spcBef>
            </a:pPr>
            <a:r>
              <a:rPr lang="cs-CZ" sz="4400"/>
              <a:t>Hodnocení poškození zdraví </a:t>
            </a:r>
            <a:br>
              <a:rPr lang="cs-CZ" sz="4400"/>
            </a:br>
            <a:r>
              <a:rPr lang="cs-CZ" sz="4400"/>
              <a:t>předcházející smrt</a:t>
            </a:r>
          </a:p>
          <a:p>
            <a:pPr marL="457200" indent="-457200" algn="ctr">
              <a:spcBef>
                <a:spcPct val="20000"/>
              </a:spcBef>
            </a:pPr>
            <a:r>
              <a:rPr lang="cs-CZ" sz="5400"/>
              <a:t>   tj. soudní pitva</a:t>
            </a:r>
            <a:br>
              <a:rPr lang="cs-CZ" sz="5400"/>
            </a:br>
            <a:r>
              <a:rPr lang="cs-CZ" sz="2400"/>
              <a:t>(§ 115 tr. řádu)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ChangeArrowheads="1"/>
          </p:cNvSpPr>
          <p:nvPr/>
        </p:nvSpPr>
        <p:spPr bwMode="auto">
          <a:xfrm>
            <a:off x="636560" y="1988840"/>
            <a:ext cx="7772400" cy="4059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cs-CZ" sz="3200" dirty="0" smtClean="0">
                <a:solidFill>
                  <a:srgbClr val="FFFF00"/>
                </a:solidFill>
              </a:rPr>
              <a:t>Jestliže </a:t>
            </a:r>
            <a:r>
              <a:rPr lang="cs-CZ" sz="3200" dirty="0">
                <a:solidFill>
                  <a:srgbClr val="FFFF00"/>
                </a:solidFill>
              </a:rPr>
              <a:t>jde o objasnění skutečnosti zvláště důležité, je třeba přibrat znalce dva. Dva znalce je třeba přibrat vždy, jde-li o prohlídku a pitvu mrtvoly (§ 115). </a:t>
            </a:r>
            <a:endParaRPr lang="cs-CZ" sz="3200" dirty="0" smtClean="0">
              <a:solidFill>
                <a:srgbClr val="FFFF00"/>
              </a:solidFill>
            </a:endParaRPr>
          </a:p>
          <a:p>
            <a:endParaRPr lang="cs-CZ" sz="3200" dirty="0" smtClean="0">
              <a:solidFill>
                <a:srgbClr val="FFFF00"/>
              </a:solidFill>
            </a:endParaRPr>
          </a:p>
          <a:p>
            <a:r>
              <a:rPr lang="cs-CZ" sz="2400" dirty="0" smtClean="0">
                <a:solidFill>
                  <a:schemeClr val="tx1"/>
                </a:solidFill>
              </a:rPr>
              <a:t>K </a:t>
            </a:r>
            <a:r>
              <a:rPr lang="cs-CZ" sz="2400" dirty="0">
                <a:solidFill>
                  <a:schemeClr val="tx1"/>
                </a:solidFill>
              </a:rPr>
              <a:t>prohlídce a pitvě mrtvoly nesmí být přibrán jako znalec ten lékař, který zemřelého ošetřoval pro nemoc, která smrti bezprostředně předcházela</a:t>
            </a:r>
            <a:r>
              <a:rPr lang="cs-CZ" sz="2400" dirty="0" smtClean="0">
                <a:solidFill>
                  <a:schemeClr val="tx1"/>
                </a:solidFill>
              </a:rPr>
              <a:t>."</a:t>
            </a:r>
            <a:endParaRPr lang="cs-CZ" sz="2400" dirty="0">
              <a:solidFill>
                <a:schemeClr val="tx1"/>
              </a:solidFill>
            </a:endParaRPr>
          </a:p>
        </p:txBody>
      </p:sp>
      <p:sp>
        <p:nvSpPr>
          <p:cNvPr id="122883" name="Rectangle 3"/>
          <p:cNvSpPr>
            <a:spLocks noChangeArrowheads="1"/>
          </p:cNvSpPr>
          <p:nvPr/>
        </p:nvSpPr>
        <p:spPr bwMode="auto">
          <a:xfrm>
            <a:off x="762000" y="914400"/>
            <a:ext cx="7772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cs-CZ" sz="6000" dirty="0">
                <a:solidFill>
                  <a:srgbClr val="CC0000"/>
                </a:solidFill>
                <a:latin typeface="Arial" charset="0"/>
                <a:cs typeface="Arial" charset="0"/>
              </a:rPr>
              <a:t>§ </a:t>
            </a:r>
            <a:r>
              <a:rPr lang="cs-CZ" sz="6000" dirty="0" smtClean="0">
                <a:solidFill>
                  <a:srgbClr val="CC0000"/>
                </a:solidFill>
                <a:latin typeface="Arial" charset="0"/>
                <a:cs typeface="Arial" charset="0"/>
              </a:rPr>
              <a:t>105</a:t>
            </a:r>
            <a:r>
              <a:rPr lang="cs-CZ" sz="6000" dirty="0" smtClean="0">
                <a:solidFill>
                  <a:srgbClr val="CC0000"/>
                </a:solidFill>
                <a:latin typeface="Arial" charset="0"/>
              </a:rPr>
              <a:t>/4</a:t>
            </a:r>
            <a:r>
              <a:rPr lang="cs-CZ" sz="6000" dirty="0" smtClean="0">
                <a:solidFill>
                  <a:srgbClr val="CC0000"/>
                </a:solidFill>
                <a:latin typeface="Arial" charset="0"/>
                <a:cs typeface="Arial" charset="0"/>
              </a:rPr>
              <a:t> </a:t>
            </a:r>
            <a:r>
              <a:rPr lang="cs-CZ" sz="6000" dirty="0">
                <a:solidFill>
                  <a:srgbClr val="CC0000"/>
                </a:solidFill>
                <a:latin typeface="Arial" charset="0"/>
              </a:rPr>
              <a:t>tr. řádu</a:t>
            </a:r>
            <a:endParaRPr lang="cs-CZ" sz="6000" dirty="0">
              <a:solidFill>
                <a:srgbClr val="CC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cs-CZ" sz="4400">
                <a:solidFill>
                  <a:schemeClr val="tx2"/>
                </a:solidFill>
              </a:rPr>
              <a:t>Znalecký posudek na soudní pitvu musí obsahovat.</a:t>
            </a:r>
          </a:p>
        </p:txBody>
      </p:sp>
      <p:sp>
        <p:nvSpPr>
          <p:cNvPr id="113667" name="Rectangle 3"/>
          <p:cNvSpPr>
            <a:spLocks noChangeArrowheads="1"/>
          </p:cNvSpPr>
          <p:nvPr/>
        </p:nvSpPr>
        <p:spPr bwMode="auto">
          <a:xfrm>
            <a:off x="304800" y="1905000"/>
            <a:ext cx="86106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40000"/>
              </a:spcBef>
              <a:buFontTx/>
              <a:buChar char="•"/>
            </a:pPr>
            <a:r>
              <a:rPr lang="cs-CZ" sz="2800">
                <a:solidFill>
                  <a:schemeClr val="tx1"/>
                </a:solidFill>
              </a:rPr>
              <a:t>Kompletní velmi podrobný nález zevního ohledání těla i vlastní nález pitevní včetně fotodokumentace (často až 60 fotografií) </a:t>
            </a:r>
            <a:br>
              <a:rPr lang="cs-CZ" sz="2800">
                <a:solidFill>
                  <a:schemeClr val="tx1"/>
                </a:solidFill>
              </a:rPr>
            </a:br>
            <a:r>
              <a:rPr lang="cs-CZ" sz="2800">
                <a:solidFill>
                  <a:schemeClr val="tx1"/>
                </a:solidFill>
              </a:rPr>
              <a:t>a/nebo videozáznamu.</a:t>
            </a:r>
          </a:p>
          <a:p>
            <a:pPr marL="342900" indent="-342900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cs-CZ" sz="2800">
                <a:solidFill>
                  <a:schemeClr val="tx1"/>
                </a:solidFill>
              </a:rPr>
              <a:t>Přesné citace všech důležitých údajů z Vyšetřovacího spisu, tzn. všechno, co bylo zjištěno Policií ČR během vyšetřování.</a:t>
            </a:r>
          </a:p>
          <a:p>
            <a:pPr marL="342900" indent="-342900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cs-CZ" sz="2800">
                <a:solidFill>
                  <a:schemeClr val="tx1"/>
                </a:solidFill>
              </a:rPr>
              <a:t>Přesné citace všech důležitých údajů ze zdravotnické dokumentace (pokud existuje).</a:t>
            </a:r>
          </a:p>
          <a:p>
            <a:pPr marL="342900" indent="-342900">
              <a:lnSpc>
                <a:spcPct val="85000"/>
              </a:lnSpc>
              <a:spcBef>
                <a:spcPct val="40000"/>
              </a:spcBef>
              <a:buFontTx/>
              <a:buChar char="•"/>
            </a:pPr>
            <a:r>
              <a:rPr lang="cs-CZ" sz="2800">
                <a:solidFill>
                  <a:schemeClr val="tx1"/>
                </a:solidFill>
              </a:rPr>
              <a:t>Znalecké závěry a zhodnocení.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ChangeArrowheads="1"/>
          </p:cNvSpPr>
          <p:nvPr/>
        </p:nvSpPr>
        <p:spPr bwMode="auto">
          <a:xfrm>
            <a:off x="609600" y="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cs-CZ" sz="4000">
                <a:solidFill>
                  <a:schemeClr val="tx2"/>
                </a:solidFill>
              </a:rPr>
              <a:t>Znalecké závěry a zhodnocení musí obsahovat:</a:t>
            </a:r>
          </a:p>
        </p:txBody>
      </p:sp>
      <p:sp>
        <p:nvSpPr>
          <p:cNvPr id="114691" name="Rectangle 3"/>
          <p:cNvSpPr>
            <a:spLocks noChangeArrowheads="1"/>
          </p:cNvSpPr>
          <p:nvPr/>
        </p:nvSpPr>
        <p:spPr bwMode="auto">
          <a:xfrm>
            <a:off x="0" y="1371600"/>
            <a:ext cx="88392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30000"/>
              </a:spcBef>
              <a:buFontTx/>
              <a:buChar char="•"/>
            </a:pPr>
            <a:r>
              <a:rPr lang="cs-CZ" sz="2400">
                <a:solidFill>
                  <a:schemeClr val="tx1"/>
                </a:solidFill>
              </a:rPr>
              <a:t>Časový přehled kdy došlo ke zranění, příjezd RZP, příjezd Policie ČR, přítomnost soudního znalce a čas začátku soudní pitvy.</a:t>
            </a:r>
          </a:p>
          <a:p>
            <a:pPr marL="342900" indent="-342900">
              <a:lnSpc>
                <a:spcPct val="85000"/>
              </a:lnSpc>
              <a:spcBef>
                <a:spcPct val="30000"/>
              </a:spcBef>
              <a:buFontTx/>
              <a:buChar char="•"/>
            </a:pPr>
            <a:r>
              <a:rPr lang="cs-CZ" sz="2400">
                <a:solidFill>
                  <a:schemeClr val="tx1"/>
                </a:solidFill>
              </a:rPr>
              <a:t>Souhrn pitevního nálezu. </a:t>
            </a:r>
          </a:p>
          <a:p>
            <a:pPr marL="342900" indent="-342900">
              <a:lnSpc>
                <a:spcPct val="85000"/>
              </a:lnSpc>
              <a:spcBef>
                <a:spcPct val="30000"/>
              </a:spcBef>
              <a:buFontTx/>
              <a:buChar char="•"/>
            </a:pPr>
            <a:r>
              <a:rPr lang="cs-CZ" sz="2400">
                <a:solidFill>
                  <a:schemeClr val="tx1"/>
                </a:solidFill>
              </a:rPr>
              <a:t>Závěry histologického, serologického a toxikologického vyšetření.</a:t>
            </a:r>
          </a:p>
          <a:p>
            <a:pPr marL="342900" indent="-342900">
              <a:lnSpc>
                <a:spcPct val="85000"/>
              </a:lnSpc>
              <a:spcBef>
                <a:spcPct val="30000"/>
              </a:spcBef>
              <a:buFontTx/>
              <a:buChar char="•"/>
            </a:pPr>
            <a:r>
              <a:rPr lang="cs-CZ" sz="2400">
                <a:solidFill>
                  <a:schemeClr val="tx1"/>
                </a:solidFill>
              </a:rPr>
              <a:t>Bezprostřední příčina smrti.</a:t>
            </a:r>
          </a:p>
          <a:p>
            <a:pPr marL="342900" indent="-342900">
              <a:lnSpc>
                <a:spcPct val="85000"/>
              </a:lnSpc>
              <a:spcBef>
                <a:spcPct val="30000"/>
              </a:spcBef>
              <a:buFontTx/>
              <a:buChar char="•"/>
            </a:pPr>
            <a:r>
              <a:rPr lang="cs-CZ" sz="2400">
                <a:solidFill>
                  <a:schemeClr val="tx1"/>
                </a:solidFill>
              </a:rPr>
              <a:t>Závažnost poranění – zda bylo možno uchovat život zraněné osoby včasnou, popř. specifikovat jakou odbornou pomocí.</a:t>
            </a:r>
          </a:p>
          <a:p>
            <a:pPr marL="342900" indent="-342900">
              <a:lnSpc>
                <a:spcPct val="85000"/>
              </a:lnSpc>
              <a:spcBef>
                <a:spcPct val="30000"/>
              </a:spcBef>
              <a:buFontTx/>
              <a:buChar char="•"/>
            </a:pPr>
            <a:r>
              <a:rPr lang="cs-CZ" sz="2400">
                <a:solidFill>
                  <a:schemeClr val="tx1"/>
                </a:solidFill>
              </a:rPr>
              <a:t>Všechny možnosti (i teoretické) vzniku zranění a vyloučení těch mechanismů, které nemohou spadat do úvahy. Srovnat, zda tyto mechanismy odpovídají výsledkům vyšetřování Policie ČR.</a:t>
            </a:r>
          </a:p>
          <a:p>
            <a:pPr marL="342900" indent="-342900">
              <a:lnSpc>
                <a:spcPct val="85000"/>
              </a:lnSpc>
              <a:spcBef>
                <a:spcPct val="30000"/>
              </a:spcBef>
              <a:buFontTx/>
              <a:buChar char="•"/>
            </a:pPr>
            <a:r>
              <a:rPr lang="cs-CZ" sz="2400">
                <a:solidFill>
                  <a:schemeClr val="tx1"/>
                </a:solidFill>
              </a:rPr>
              <a:t>Zda-li byla smrt způsobena druhou osobou.</a:t>
            </a:r>
          </a:p>
          <a:p>
            <a:pPr marL="342900" indent="-342900">
              <a:lnSpc>
                <a:spcPct val="85000"/>
              </a:lnSpc>
              <a:spcBef>
                <a:spcPct val="30000"/>
              </a:spcBef>
              <a:buFontTx/>
              <a:buChar char="•"/>
            </a:pPr>
            <a:r>
              <a:rPr lang="cs-CZ" sz="2400">
                <a:solidFill>
                  <a:schemeClr val="tx1"/>
                </a:solidFill>
              </a:rPr>
              <a:t>Vitalita poranění.</a:t>
            </a:r>
          </a:p>
          <a:p>
            <a:pPr marL="342900" indent="-342900">
              <a:lnSpc>
                <a:spcPct val="85000"/>
              </a:lnSpc>
              <a:spcBef>
                <a:spcPct val="30000"/>
              </a:spcBef>
              <a:buFontTx/>
              <a:buChar char="•"/>
            </a:pPr>
            <a:r>
              <a:rPr lang="cs-CZ" sz="2400">
                <a:solidFill>
                  <a:schemeClr val="tx1"/>
                </a:solidFill>
              </a:rPr>
              <a:t>Obsah alkoholu či drog. </a:t>
            </a:r>
          </a:p>
          <a:p>
            <a:pPr marL="342900" indent="-342900">
              <a:lnSpc>
                <a:spcPct val="85000"/>
              </a:lnSpc>
              <a:spcBef>
                <a:spcPct val="30000"/>
              </a:spcBef>
              <a:buFontTx/>
              <a:buChar char="•"/>
            </a:pPr>
            <a:r>
              <a:rPr lang="cs-CZ" sz="2400">
                <a:solidFill>
                  <a:schemeClr val="tx1"/>
                </a:solidFill>
              </a:rPr>
              <a:t>Zdravotní stav před smrtí.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1150" name="Group 14"/>
          <p:cNvGraphicFramePr>
            <a:graphicFrameLocks noGrp="1"/>
          </p:cNvGraphicFramePr>
          <p:nvPr/>
        </p:nvGraphicFramePr>
        <p:xfrm>
          <a:off x="457200" y="762000"/>
          <a:ext cx="3200400" cy="914400"/>
        </p:xfrm>
        <a:graphic>
          <a:graphicData uri="http://schemas.openxmlformats.org/drawingml/2006/table">
            <a:tbl>
              <a:tblPr/>
              <a:tblGrid>
                <a:gridCol w="3200400"/>
              </a:tblGrid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5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Výuka</a:t>
                      </a:r>
                      <a:endParaRPr kumimoji="0" lang="cs-CZ" sz="5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1159" name="Group 23"/>
          <p:cNvGraphicFramePr>
            <a:graphicFrameLocks noGrp="1"/>
          </p:cNvGraphicFramePr>
          <p:nvPr/>
        </p:nvGraphicFramePr>
        <p:xfrm>
          <a:off x="4419600" y="2286000"/>
          <a:ext cx="4267200" cy="685800"/>
        </p:xfrm>
        <a:graphic>
          <a:graphicData uri="http://schemas.openxmlformats.org/drawingml/2006/table">
            <a:tbl>
              <a:tblPr/>
              <a:tblGrid>
                <a:gridCol w="4267200"/>
              </a:tblGrid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Studenti práv</a:t>
                      </a:r>
                      <a:endParaRPr kumimoji="0" lang="cs-CZ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1160" name="Group 24"/>
          <p:cNvGraphicFramePr>
            <a:graphicFrameLocks noGrp="1"/>
          </p:cNvGraphicFramePr>
          <p:nvPr/>
        </p:nvGraphicFramePr>
        <p:xfrm>
          <a:off x="4419600" y="914400"/>
          <a:ext cx="4267200" cy="685800"/>
        </p:xfrm>
        <a:graphic>
          <a:graphicData uri="http://schemas.openxmlformats.org/drawingml/2006/table">
            <a:tbl>
              <a:tblPr/>
              <a:tblGrid>
                <a:gridCol w="4267200"/>
              </a:tblGrid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Studenti LF</a:t>
                      </a:r>
                      <a:endParaRPr kumimoji="0" lang="cs-CZ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1166" name="Group 30"/>
          <p:cNvGraphicFramePr>
            <a:graphicFrameLocks noGrp="1"/>
          </p:cNvGraphicFramePr>
          <p:nvPr/>
        </p:nvGraphicFramePr>
        <p:xfrm>
          <a:off x="4419600" y="3657600"/>
          <a:ext cx="4267200" cy="685800"/>
        </p:xfrm>
        <a:graphic>
          <a:graphicData uri="http://schemas.openxmlformats.org/drawingml/2006/table">
            <a:tbl>
              <a:tblPr/>
              <a:tblGrid>
                <a:gridCol w="4267200"/>
              </a:tblGrid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itchFamily="18" charset="0"/>
                        </a:rPr>
                        <a:t>Policejní školy</a:t>
                      </a:r>
                      <a:endParaRPr kumimoji="0" lang="cs-CZ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1172" name="Group 36"/>
          <p:cNvGraphicFramePr>
            <a:graphicFrameLocks noGrp="1"/>
          </p:cNvGraphicFramePr>
          <p:nvPr/>
        </p:nvGraphicFramePr>
        <p:xfrm>
          <a:off x="4419600" y="4953000"/>
          <a:ext cx="4267200" cy="685800"/>
        </p:xfrm>
        <a:graphic>
          <a:graphicData uri="http://schemas.openxmlformats.org/drawingml/2006/table">
            <a:tbl>
              <a:tblPr/>
              <a:tblGrid>
                <a:gridCol w="4267200"/>
              </a:tblGrid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 pitchFamily="18" charset="0"/>
                        </a:rPr>
                        <a:t>Zdravotnické školy</a:t>
                      </a: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1185" name="Line 49"/>
          <p:cNvSpPr>
            <a:spLocks noChangeShapeType="1"/>
          </p:cNvSpPr>
          <p:nvPr/>
        </p:nvSpPr>
        <p:spPr bwMode="auto">
          <a:xfrm>
            <a:off x="3657600" y="1219200"/>
            <a:ext cx="7620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91186" name="Line 50"/>
          <p:cNvSpPr>
            <a:spLocks noChangeShapeType="1"/>
          </p:cNvSpPr>
          <p:nvPr/>
        </p:nvSpPr>
        <p:spPr bwMode="auto">
          <a:xfrm>
            <a:off x="3886200" y="1219200"/>
            <a:ext cx="0" cy="41148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91187" name="Line 51"/>
          <p:cNvSpPr>
            <a:spLocks noChangeShapeType="1"/>
          </p:cNvSpPr>
          <p:nvPr/>
        </p:nvSpPr>
        <p:spPr bwMode="auto">
          <a:xfrm>
            <a:off x="3886200" y="2667000"/>
            <a:ext cx="5334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91188" name="Line 52"/>
          <p:cNvSpPr>
            <a:spLocks noChangeShapeType="1"/>
          </p:cNvSpPr>
          <p:nvPr/>
        </p:nvSpPr>
        <p:spPr bwMode="auto">
          <a:xfrm>
            <a:off x="3886200" y="4038600"/>
            <a:ext cx="5334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91189" name="Line 53"/>
          <p:cNvSpPr>
            <a:spLocks noChangeShapeType="1"/>
          </p:cNvSpPr>
          <p:nvPr/>
        </p:nvSpPr>
        <p:spPr bwMode="auto">
          <a:xfrm>
            <a:off x="3886200" y="5334000"/>
            <a:ext cx="5334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  <p:graphicFrame>
        <p:nvGraphicFramePr>
          <p:cNvPr id="91190" name="Group 54"/>
          <p:cNvGraphicFramePr>
            <a:graphicFrameLocks noGrp="1"/>
          </p:cNvGraphicFramePr>
          <p:nvPr/>
        </p:nvGraphicFramePr>
        <p:xfrm>
          <a:off x="4419600" y="2286000"/>
          <a:ext cx="4267200" cy="685800"/>
        </p:xfrm>
        <a:graphic>
          <a:graphicData uri="http://schemas.openxmlformats.org/drawingml/2006/table">
            <a:tbl>
              <a:tblPr/>
              <a:tblGrid>
                <a:gridCol w="4267200"/>
              </a:tblGrid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itchFamily="18" charset="0"/>
                        </a:rPr>
                        <a:t>Studenti práv</a:t>
                      </a:r>
                      <a:endParaRPr kumimoji="0" lang="cs-CZ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1196" name="Group 60"/>
          <p:cNvGraphicFramePr>
            <a:graphicFrameLocks noGrp="1"/>
          </p:cNvGraphicFramePr>
          <p:nvPr/>
        </p:nvGraphicFramePr>
        <p:xfrm>
          <a:off x="4419600" y="914400"/>
          <a:ext cx="4267200" cy="685800"/>
        </p:xfrm>
        <a:graphic>
          <a:graphicData uri="http://schemas.openxmlformats.org/drawingml/2006/table">
            <a:tbl>
              <a:tblPr/>
              <a:tblGrid>
                <a:gridCol w="4267200"/>
              </a:tblGrid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itchFamily="18" charset="0"/>
                        </a:rPr>
                        <a:t>Studenti LF</a:t>
                      </a:r>
                      <a:endParaRPr kumimoji="0" lang="cs-CZ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1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1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1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1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7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1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1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1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1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7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1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1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1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1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6" presetID="17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1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1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1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1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91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85" grpId="0" animBg="1"/>
      <p:bldP spid="91186" grpId="0" animBg="1"/>
      <p:bldP spid="91187" grpId="0" animBg="1"/>
      <p:bldP spid="91188" grpId="0" animBg="1"/>
      <p:bldP spid="9118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844675"/>
            <a:ext cx="8642350" cy="1871663"/>
          </a:xfrm>
        </p:spPr>
        <p:txBody>
          <a:bodyPr/>
          <a:lstStyle/>
          <a:p>
            <a:r>
              <a:rPr lang="cs-CZ" sz="6600">
                <a:solidFill>
                  <a:srgbClr val="FFFF00"/>
                </a:solidFill>
              </a:rPr>
              <a:t>Činnost lékaře </a:t>
            </a:r>
            <a:br>
              <a:rPr lang="cs-CZ" sz="6600">
                <a:solidFill>
                  <a:srgbClr val="FFFF00"/>
                </a:solidFill>
              </a:rPr>
            </a:br>
            <a:r>
              <a:rPr lang="cs-CZ" sz="6600">
                <a:solidFill>
                  <a:srgbClr val="FFFF00"/>
                </a:solidFill>
              </a:rPr>
              <a:t>na místě nálezu mrtvého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3644900"/>
            <a:ext cx="8569325" cy="2881313"/>
          </a:xfrm>
        </p:spPr>
        <p:txBody>
          <a:bodyPr/>
          <a:lstStyle/>
          <a:p>
            <a:pPr algn="ctr">
              <a:lnSpc>
                <a:spcPct val="80000"/>
              </a:lnSpc>
              <a:spcBef>
                <a:spcPct val="60000"/>
              </a:spcBef>
              <a:buFontTx/>
              <a:buNone/>
            </a:pPr>
            <a:r>
              <a:rPr lang="cs-CZ" sz="3600" b="1">
                <a:solidFill>
                  <a:srgbClr val="FFFF00"/>
                </a:solidFill>
              </a:rPr>
              <a:t>ohledání</a:t>
            </a:r>
            <a:r>
              <a:rPr lang="cs-CZ" sz="1200" b="1"/>
              <a:t> </a:t>
            </a:r>
          </a:p>
          <a:p>
            <a:pPr algn="ctr">
              <a:lnSpc>
                <a:spcPct val="80000"/>
              </a:lnSpc>
              <a:spcBef>
                <a:spcPct val="60000"/>
              </a:spcBef>
              <a:buFontTx/>
              <a:buNone/>
            </a:pPr>
            <a:r>
              <a:rPr lang="cs-CZ" sz="1600" b="1"/>
              <a:t>zemřelého právní úkon pro potřeby orgánů činných v tr. řízení a je součástí ohledání místa činu</a:t>
            </a:r>
          </a:p>
          <a:p>
            <a:pPr>
              <a:lnSpc>
                <a:spcPct val="80000"/>
              </a:lnSpc>
              <a:spcBef>
                <a:spcPct val="60000"/>
              </a:spcBef>
              <a:buFontTx/>
              <a:buNone/>
            </a:pPr>
            <a:r>
              <a:rPr lang="cs-CZ" sz="24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* lékař - znalec jmenovaný Krajským soudem   	nebo Ministrem spravedlnosti pro obor 	soudní lékařství </a:t>
            </a:r>
          </a:p>
          <a:p>
            <a:pPr>
              <a:lnSpc>
                <a:spcPct val="80000"/>
              </a:lnSpc>
              <a:spcBef>
                <a:spcPct val="60000"/>
              </a:spcBef>
              <a:buFontTx/>
              <a:buNone/>
            </a:pPr>
            <a:r>
              <a:rPr lang="cs-CZ" sz="24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* lékař Ústavu speciálních služeb MV ČR</a:t>
            </a:r>
          </a:p>
        </p:txBody>
      </p:sp>
      <p:sp>
        <p:nvSpPr>
          <p:cNvPr id="124932" name="Rectangle 4"/>
          <p:cNvSpPr>
            <a:spLocks noChangeArrowheads="1"/>
          </p:cNvSpPr>
          <p:nvPr/>
        </p:nvSpPr>
        <p:spPr bwMode="auto">
          <a:xfrm>
            <a:off x="539750" y="404813"/>
            <a:ext cx="7704138" cy="266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60000"/>
              </a:spcBef>
            </a:pPr>
            <a:r>
              <a:rPr lang="cs-CZ" sz="4000" b="1">
                <a:solidFill>
                  <a:srgbClr val="FFFF00"/>
                </a:solidFill>
              </a:rPr>
              <a:t>prohlídka</a:t>
            </a:r>
            <a:r>
              <a:rPr lang="cs-CZ" sz="2000" b="1">
                <a:solidFill>
                  <a:schemeClr val="tx1"/>
                </a:solidFill>
              </a:rPr>
              <a:t> </a:t>
            </a:r>
          </a:p>
          <a:p>
            <a:pPr marL="342900" indent="-342900" algn="ctr">
              <a:lnSpc>
                <a:spcPct val="80000"/>
              </a:lnSpc>
              <a:spcBef>
                <a:spcPct val="60000"/>
              </a:spcBef>
            </a:pPr>
            <a:r>
              <a:rPr lang="cs-CZ" sz="2000">
                <a:solidFill>
                  <a:schemeClr val="tx1"/>
                </a:solidFill>
              </a:rPr>
              <a:t>zemřelého pro potřeby zdravotnické </a:t>
            </a:r>
          </a:p>
          <a:p>
            <a:pPr marL="342900" indent="-342900">
              <a:lnSpc>
                <a:spcPct val="80000"/>
              </a:lnSpc>
              <a:spcBef>
                <a:spcPct val="60000"/>
              </a:spcBef>
            </a:pPr>
            <a:r>
              <a:rPr lang="cs-CZ" sz="36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*  lékař ZZS,</a:t>
            </a:r>
          </a:p>
          <a:p>
            <a:pPr marL="342900" indent="-342900">
              <a:lnSpc>
                <a:spcPct val="80000"/>
              </a:lnSpc>
              <a:spcBef>
                <a:spcPct val="60000"/>
              </a:spcBef>
            </a:pPr>
            <a:r>
              <a:rPr lang="cs-CZ" sz="36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*  lékař praktický,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404813"/>
            <a:ext cx="8642350" cy="927100"/>
          </a:xfrm>
        </p:spPr>
        <p:txBody>
          <a:bodyPr/>
          <a:lstStyle/>
          <a:p>
            <a:r>
              <a:rPr lang="cs-CZ" sz="6000" b="1">
                <a:solidFill>
                  <a:srgbClr val="FF3300"/>
                </a:solidFill>
              </a:rPr>
              <a:t>Prohlídka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673225"/>
            <a:ext cx="7772400" cy="5184775"/>
          </a:xfrm>
        </p:spPr>
        <p:txBody>
          <a:bodyPr/>
          <a:lstStyle/>
          <a:p>
            <a:pPr marL="457200" indent="-457200">
              <a:lnSpc>
                <a:spcPct val="80000"/>
              </a:lnSpc>
              <a:spcBef>
                <a:spcPct val="60000"/>
              </a:spcBef>
              <a:buFontTx/>
              <a:buAutoNum type="arabicPeriod"/>
            </a:pPr>
            <a:r>
              <a:rPr lang="cs-CZ" sz="2800"/>
              <a:t>jako první a hlavní úkon - dotyčný člověk je opravdu mrtvý, tedy </a:t>
            </a:r>
            <a:r>
              <a:rPr lang="cs-CZ" sz="2800" b="1"/>
              <a:t>konstatuje smrt</a:t>
            </a:r>
            <a:r>
              <a:rPr lang="cs-CZ" sz="2800"/>
              <a:t> </a:t>
            </a:r>
          </a:p>
          <a:p>
            <a:pPr marL="457200" indent="-457200">
              <a:lnSpc>
                <a:spcPct val="80000"/>
              </a:lnSpc>
              <a:spcBef>
                <a:spcPct val="60000"/>
              </a:spcBef>
              <a:buFontTx/>
              <a:buAutoNum type="arabicPeriod"/>
            </a:pPr>
            <a:r>
              <a:rPr lang="cs-CZ" sz="2800"/>
              <a:t>pokud je to možné </a:t>
            </a:r>
            <a:r>
              <a:rPr lang="cs-CZ" sz="2800" b="1"/>
              <a:t>dobu smrti</a:t>
            </a:r>
            <a:r>
              <a:rPr lang="cs-CZ" sz="2800"/>
              <a:t> </a:t>
            </a:r>
          </a:p>
          <a:p>
            <a:pPr marL="457200" indent="-457200">
              <a:lnSpc>
                <a:spcPct val="80000"/>
              </a:lnSpc>
              <a:spcBef>
                <a:spcPct val="60000"/>
              </a:spcBef>
              <a:buFontTx/>
              <a:buAutoNum type="arabicPeriod"/>
            </a:pPr>
            <a:r>
              <a:rPr lang="cs-CZ" sz="2800"/>
              <a:t>pokud je to možné </a:t>
            </a:r>
            <a:r>
              <a:rPr lang="cs-CZ" sz="2800" b="1"/>
              <a:t>příčinu smrti</a:t>
            </a:r>
            <a:r>
              <a:rPr lang="cs-CZ" sz="2800"/>
              <a:t>. </a:t>
            </a:r>
          </a:p>
          <a:p>
            <a:pPr marL="457200" indent="-457200">
              <a:lnSpc>
                <a:spcPct val="80000"/>
              </a:lnSpc>
              <a:spcBef>
                <a:spcPct val="60000"/>
              </a:spcBef>
              <a:buFontTx/>
              <a:buAutoNum type="arabicPeriod"/>
            </a:pPr>
            <a:r>
              <a:rPr lang="cs-CZ" sz="2800"/>
              <a:t>Vyplní potřebné </a:t>
            </a:r>
            <a:r>
              <a:rPr lang="cs-CZ" sz="2800" b="1"/>
              <a:t>doklady</a:t>
            </a:r>
            <a:r>
              <a:rPr lang="cs-CZ" sz="2800"/>
              <a:t> (List o prohlídce mrtvého, Průvodní list k pitvě a Příkaz ke zdravotnímu transportu). </a:t>
            </a:r>
          </a:p>
          <a:p>
            <a:pPr marL="457200" indent="-457200">
              <a:lnSpc>
                <a:spcPct val="80000"/>
              </a:lnSpc>
              <a:spcBef>
                <a:spcPct val="60000"/>
              </a:spcBef>
              <a:buFontTx/>
              <a:buNone/>
            </a:pPr>
            <a:r>
              <a:rPr lang="cs-CZ" sz="1800"/>
              <a:t>	V těchto dokumentech, podle okolností a vlastního uvážení v souladu s Vyhláškou 19/88 Sb. nařídí pohřeb v zákonné lhůtě, nebo provedení pitvy na soudním lékařství. </a:t>
            </a:r>
          </a:p>
          <a:p>
            <a:pPr marL="457200" indent="-457200">
              <a:lnSpc>
                <a:spcPct val="60000"/>
              </a:lnSpc>
              <a:spcBef>
                <a:spcPct val="60000"/>
              </a:spcBef>
              <a:buFontTx/>
              <a:buNone/>
            </a:pPr>
            <a:r>
              <a:rPr lang="cs-CZ" sz="1800"/>
              <a:t>	Pokud o má zájem o výsledek pitvy a písemně o něj požádá, má soudní lékařství povinnost jej, opět písemně, informovat formou odborného vyjádření. Stejně tak má povinnost soudní lékařství vypracovat odborné vyjádření na žádost org. činných v tzr. řízení</a:t>
            </a:r>
            <a:r>
              <a:rPr lang="cs-CZ" sz="280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850" y="476250"/>
            <a:ext cx="8569325" cy="5976938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cs-CZ" sz="4000" b="1">
                <a:solidFill>
                  <a:srgbClr val="FF3300"/>
                </a:solidFill>
              </a:rPr>
              <a:t>Pokud si prohlížející lékař není jistý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sz="2000"/>
              <a:t>je zcela dostačující i částečně vyplněný: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sz="4000"/>
              <a:t>* List o prohlídce mrtvého </a:t>
            </a:r>
            <a:r>
              <a:rPr lang="cs-CZ" sz="1800"/>
              <a:t>s uvedením dostupných údajů,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sz="4000"/>
              <a:t>* </a:t>
            </a:r>
            <a:r>
              <a:rPr lang="cs-CZ" sz="3600"/>
              <a:t>Průvodní list k pitvě na soudním lékařství</a:t>
            </a:r>
            <a:r>
              <a:rPr lang="cs-CZ" sz="4000"/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sz="4000"/>
              <a:t>* </a:t>
            </a:r>
            <a:r>
              <a:rPr lang="cs-CZ" sz="2800"/>
              <a:t>šetrný</a:t>
            </a:r>
            <a:r>
              <a:rPr lang="cs-CZ" sz="4000"/>
              <a:t> transport </a:t>
            </a:r>
            <a:r>
              <a:rPr lang="cs-CZ" sz="2800"/>
              <a:t>těla k pitvě ve vaku</a:t>
            </a:r>
            <a:r>
              <a:rPr lang="cs-CZ" sz="4000"/>
              <a:t> </a:t>
            </a:r>
            <a:br>
              <a:rPr lang="cs-CZ" sz="4000"/>
            </a:br>
            <a:r>
              <a:rPr lang="cs-CZ" sz="2000"/>
              <a:t>(aby nedošlo k event. ztrátě předmětů doličných). </a:t>
            </a:r>
          </a:p>
          <a:p>
            <a:pPr>
              <a:lnSpc>
                <a:spcPct val="90000"/>
              </a:lnSpc>
              <a:buFontTx/>
              <a:buNone/>
            </a:pPr>
            <a:endParaRPr lang="cs-CZ" sz="1800"/>
          </a:p>
          <a:p>
            <a:pPr>
              <a:lnSpc>
                <a:spcPct val="90000"/>
              </a:lnSpc>
              <a:buFontTx/>
              <a:buNone/>
            </a:pPr>
            <a:r>
              <a:rPr lang="cs-CZ" sz="1800"/>
              <a:t>Je lepší podávat informace sice strohé, ale ověřené, než záplavu hypotéz. Nikdo nemůže mít prohlížejícímu lékaři za zlé pokud do Listu o prohlídce mrtvého napíše: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cs-CZ" b="1">
                <a:solidFill>
                  <a:srgbClr val="FF3300"/>
                </a:solidFill>
              </a:rPr>
              <a:t>„</a:t>
            </a:r>
            <a:r>
              <a:rPr lang="cs-CZ" b="1" i="1">
                <a:solidFill>
                  <a:srgbClr val="FF3300"/>
                </a:solidFill>
              </a:rPr>
              <a:t>Totožnost neznámá</a:t>
            </a:r>
            <a:r>
              <a:rPr lang="cs-CZ" b="1">
                <a:solidFill>
                  <a:srgbClr val="FF3300"/>
                </a:solidFill>
              </a:rPr>
              <a:t>“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cs-CZ" b="1">
                <a:solidFill>
                  <a:srgbClr val="FF3300"/>
                </a:solidFill>
              </a:rPr>
              <a:t>„</a:t>
            </a:r>
            <a:r>
              <a:rPr lang="cs-CZ" b="1" i="1">
                <a:solidFill>
                  <a:srgbClr val="FF3300"/>
                </a:solidFill>
              </a:rPr>
              <a:t>Příčinu smrti na místě nelze bezpečně zjistit</a:t>
            </a:r>
            <a:r>
              <a:rPr lang="cs-CZ" b="1">
                <a:solidFill>
                  <a:srgbClr val="FF3300"/>
                </a:solidFill>
              </a:rPr>
              <a:t>“.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cs-CZ" b="1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8" name="Picture 4" descr="obrázek001"/>
          <p:cNvPicPr>
            <a:picLocks noChangeAspect="1" noChangeArrowheads="1"/>
          </p:cNvPicPr>
          <p:nvPr/>
        </p:nvPicPr>
        <p:blipFill>
          <a:blip r:embed="rId2" cstate="print">
            <a:lum bright="-30000" contras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188913"/>
            <a:ext cx="4660900" cy="648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12" name="Picture 4" descr="obrázek002"/>
          <p:cNvPicPr>
            <a:picLocks noChangeAspect="1" noChangeArrowheads="1"/>
          </p:cNvPicPr>
          <p:nvPr/>
        </p:nvPicPr>
        <p:blipFill>
          <a:blip r:embed="rId2" cstate="print">
            <a:lum bright="-30000" contras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188913"/>
            <a:ext cx="4586287" cy="648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4" name="Picture 4" descr="Průvodní%20list-z"/>
          <p:cNvPicPr>
            <a:picLocks noChangeAspect="1" noChangeArrowheads="1"/>
          </p:cNvPicPr>
          <p:nvPr/>
        </p:nvPicPr>
        <p:blipFill>
          <a:blip r:embed="rId2" cstate="print">
            <a:lum bright="-54000" contrast="9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88913"/>
            <a:ext cx="4260850" cy="640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844675"/>
            <a:ext cx="7772400" cy="2447925"/>
          </a:xfrm>
        </p:spPr>
        <p:txBody>
          <a:bodyPr/>
          <a:lstStyle/>
          <a:p>
            <a:r>
              <a:rPr lang="cs-CZ" sz="6600">
                <a:solidFill>
                  <a:srgbClr val="FFFF00"/>
                </a:solidFill>
              </a:rPr>
              <a:t>Otázky </a:t>
            </a:r>
            <a:br>
              <a:rPr lang="cs-CZ" sz="6600">
                <a:solidFill>
                  <a:srgbClr val="FFFF00"/>
                </a:solidFill>
              </a:rPr>
            </a:br>
            <a:r>
              <a:rPr lang="cs-CZ" sz="6600">
                <a:solidFill>
                  <a:srgbClr val="FFFF00"/>
                </a:solidFill>
              </a:rPr>
              <a:t>na soudního znalce</a:t>
            </a:r>
            <a:r>
              <a:rPr lang="cs-CZ" sz="6600">
                <a:solidFill>
                  <a:srgbClr val="CC0000"/>
                </a:solidFill>
              </a:rPr>
              <a:t/>
            </a:r>
            <a:br>
              <a:rPr lang="cs-CZ" sz="6600">
                <a:solidFill>
                  <a:srgbClr val="CC0000"/>
                </a:solidFill>
              </a:rPr>
            </a:br>
            <a:r>
              <a:rPr lang="cs-CZ" sz="3200">
                <a:solidFill>
                  <a:srgbClr val="FF9900"/>
                </a:solidFill>
              </a:rPr>
              <a:t>(které nelze zodpovědět)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9388" y="1484313"/>
            <a:ext cx="8713787" cy="4967287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cs-CZ" sz="2400">
                <a:solidFill>
                  <a:srgbClr val="FFFF00"/>
                </a:solidFill>
              </a:rPr>
              <a:t>Zda poranění na pravé ruce si mohla obviněná způsobit sama, pokud ano, z čeho tak lze usuzovat, pokud ne, z jakého důvodu. </a:t>
            </a:r>
          </a:p>
          <a:p>
            <a:pPr marL="609600" indent="-609600">
              <a:buFontTx/>
              <a:buNone/>
            </a:pPr>
            <a:endParaRPr lang="cs-CZ" sz="2400">
              <a:solidFill>
                <a:srgbClr val="FFFF00"/>
              </a:solidFill>
            </a:endParaRPr>
          </a:p>
          <a:p>
            <a:pPr marL="609600" indent="-609600">
              <a:buFontTx/>
              <a:buNone/>
            </a:pPr>
            <a:r>
              <a:rPr lang="cs-CZ" sz="2400">
                <a:solidFill>
                  <a:srgbClr val="FFFF00"/>
                </a:solidFill>
              </a:rPr>
              <a:t>Pokud jde o poranění končetin, která konkrétní zranění vznikla aktivně, jakým konkrétním způsobem a proč, která pasivně a proč, případné, proč není schopen znalec specifikovat, jak ke vzniku konkrétních zranění došlo. </a:t>
            </a:r>
          </a:p>
          <a:p>
            <a:pPr marL="609600" indent="-609600">
              <a:buFontTx/>
              <a:buNone/>
            </a:pPr>
            <a:endParaRPr lang="cs-CZ" sz="2400">
              <a:solidFill>
                <a:srgbClr val="FFFF00"/>
              </a:solidFill>
            </a:endParaRPr>
          </a:p>
          <a:p>
            <a:pPr marL="609600" indent="-609600">
              <a:buFontTx/>
              <a:buNone/>
            </a:pPr>
            <a:r>
              <a:rPr lang="cs-CZ" sz="2400">
                <a:solidFill>
                  <a:srgbClr val="FFFF00"/>
                </a:solidFill>
              </a:rPr>
              <a:t>Pokud jde o vzájemné postavení útočníka a napadeného uvádí znalec, že toto se muselo v průběhu konfliktu měnit, když zde je potřebné se vyjádřit, jaké možnosti vzájemného napadení a vzájemného postavení připadají v úvahu (nůž).</a:t>
            </a:r>
          </a:p>
        </p:txBody>
      </p:sp>
      <p:sp>
        <p:nvSpPr>
          <p:cNvPr id="140291" name="Rectangle 3"/>
          <p:cNvSpPr>
            <a:spLocks noChangeArrowheads="1"/>
          </p:cNvSpPr>
          <p:nvPr/>
        </p:nvSpPr>
        <p:spPr bwMode="auto">
          <a:xfrm>
            <a:off x="250825" y="0"/>
            <a:ext cx="8713788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609600" indent="-609600" algn="ctr">
              <a:lnSpc>
                <a:spcPct val="120000"/>
              </a:lnSpc>
              <a:spcBef>
                <a:spcPct val="20000"/>
              </a:spcBef>
            </a:pPr>
            <a:r>
              <a:rPr lang="cs-CZ" sz="4400">
                <a:solidFill>
                  <a:srgbClr val="CC3300"/>
                </a:solidFill>
              </a:rPr>
              <a:t>příklady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288" y="765175"/>
            <a:ext cx="8496300" cy="1871663"/>
          </a:xfrm>
        </p:spPr>
        <p:txBody>
          <a:bodyPr/>
          <a:lstStyle/>
          <a:p>
            <a:pPr algn="ctr">
              <a:lnSpc>
                <a:spcPct val="130000"/>
              </a:lnSpc>
              <a:spcBef>
                <a:spcPct val="60000"/>
              </a:spcBef>
              <a:buFontTx/>
              <a:buNone/>
            </a:pPr>
            <a:r>
              <a:rPr lang="cs-CZ" sz="4400"/>
              <a:t>Jaké zranění mohlo projednávaným dějem vzniknout?</a:t>
            </a:r>
          </a:p>
        </p:txBody>
      </p:sp>
      <p:sp>
        <p:nvSpPr>
          <p:cNvPr id="141315" name="Rectangle 3"/>
          <p:cNvSpPr>
            <a:spLocks noChangeArrowheads="1"/>
          </p:cNvSpPr>
          <p:nvPr/>
        </p:nvSpPr>
        <p:spPr bwMode="auto">
          <a:xfrm>
            <a:off x="323850" y="3284538"/>
            <a:ext cx="8640763" cy="187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>
              <a:lnSpc>
                <a:spcPct val="130000"/>
              </a:lnSpc>
              <a:spcBef>
                <a:spcPct val="60000"/>
              </a:spcBef>
            </a:pPr>
            <a:r>
              <a:rPr lang="cs-CZ" sz="4400">
                <a:solidFill>
                  <a:srgbClr val="FF9900"/>
                </a:solidFill>
              </a:rPr>
              <a:t>Jaké důležité orgány se nacházejí v napadené oblasti těla?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212" name="Group 1076"/>
          <p:cNvGraphicFramePr>
            <a:graphicFrameLocks noGrp="1"/>
          </p:cNvGraphicFramePr>
          <p:nvPr/>
        </p:nvGraphicFramePr>
        <p:xfrm>
          <a:off x="152400" y="762000"/>
          <a:ext cx="3505200" cy="822960"/>
        </p:xfrm>
        <a:graphic>
          <a:graphicData uri="http://schemas.openxmlformats.org/drawingml/2006/table">
            <a:tbl>
              <a:tblPr/>
              <a:tblGrid>
                <a:gridCol w="3505200"/>
              </a:tblGrid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4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Zdravotnictví</a:t>
                      </a:r>
                      <a:endParaRPr kumimoji="0" lang="cs-CZ" sz="4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2199" name="Group 1063"/>
          <p:cNvGraphicFramePr>
            <a:graphicFrameLocks noGrp="1"/>
          </p:cNvGraphicFramePr>
          <p:nvPr/>
        </p:nvGraphicFramePr>
        <p:xfrm>
          <a:off x="4419600" y="1905000"/>
          <a:ext cx="4267200" cy="685800"/>
        </p:xfrm>
        <a:graphic>
          <a:graphicData uri="http://schemas.openxmlformats.org/drawingml/2006/table">
            <a:tbl>
              <a:tblPr/>
              <a:tblGrid>
                <a:gridCol w="4267200"/>
              </a:tblGrid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Toxikologie</a:t>
                      </a:r>
                      <a:endParaRPr kumimoji="0" lang="cs-CZ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2174" name="Group 1038"/>
          <p:cNvGraphicFramePr>
            <a:graphicFrameLocks noGrp="1"/>
          </p:cNvGraphicFramePr>
          <p:nvPr/>
        </p:nvGraphicFramePr>
        <p:xfrm>
          <a:off x="4419600" y="914400"/>
          <a:ext cx="4267200" cy="685800"/>
        </p:xfrm>
        <a:graphic>
          <a:graphicData uri="http://schemas.openxmlformats.org/drawingml/2006/table">
            <a:tbl>
              <a:tblPr/>
              <a:tblGrid>
                <a:gridCol w="4267200"/>
              </a:tblGrid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Pitvy</a:t>
                      </a:r>
                      <a:endParaRPr kumimoji="0" lang="cs-CZ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2180" name="Group 1044"/>
          <p:cNvGraphicFramePr>
            <a:graphicFrameLocks noGrp="1"/>
          </p:cNvGraphicFramePr>
          <p:nvPr/>
        </p:nvGraphicFramePr>
        <p:xfrm>
          <a:off x="4419600" y="2895600"/>
          <a:ext cx="4267200" cy="685800"/>
        </p:xfrm>
        <a:graphic>
          <a:graphicData uri="http://schemas.openxmlformats.org/drawingml/2006/table">
            <a:tbl>
              <a:tblPr/>
              <a:tblGrid>
                <a:gridCol w="4267200"/>
              </a:tblGrid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Serologie</a:t>
                      </a:r>
                      <a:endParaRPr kumimoji="0" lang="cs-CZ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2186" name="Group 1050"/>
          <p:cNvGraphicFramePr>
            <a:graphicFrameLocks noGrp="1"/>
          </p:cNvGraphicFramePr>
          <p:nvPr/>
        </p:nvGraphicFramePr>
        <p:xfrm>
          <a:off x="4419600" y="4953000"/>
          <a:ext cx="4267200" cy="685800"/>
        </p:xfrm>
        <a:graphic>
          <a:graphicData uri="http://schemas.openxmlformats.org/drawingml/2006/table">
            <a:tbl>
              <a:tblPr/>
              <a:tblGrid>
                <a:gridCol w="4267200"/>
              </a:tblGrid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Genetika</a:t>
                      </a:r>
                      <a:endParaRPr kumimoji="0" lang="cs-CZ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2192" name="Line 1056"/>
          <p:cNvSpPr>
            <a:spLocks noChangeShapeType="1"/>
          </p:cNvSpPr>
          <p:nvPr/>
        </p:nvSpPr>
        <p:spPr bwMode="auto">
          <a:xfrm>
            <a:off x="3657600" y="1219200"/>
            <a:ext cx="7620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92193" name="Line 1057"/>
          <p:cNvSpPr>
            <a:spLocks noChangeShapeType="1"/>
          </p:cNvSpPr>
          <p:nvPr/>
        </p:nvSpPr>
        <p:spPr bwMode="auto">
          <a:xfrm>
            <a:off x="3886200" y="1219200"/>
            <a:ext cx="0" cy="41148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92194" name="Line 1058"/>
          <p:cNvSpPr>
            <a:spLocks noChangeShapeType="1"/>
          </p:cNvSpPr>
          <p:nvPr/>
        </p:nvSpPr>
        <p:spPr bwMode="auto">
          <a:xfrm>
            <a:off x="3886200" y="2286000"/>
            <a:ext cx="5334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92195" name="Line 1059"/>
          <p:cNvSpPr>
            <a:spLocks noChangeShapeType="1"/>
          </p:cNvSpPr>
          <p:nvPr/>
        </p:nvSpPr>
        <p:spPr bwMode="auto">
          <a:xfrm>
            <a:off x="3886200" y="3276600"/>
            <a:ext cx="5334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92196" name="Line 1060"/>
          <p:cNvSpPr>
            <a:spLocks noChangeShapeType="1"/>
          </p:cNvSpPr>
          <p:nvPr/>
        </p:nvSpPr>
        <p:spPr bwMode="auto">
          <a:xfrm>
            <a:off x="3886200" y="5334000"/>
            <a:ext cx="5334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  <p:graphicFrame>
        <p:nvGraphicFramePr>
          <p:cNvPr id="92200" name="Group 1064"/>
          <p:cNvGraphicFramePr>
            <a:graphicFrameLocks noGrp="1"/>
          </p:cNvGraphicFramePr>
          <p:nvPr/>
        </p:nvGraphicFramePr>
        <p:xfrm>
          <a:off x="4419600" y="3886200"/>
          <a:ext cx="4267200" cy="685800"/>
        </p:xfrm>
        <a:graphic>
          <a:graphicData uri="http://schemas.openxmlformats.org/drawingml/2006/table">
            <a:tbl>
              <a:tblPr/>
              <a:tblGrid>
                <a:gridCol w="4267200"/>
              </a:tblGrid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Histologie</a:t>
                      </a:r>
                      <a:endParaRPr kumimoji="0" lang="cs-CZ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2206" name="Line 1070"/>
          <p:cNvSpPr>
            <a:spLocks noChangeShapeType="1"/>
          </p:cNvSpPr>
          <p:nvPr/>
        </p:nvSpPr>
        <p:spPr bwMode="auto">
          <a:xfrm>
            <a:off x="3886200" y="4267200"/>
            <a:ext cx="5334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2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2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7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2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2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7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2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2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2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2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6" presetID="17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2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2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2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2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3" presetID="17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2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2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2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2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40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92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2" grpId="0" animBg="1"/>
      <p:bldP spid="92193" grpId="0" animBg="1"/>
      <p:bldP spid="92194" grpId="0" animBg="1"/>
      <p:bldP spid="92195" grpId="0" animBg="1"/>
      <p:bldP spid="92196" grpId="0" animBg="1"/>
      <p:bldP spid="9220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/>
              <a:t>Příklady otázek </a:t>
            </a:r>
            <a:br>
              <a:rPr lang="cs-CZ" sz="4000"/>
            </a:br>
            <a:r>
              <a:rPr lang="cs-CZ" sz="4000"/>
              <a:t>které je možné zodpovědět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2492375"/>
            <a:ext cx="8569325" cy="3313113"/>
          </a:xfrm>
        </p:spPr>
        <p:txBody>
          <a:bodyPr/>
          <a:lstStyle/>
          <a:p>
            <a:r>
              <a:rPr lang="cs-CZ">
                <a:solidFill>
                  <a:srgbClr val="FFFF00"/>
                </a:solidFill>
              </a:rPr>
              <a:t>Jaké důležité orgány se nacházejí v napadených oblastech těla?</a:t>
            </a:r>
          </a:p>
          <a:p>
            <a:pPr>
              <a:buFontTx/>
              <a:buNone/>
            </a:pPr>
            <a:endParaRPr lang="cs-CZ">
              <a:solidFill>
                <a:srgbClr val="FFFF00"/>
              </a:solidFill>
            </a:endParaRPr>
          </a:p>
          <a:p>
            <a:r>
              <a:rPr lang="cs-CZ">
                <a:solidFill>
                  <a:srgbClr val="FFFF00"/>
                </a:solidFill>
              </a:rPr>
              <a:t>Je možné považovat (</a:t>
            </a:r>
            <a:r>
              <a:rPr lang="cs-CZ" sz="2000">
                <a:solidFill>
                  <a:srgbClr val="FFFF00"/>
                </a:solidFill>
              </a:rPr>
              <a:t>teoreticky ze soudně lékařského hlediska</a:t>
            </a:r>
            <a:r>
              <a:rPr lang="cs-CZ">
                <a:solidFill>
                  <a:srgbClr val="FFFF00"/>
                </a:solidFill>
              </a:rPr>
              <a:t>) útok na tuto oblast těla za život ohrožující?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cs-CZ"/>
              <a:t>ČR</a:t>
            </a:r>
          </a:p>
        </p:txBody>
      </p:sp>
      <p:pic>
        <p:nvPicPr>
          <p:cNvPr id="94211" name="Picture 3" descr="mapabrn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371600"/>
            <a:ext cx="8077200" cy="46704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4212" name="Rectangle 4"/>
          <p:cNvSpPr>
            <a:spLocks noChangeArrowheads="1"/>
          </p:cNvSpPr>
          <p:nvPr/>
        </p:nvSpPr>
        <p:spPr bwMode="auto">
          <a:xfrm>
            <a:off x="5105400" y="4419600"/>
            <a:ext cx="1828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cs-CZ" sz="2400" b="1">
                <a:solidFill>
                  <a:srgbClr val="CC0000"/>
                </a:solidFill>
              </a:rPr>
              <a:t>Brno</a:t>
            </a:r>
            <a:r>
              <a:rPr lang="cs-CZ" sz="4400">
                <a:solidFill>
                  <a:schemeClr val="tx2"/>
                </a:solidFill>
                <a:cs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 descr="mapajihlav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19200"/>
            <a:ext cx="8229600" cy="475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35" name="Rectangle 3"/>
          <p:cNvSpPr>
            <a:spLocks noChangeArrowheads="1"/>
          </p:cNvSpPr>
          <p:nvPr/>
        </p:nvSpPr>
        <p:spPr bwMode="auto">
          <a:xfrm>
            <a:off x="5257800" y="4343400"/>
            <a:ext cx="1828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cs-CZ" sz="2400" b="1">
                <a:solidFill>
                  <a:srgbClr val="CC0000"/>
                </a:solidFill>
              </a:rPr>
              <a:t>Brno</a:t>
            </a:r>
            <a:r>
              <a:rPr lang="cs-CZ" sz="4400">
                <a:solidFill>
                  <a:schemeClr val="tx2"/>
                </a:solidFill>
                <a:cs typeface="Arial" charset="0"/>
              </a:rPr>
              <a:t> </a:t>
            </a:r>
          </a:p>
        </p:txBody>
      </p:sp>
      <p:sp>
        <p:nvSpPr>
          <p:cNvPr id="95236" name="Line 4"/>
          <p:cNvSpPr>
            <a:spLocks noChangeShapeType="1"/>
          </p:cNvSpPr>
          <p:nvPr/>
        </p:nvSpPr>
        <p:spPr bwMode="auto">
          <a:xfrm>
            <a:off x="5029200" y="4343400"/>
            <a:ext cx="685800" cy="4572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 type="stealth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5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609600"/>
            <a:ext cx="7773987" cy="1450975"/>
          </a:xfrm>
        </p:spPr>
        <p:txBody>
          <a:bodyPr/>
          <a:lstStyle/>
          <a:p>
            <a:r>
              <a:rPr lang="cs-CZ" sz="8800" dirty="0" smtClean="0">
                <a:solidFill>
                  <a:srgbClr val="CC0000"/>
                </a:solidFill>
              </a:rPr>
              <a:t>Pitvy</a:t>
            </a:r>
            <a:br>
              <a:rPr lang="cs-CZ" sz="8800" dirty="0" smtClean="0">
                <a:solidFill>
                  <a:srgbClr val="CC0000"/>
                </a:solidFill>
              </a:rPr>
            </a:br>
            <a:endParaRPr lang="cs-CZ" sz="2400" dirty="0">
              <a:solidFill>
                <a:schemeClr val="tx1"/>
              </a:solidFill>
            </a:endParaRP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2564904"/>
            <a:ext cx="7772400" cy="2600325"/>
          </a:xfrm>
        </p:spPr>
        <p:txBody>
          <a:bodyPr/>
          <a:lstStyle/>
          <a:p>
            <a:r>
              <a:rPr lang="cs-CZ" sz="4000" dirty="0">
                <a:solidFill>
                  <a:srgbClr val="FF9900"/>
                </a:solidFill>
              </a:rPr>
              <a:t>Anatomické</a:t>
            </a:r>
          </a:p>
          <a:p>
            <a:r>
              <a:rPr lang="cs-CZ" sz="4000" dirty="0" err="1">
                <a:solidFill>
                  <a:srgbClr val="FF9900"/>
                </a:solidFill>
              </a:rPr>
              <a:t>Patologicko</a:t>
            </a:r>
            <a:r>
              <a:rPr lang="cs-CZ" sz="4000" dirty="0">
                <a:solidFill>
                  <a:srgbClr val="FF9900"/>
                </a:solidFill>
              </a:rPr>
              <a:t> – anatomické</a:t>
            </a:r>
          </a:p>
          <a:p>
            <a:r>
              <a:rPr lang="cs-CZ" sz="4000" dirty="0">
                <a:solidFill>
                  <a:srgbClr val="FF9900"/>
                </a:solidFill>
              </a:rPr>
              <a:t>Zdravotní</a:t>
            </a:r>
          </a:p>
          <a:p>
            <a:r>
              <a:rPr lang="cs-CZ" sz="4000" dirty="0">
                <a:solidFill>
                  <a:srgbClr val="FF9900"/>
                </a:solidFill>
              </a:rPr>
              <a:t>Soudní</a:t>
            </a:r>
          </a:p>
          <a:p>
            <a:pPr>
              <a:buFontTx/>
              <a:buNone/>
            </a:pPr>
            <a:endParaRPr lang="cs-CZ" sz="4000" dirty="0">
              <a:solidFill>
                <a:srgbClr val="FF9900"/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802280" y="1484784"/>
            <a:ext cx="7773987" cy="586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cs-CZ" sz="2800" dirty="0" smtClean="0">
                <a:solidFill>
                  <a:schemeClr val="tx1"/>
                </a:solidFill>
              </a:rPr>
              <a:t>(</a:t>
            </a:r>
            <a:r>
              <a:rPr lang="cs-CZ" sz="2400" dirty="0" smtClean="0">
                <a:solidFill>
                  <a:schemeClr val="tx1"/>
                </a:solidFill>
              </a:rPr>
              <a:t>účel)</a:t>
            </a:r>
            <a:endParaRPr lang="cs-CZ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15888"/>
            <a:ext cx="8351838" cy="1143000"/>
          </a:xfrm>
        </p:spPr>
        <p:txBody>
          <a:bodyPr/>
          <a:lstStyle/>
          <a:p>
            <a:pPr>
              <a:defRPr/>
            </a:pPr>
            <a:r>
              <a:rPr lang="cs-CZ" sz="40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Anatomické pitvy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-180975" y="1196975"/>
            <a:ext cx="8929688" cy="5975350"/>
          </a:xfrm>
        </p:spPr>
        <p:txBody>
          <a:bodyPr/>
          <a:lstStyle/>
          <a:p>
            <a:pPr marL="1295400" lvl="2" indent="-381000">
              <a:buFontTx/>
              <a:buNone/>
            </a:pPr>
            <a:r>
              <a:rPr lang="cs-CZ" sz="3600" smtClean="0"/>
              <a:t>	</a:t>
            </a:r>
            <a:r>
              <a:rPr lang="cs-CZ" sz="2800" smtClean="0"/>
              <a:t>Anatomické pitvy mohou provádět pouze univerzitní vysoké školy, které mají akreditovaný bakalářský nebo magisterský studijní program, jehož absolvováním se získává odborná způsobilost k výkonu zdravotnického povolání, na k tomu určených pracovištích; lze je provádět, pokud byly splněny podmínky pro použití těla zemřelého podle tohoto zákona. Převoz těla zemřelého k anatomické pitvě a zpět, provedení této pitvy a uložení těla zabezpečuje a náklady hradí univerzitní vysoká škola.</a:t>
            </a:r>
          </a:p>
        </p:txBody>
      </p:sp>
    </p:spTree>
    <p:extLst>
      <p:ext uri="{BB962C8B-B14F-4D97-AF65-F5344CB8AC3E}">
        <p14:creationId xmlns:p14="http://schemas.microsoft.com/office/powerpoint/2010/main" val="44840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ChangeArrowheads="1"/>
          </p:cNvSpPr>
          <p:nvPr/>
        </p:nvSpPr>
        <p:spPr bwMode="auto">
          <a:xfrm>
            <a:off x="685800" y="4572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cs-CZ" sz="4000">
                <a:solidFill>
                  <a:schemeClr val="tx2"/>
                </a:solidFill>
              </a:rPr>
              <a:t>Povinné pitvy na patologii</a:t>
            </a:r>
          </a:p>
        </p:txBody>
      </p:sp>
      <p:sp>
        <p:nvSpPr>
          <p:cNvPr id="100355" name="Rectangle 3"/>
          <p:cNvSpPr>
            <a:spLocks noChangeArrowheads="1"/>
          </p:cNvSpPr>
          <p:nvPr/>
        </p:nvSpPr>
        <p:spPr bwMode="auto">
          <a:xfrm>
            <a:off x="304800" y="1600200"/>
            <a:ext cx="88392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35000"/>
              </a:spcBef>
              <a:buFontTx/>
              <a:buChar char="•"/>
            </a:pPr>
            <a:r>
              <a:rPr lang="cs-CZ" sz="3200"/>
              <a:t>U dětí mrtvě narozených nebo u dětí zemřelých do 15 let věku, dále u mladistvých v rozsahu určeném vedoucím zdravotnického zařízení.</a:t>
            </a:r>
          </a:p>
          <a:p>
            <a:pPr marL="342900" indent="-342900">
              <a:lnSpc>
                <a:spcPct val="90000"/>
              </a:lnSpc>
              <a:spcBef>
                <a:spcPct val="35000"/>
              </a:spcBef>
              <a:buFontTx/>
              <a:buChar char="•"/>
            </a:pPr>
            <a:r>
              <a:rPr lang="cs-CZ" sz="3200"/>
              <a:t>U žen, které zemřely v souvislosti s těhotenstvím, potratem, porodem nebo šestinedělím,</a:t>
            </a:r>
          </a:p>
          <a:p>
            <a:pPr marL="342900" indent="-342900">
              <a:lnSpc>
                <a:spcPct val="90000"/>
              </a:lnSpc>
              <a:spcBef>
                <a:spcPct val="35000"/>
              </a:spcBef>
              <a:buFontTx/>
              <a:buChar char="•"/>
            </a:pPr>
            <a:r>
              <a:rPr lang="cs-CZ" sz="3200">
                <a:solidFill>
                  <a:srgbClr val="FFFF00"/>
                </a:solidFill>
              </a:rPr>
              <a:t>U osob, kterým byly aplikovány radioaktivní zářiče, kardiostimulátory nebo jiné dále použitelné implantované předměty,</a:t>
            </a:r>
          </a:p>
          <a:p>
            <a:pPr marL="342900" indent="-342900">
              <a:lnSpc>
                <a:spcPct val="90000"/>
              </a:lnSpc>
              <a:spcBef>
                <a:spcPct val="35000"/>
              </a:spcBef>
              <a:buFontTx/>
              <a:buChar char="•"/>
            </a:pPr>
            <a:r>
              <a:rPr lang="cs-CZ" sz="3200">
                <a:solidFill>
                  <a:srgbClr val="FF9900"/>
                </a:solidFill>
              </a:rPr>
              <a:t>Jestliže z mrtvého těla byl odňat orgán nebo tkáň pro transplantaci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9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9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Designs\Umělecký.pot</Template>
  <TotalTime>3462</TotalTime>
  <Words>926</Words>
  <Application>Microsoft Office PowerPoint</Application>
  <PresentationFormat>Předvádění na obrazovce (4:3)</PresentationFormat>
  <Paragraphs>184</Paragraphs>
  <Slides>40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40</vt:i4>
      </vt:variant>
    </vt:vector>
  </HeadingPairs>
  <TitlesOfParts>
    <vt:vector size="41" baseType="lpstr">
      <vt:lpstr>Default Design</vt:lpstr>
      <vt:lpstr>Prezentace aplikace PowerPoint</vt:lpstr>
      <vt:lpstr>Prezentace aplikace PowerPoint</vt:lpstr>
      <vt:lpstr>Prezentace aplikace PowerPoint</vt:lpstr>
      <vt:lpstr>Prezentace aplikace PowerPoint</vt:lpstr>
      <vt:lpstr>ČR</vt:lpstr>
      <vt:lpstr>Prezentace aplikace PowerPoint</vt:lpstr>
      <vt:lpstr>Pitvy </vt:lpstr>
      <vt:lpstr>Anatomické pitvy</vt:lpstr>
      <vt:lpstr>Prezentace aplikace PowerPoint</vt:lpstr>
      <vt:lpstr>Povinné patologicko-anatomické pitvy</vt:lpstr>
      <vt:lpstr>Povinné pitvy prováděné  v Ústavu soudního lékařství (zdravotní)</vt:lpstr>
      <vt:lpstr>Povinné pitvy zdravotní</vt:lpstr>
      <vt:lpstr>Pitva se neprovádí</vt:lpstr>
      <vt:lpstr>Kolize povinných pitev (§ 88/4)</vt:lpstr>
      <vt:lpstr>Nesouhlas oprávněné osoby s pitvou</vt:lpstr>
      <vt:lpstr>Pitvy povinné relativně (stručně)</vt:lpstr>
      <vt:lpstr>Pitvy povinné absolutně (stručně)</vt:lpstr>
      <vt:lpstr>Rozhodnutí o provedení pitvy neurčené prohlížejícím lékařem</vt:lpstr>
      <vt:lpstr>Prezentace aplikace PowerPoint</vt:lpstr>
      <vt:lpstr>§ 105/1 tr. řádu: </vt:lpstr>
      <vt:lpstr>Prezentace aplikace PowerPoint</vt:lpstr>
      <vt:lpstr>Prezentace aplikace PowerPoint</vt:lpstr>
      <vt:lpstr>Prezentace aplikace PowerPoint</vt:lpstr>
      <vt:lpstr>Náležitosti znaleckého posudku na zranění živých osob </vt:lpstr>
      <vt:lpstr>Znalecké závěry a zhodnocení poranění musí obsahovat:</vt:lpstr>
      <vt:lpstr>Prezentace aplikace PowerPoint</vt:lpstr>
      <vt:lpstr>Prezentace aplikace PowerPoint</vt:lpstr>
      <vt:lpstr>Prezentace aplikace PowerPoint</vt:lpstr>
      <vt:lpstr>Prezentace aplikace PowerPoint</vt:lpstr>
      <vt:lpstr>Činnost lékaře  na místě nálezu mrtvého</vt:lpstr>
      <vt:lpstr>Prezentace aplikace PowerPoint</vt:lpstr>
      <vt:lpstr>Prohlídka</vt:lpstr>
      <vt:lpstr>Prezentace aplikace PowerPoint</vt:lpstr>
      <vt:lpstr>Prezentace aplikace PowerPoint</vt:lpstr>
      <vt:lpstr>Prezentace aplikace PowerPoint</vt:lpstr>
      <vt:lpstr>Prezentace aplikace PowerPoint</vt:lpstr>
      <vt:lpstr>Otázky  na soudního znalce (které nelze zodpovědět)</vt:lpstr>
      <vt:lpstr>Prezentace aplikace PowerPoint</vt:lpstr>
      <vt:lpstr>Prezentace aplikace PowerPoint</vt:lpstr>
      <vt:lpstr>Příklady otázek  které je možné zodpovědět</vt:lpstr>
    </vt:vector>
  </TitlesOfParts>
  <Company>Ústav soudního lékařství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Toshiba</dc:creator>
  <cp:lastModifiedBy>uziv</cp:lastModifiedBy>
  <cp:revision>109</cp:revision>
  <dcterms:created xsi:type="dcterms:W3CDTF">2002-10-08T14:11:08Z</dcterms:created>
  <dcterms:modified xsi:type="dcterms:W3CDTF">2012-02-15T21:19:53Z</dcterms:modified>
</cp:coreProperties>
</file>