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4" r:id="rId3"/>
    <p:sldId id="268" r:id="rId4"/>
    <p:sldId id="275" r:id="rId5"/>
    <p:sldId id="269" r:id="rId6"/>
    <p:sldId id="270" r:id="rId7"/>
    <p:sldId id="271" r:id="rId8"/>
    <p:sldId id="272" r:id="rId9"/>
    <p:sldId id="273" r:id="rId10"/>
    <p:sldId id="274" r:id="rId11"/>
    <p:sldId id="257" r:id="rId12"/>
    <p:sldId id="262" r:id="rId13"/>
    <p:sldId id="261" r:id="rId14"/>
    <p:sldId id="267" r:id="rId15"/>
    <p:sldId id="259" r:id="rId16"/>
    <p:sldId id="260" r:id="rId17"/>
    <p:sldId id="263" r:id="rId18"/>
    <p:sldId id="265" r:id="rId19"/>
    <p:sldId id="266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79" autoAdjust="0"/>
    <p:restoredTop sz="86322" autoAdjust="0"/>
  </p:normalViewPr>
  <p:slideViewPr>
    <p:cSldViewPr>
      <p:cViewPr>
        <p:scale>
          <a:sx n="74" d="100"/>
          <a:sy n="74" d="100"/>
        </p:scale>
        <p:origin x="-2130" y="-9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129E7C1-EEA3-469C-BD4A-E24B5A924529}" type="datetimeFigureOut">
              <a:rPr lang="cs-CZ" smtClean="0"/>
              <a:pPr/>
              <a:t>22.2.2012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5379FA7-F361-4EE5-A98F-E82BE9A07E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9E7C1-EEA3-469C-BD4A-E24B5A924529}" type="datetimeFigureOut">
              <a:rPr lang="cs-CZ" smtClean="0"/>
              <a:pPr/>
              <a:t>22.2.2012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79FA7-F361-4EE5-A98F-E82BE9A07E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9E7C1-EEA3-469C-BD4A-E24B5A924529}" type="datetimeFigureOut">
              <a:rPr lang="cs-CZ" smtClean="0"/>
              <a:pPr/>
              <a:t>22.2.2012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79FA7-F361-4EE5-A98F-E82BE9A07E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9E7C1-EEA3-469C-BD4A-E24B5A924529}" type="datetimeFigureOut">
              <a:rPr lang="cs-CZ" smtClean="0"/>
              <a:pPr/>
              <a:t>22.2.2012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79FA7-F361-4EE5-A98F-E82BE9A07E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9E7C1-EEA3-469C-BD4A-E24B5A924529}" type="datetimeFigureOut">
              <a:rPr lang="cs-CZ" smtClean="0"/>
              <a:pPr/>
              <a:t>22.2.2012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79FA7-F361-4EE5-A98F-E82BE9A07E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9E7C1-EEA3-469C-BD4A-E24B5A924529}" type="datetimeFigureOut">
              <a:rPr lang="cs-CZ" smtClean="0"/>
              <a:pPr/>
              <a:t>22.2.2012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79FA7-F361-4EE5-A98F-E82BE9A07E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129E7C1-EEA3-469C-BD4A-E24B5A924529}" type="datetimeFigureOut">
              <a:rPr lang="cs-CZ" smtClean="0"/>
              <a:pPr/>
              <a:t>22.2.2012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5379FA7-F361-4EE5-A98F-E82BE9A07E1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129E7C1-EEA3-469C-BD4A-E24B5A924529}" type="datetimeFigureOut">
              <a:rPr lang="cs-CZ" smtClean="0"/>
              <a:pPr/>
              <a:t>22.2.2012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5379FA7-F361-4EE5-A98F-E82BE9A07E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9E7C1-EEA3-469C-BD4A-E24B5A924529}" type="datetimeFigureOut">
              <a:rPr lang="cs-CZ" smtClean="0"/>
              <a:pPr/>
              <a:t>22.2.2012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79FA7-F361-4EE5-A98F-E82BE9A07E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9E7C1-EEA3-469C-BD4A-E24B5A924529}" type="datetimeFigureOut">
              <a:rPr lang="cs-CZ" smtClean="0"/>
              <a:pPr/>
              <a:t>22.2.2012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79FA7-F361-4EE5-A98F-E82BE9A07E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9E7C1-EEA3-469C-BD4A-E24B5A924529}" type="datetimeFigureOut">
              <a:rPr lang="cs-CZ" smtClean="0"/>
              <a:pPr/>
              <a:t>22.2.2012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79FA7-F361-4EE5-A98F-E82BE9A07E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129E7C1-EEA3-469C-BD4A-E24B5A924529}" type="datetimeFigureOut">
              <a:rPr lang="cs-CZ" smtClean="0"/>
              <a:pPr/>
              <a:t>22.2.2012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5379FA7-F361-4EE5-A98F-E82BE9A07E1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po.int/freepublications/en/arbitration/892/wipo_pub_892.pdf" TargetMode="External"/><Relationship Id="rId2" Type="http://schemas.openxmlformats.org/officeDocument/2006/relationships/hyperlink" Target="https://is.muni.cz/auth/ucitel/warp_predmet_vyber.pl?fakulta=1422;obdobi=4745;studium=449904;kod=MVV1568K;lang=en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koscik@law.muni.cz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Law of Domain names 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714876" y="4286256"/>
            <a:ext cx="3786214" cy="2181228"/>
          </a:xfrm>
        </p:spPr>
        <p:txBody>
          <a:bodyPr>
            <a:normAutofit fontScale="85000" lnSpcReduction="20000"/>
          </a:bodyPr>
          <a:lstStyle/>
          <a:p>
            <a:pPr marL="0" lvl="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US" b="1" dirty="0" smtClean="0">
                <a:solidFill>
                  <a:schemeClr val="tx1"/>
                </a:solidFill>
                <a:latin typeface="Verdana" pitchFamily="34" charset="0"/>
              </a:rPr>
              <a:t>Supervisor:</a:t>
            </a:r>
            <a:br>
              <a:rPr lang="en-US" b="1" dirty="0" smtClean="0">
                <a:solidFill>
                  <a:schemeClr val="tx1"/>
                </a:solidFill>
                <a:latin typeface="Verdana" pitchFamily="34" charset="0"/>
              </a:rPr>
            </a:b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</a:rPr>
              <a:t>JUDr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</a:rPr>
              <a:t>Radim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</a:rPr>
              <a:t>Polčák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</a:rPr>
              <a:t>, Ph.D.</a:t>
            </a:r>
            <a:br>
              <a:rPr lang="en-US" dirty="0" smtClean="0">
                <a:solidFill>
                  <a:schemeClr val="tx1"/>
                </a:solidFill>
                <a:latin typeface="Verdana" pitchFamily="34" charset="0"/>
              </a:rPr>
            </a:br>
            <a:endParaRPr lang="en-US" dirty="0" smtClean="0">
              <a:solidFill>
                <a:schemeClr val="tx1"/>
              </a:solidFill>
              <a:latin typeface="Arial" pitchFamily="34" charset="0"/>
            </a:endParaRPr>
          </a:p>
          <a:p>
            <a:pPr marL="0" lvl="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cs-CZ" b="1" dirty="0" smtClean="0">
              <a:solidFill>
                <a:schemeClr val="tx1"/>
              </a:solidFill>
              <a:latin typeface="Verdana" pitchFamily="34" charset="0"/>
            </a:endParaRPr>
          </a:p>
          <a:p>
            <a:pPr marL="0" lvl="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US" b="1" dirty="0" smtClean="0">
                <a:solidFill>
                  <a:schemeClr val="tx1"/>
                </a:solidFill>
                <a:latin typeface="Verdana" pitchFamily="34" charset="0"/>
              </a:rPr>
              <a:t>Teacher: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Verdana" pitchFamily="34" charset="0"/>
              </a:rPr>
            </a:br>
            <a:r>
              <a:rPr lang="en-US" dirty="0" smtClean="0">
                <a:solidFill>
                  <a:schemeClr val="tx1"/>
                </a:solidFill>
                <a:latin typeface="Verdana" pitchFamily="34" charset="0"/>
              </a:rPr>
              <a:t>Mgr. Michal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</a:rPr>
              <a:t>Koščík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Verdana" pitchFamily="34" charset="0"/>
              </a:rPr>
            </a:br>
            <a:r>
              <a:rPr lang="en-US" dirty="0" smtClean="0">
                <a:solidFill>
                  <a:schemeClr val="tx1"/>
                </a:solidFill>
                <a:latin typeface="Verdana" pitchFamily="34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Verdana" pitchFamily="34" charset="0"/>
              </a:rPr>
            </a:br>
            <a:endParaRPr lang="en-US" dirty="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-2672194"/>
            <a:ext cx="1635384" cy="580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</a:t>
            </a:r>
            <a:r>
              <a:rPr kumimoji="0" lang="cs-CZ" sz="37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 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Personal</a:t>
            </a:r>
            <a:r>
              <a:rPr lang="cs-CZ" dirty="0" smtClean="0"/>
              <a:t> </a:t>
            </a:r>
            <a:r>
              <a:rPr lang="cs-CZ" dirty="0" err="1" smtClean="0"/>
              <a:t>rights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Paroubeknamars.cz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nn-NO" sz="1400" dirty="0"/>
              <a:t>foto: Iveta Komendová, Nový Čas</a:t>
            </a:r>
            <a:endParaRPr lang="cs-CZ" sz="1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juliaroberts.com</a:t>
            </a:r>
          </a:p>
          <a:p>
            <a:r>
              <a:rPr lang="cs-CZ" dirty="0" smtClean="0"/>
              <a:t>britney-spears.com</a:t>
            </a:r>
          </a:p>
          <a:p>
            <a:r>
              <a:rPr lang="cs-CZ" dirty="0"/>
              <a:t>l</a:t>
            </a:r>
            <a:r>
              <a:rPr lang="cs-CZ" dirty="0" smtClean="0"/>
              <a:t>ove-britney.com</a:t>
            </a:r>
          </a:p>
          <a:p>
            <a:r>
              <a:rPr lang="cs-CZ" dirty="0"/>
              <a:t>n</a:t>
            </a:r>
            <a:r>
              <a:rPr lang="cs-CZ" dirty="0" smtClean="0"/>
              <a:t>ude-britney.com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780928"/>
            <a:ext cx="27432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53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of the subject</a:t>
            </a:r>
            <a:endParaRPr lang="en-US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Practical application of:</a:t>
            </a:r>
            <a:endParaRPr lang="en-US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„Soft skills“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Intellectual property law</a:t>
            </a:r>
          </a:p>
          <a:p>
            <a:r>
              <a:rPr lang="en-US" dirty="0" smtClean="0"/>
              <a:t>Competition law</a:t>
            </a:r>
          </a:p>
          <a:p>
            <a:r>
              <a:rPr lang="en-US" dirty="0" smtClean="0"/>
              <a:t>Consumer protection </a:t>
            </a:r>
          </a:p>
          <a:p>
            <a:r>
              <a:rPr lang="en-US" dirty="0" smtClean="0"/>
              <a:t>EC/EU Law</a:t>
            </a:r>
          </a:p>
          <a:p>
            <a:r>
              <a:rPr lang="en-US" dirty="0" smtClean="0"/>
              <a:t>Rules of „soft law“</a:t>
            </a:r>
          </a:p>
          <a:p>
            <a:pPr lvl="1"/>
            <a:r>
              <a:rPr lang="en-US" dirty="0" smtClean="0"/>
              <a:t>Arbitration procedures</a:t>
            </a:r>
          </a:p>
          <a:p>
            <a:pPr lvl="1"/>
            <a:r>
              <a:rPr lang="en-US" dirty="0" smtClean="0"/>
              <a:t>Terms and conditions governing the use and transfers of domain names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Legal English </a:t>
            </a:r>
          </a:p>
          <a:p>
            <a:r>
              <a:rPr lang="en-US" dirty="0" smtClean="0"/>
              <a:t>Legal Writing:</a:t>
            </a:r>
          </a:p>
          <a:p>
            <a:pPr lvl="1"/>
            <a:r>
              <a:rPr lang="en-US" dirty="0" smtClean="0"/>
              <a:t>Submission to arbitration</a:t>
            </a:r>
          </a:p>
          <a:p>
            <a:pPr lvl="1"/>
            <a:r>
              <a:rPr lang="en-US" dirty="0" smtClean="0"/>
              <a:t>Decision making and writing</a:t>
            </a:r>
          </a:p>
          <a:p>
            <a:pPr lvl="1"/>
            <a:r>
              <a:rPr lang="en-US" dirty="0" smtClean="0"/>
              <a:t>Contracting techniques (optional)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Detailed knowledge of related issues of IP, Arbitration, Competition law, Civil law</a:t>
            </a:r>
          </a:p>
          <a:p>
            <a:r>
              <a:rPr lang="en-US" smtClean="0"/>
              <a:t>Practical skills in transferring of web domains and buying/selling “web sites”</a:t>
            </a:r>
          </a:p>
          <a:p>
            <a:r>
              <a:rPr lang="en-US" smtClean="0"/>
              <a:t>Experience in enforcing rights via alternative dispute resolution (arbitration)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course is opened for foreign students </a:t>
            </a:r>
          </a:p>
          <a:p>
            <a:r>
              <a:rPr lang="en-US" dirty="0" smtClean="0"/>
              <a:t>Language – English</a:t>
            </a:r>
          </a:p>
          <a:p>
            <a:pPr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Central</a:t>
            </a:r>
            <a:r>
              <a:rPr lang="cs-CZ" dirty="0" smtClean="0"/>
              <a:t> motive - CYBERSQUATTING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of the domain name in bad faith</a:t>
            </a:r>
          </a:p>
          <a:p>
            <a:r>
              <a:rPr lang="en-US" dirty="0" smtClean="0"/>
              <a:t>The intent to:</a:t>
            </a:r>
          </a:p>
          <a:p>
            <a:pPr lvl="1"/>
            <a:r>
              <a:rPr lang="en-US" dirty="0" smtClean="0"/>
              <a:t>Prevent your competitors to use the domain name</a:t>
            </a:r>
          </a:p>
          <a:p>
            <a:pPr lvl="1"/>
            <a:r>
              <a:rPr lang="en-US" dirty="0" smtClean="0"/>
              <a:t>Confuse consumers</a:t>
            </a:r>
          </a:p>
          <a:p>
            <a:pPr lvl="1"/>
            <a:r>
              <a:rPr lang="en-US" dirty="0" smtClean="0"/>
              <a:t>“Blackmail” the trademark owners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916633892"/>
              </p:ext>
            </p:extLst>
          </p:nvPr>
        </p:nvGraphicFramePr>
        <p:xfrm>
          <a:off x="0" y="96838"/>
          <a:ext cx="9144000" cy="687211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548328"/>
                <a:gridCol w="6595672"/>
              </a:tblGrid>
              <a:tr h="361886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Date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Topic</a:t>
                      </a:r>
                      <a:endParaRPr lang="en-US" noProof="0"/>
                    </a:p>
                  </a:txBody>
                  <a:tcPr/>
                </a:tc>
              </a:tr>
              <a:tr h="1176130"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29</a:t>
                      </a:r>
                      <a:r>
                        <a:rPr lang="en-US" noProof="0" dirty="0" smtClean="0"/>
                        <a:t>.</a:t>
                      </a:r>
                      <a:r>
                        <a:rPr lang="cs-CZ" noProof="0" dirty="0" smtClean="0"/>
                        <a:t>2</a:t>
                      </a:r>
                      <a:r>
                        <a:rPr lang="en-US" noProof="0" dirty="0" smtClean="0"/>
                        <a:t>.201</a:t>
                      </a:r>
                      <a:r>
                        <a:rPr lang="cs-CZ" noProof="0" dirty="0" smtClean="0"/>
                        <a:t>2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 smtClean="0"/>
                        <a:t>Domain name, System of domain names, Abusive use of domain names, </a:t>
                      </a:r>
                      <a:r>
                        <a:rPr lang="en-US" noProof="0" dirty="0" err="1" smtClean="0"/>
                        <a:t>Cybersquatting</a:t>
                      </a:r>
                      <a:r>
                        <a:rPr lang="en-US" noProof="0" dirty="0" smtClean="0"/>
                        <a:t> </a:t>
                      </a:r>
                      <a:r>
                        <a:rPr lang="en-US" b="1" noProof="0" dirty="0" smtClean="0">
                          <a:solidFill>
                            <a:srgbClr val="00B050"/>
                          </a:solidFill>
                        </a:rPr>
                        <a:t>(optional for those who have attended the lectures of „</a:t>
                      </a:r>
                      <a:r>
                        <a:rPr lang="en-US" b="1" noProof="0" dirty="0" err="1" smtClean="0">
                          <a:solidFill>
                            <a:srgbClr val="00B050"/>
                          </a:solidFill>
                        </a:rPr>
                        <a:t>úvod</a:t>
                      </a:r>
                      <a:r>
                        <a:rPr lang="en-US" b="1" baseline="0" noProof="0" dirty="0" smtClean="0">
                          <a:solidFill>
                            <a:srgbClr val="00B050"/>
                          </a:solidFill>
                        </a:rPr>
                        <a:t> do </a:t>
                      </a:r>
                      <a:r>
                        <a:rPr lang="en-US" b="1" baseline="0" noProof="0" dirty="0" err="1" smtClean="0">
                          <a:solidFill>
                            <a:srgbClr val="00B050"/>
                          </a:solidFill>
                        </a:rPr>
                        <a:t>práva</a:t>
                      </a:r>
                      <a:r>
                        <a:rPr lang="en-US" b="1" baseline="0" noProof="0" dirty="0" smtClean="0">
                          <a:solidFill>
                            <a:srgbClr val="00B050"/>
                          </a:solidFill>
                        </a:rPr>
                        <a:t> ICT I in 2009)  </a:t>
                      </a:r>
                      <a:endParaRPr lang="en-US" b="1" noProof="0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6333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noProof="0" dirty="0" smtClean="0"/>
                        <a:t>7</a:t>
                      </a:r>
                      <a:r>
                        <a:rPr lang="en-US" noProof="0" dirty="0" smtClean="0"/>
                        <a:t>.3.201</a:t>
                      </a:r>
                      <a:r>
                        <a:rPr lang="cs-CZ" noProof="0" dirty="0" smtClean="0"/>
                        <a:t>2</a:t>
                      </a:r>
                      <a:endParaRPr lang="en-US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baseline="0" noProof="0" dirty="0" smtClean="0">
                          <a:solidFill>
                            <a:schemeClr val="tx1"/>
                          </a:solidFill>
                        </a:rPr>
                        <a:t>Contract </a:t>
                      </a:r>
                      <a:r>
                        <a:rPr lang="en-US" b="0" baseline="0" noProof="0" dirty="0" err="1" smtClean="0">
                          <a:solidFill>
                            <a:schemeClr val="tx1"/>
                          </a:solidFill>
                        </a:rPr>
                        <a:t>excercise</a:t>
                      </a:r>
                      <a:r>
                        <a:rPr lang="en-US" b="0" baseline="0" noProof="0" dirty="0" smtClean="0">
                          <a:solidFill>
                            <a:schemeClr val="tx1"/>
                          </a:solidFill>
                        </a:rPr>
                        <a:t>  - transferring domain name, buying a website </a:t>
                      </a:r>
                      <a:r>
                        <a:rPr lang="en-US" b="1" baseline="0" noProof="0" dirty="0" smtClean="0">
                          <a:solidFill>
                            <a:srgbClr val="00B050"/>
                          </a:solidFill>
                        </a:rPr>
                        <a:t>(optional) </a:t>
                      </a:r>
                      <a:endParaRPr lang="en-US" b="1" noProof="0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5759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noProof="0" dirty="0" smtClean="0"/>
                        <a:t>14</a:t>
                      </a:r>
                      <a:r>
                        <a:rPr lang="en-US" noProof="0" dirty="0" smtClean="0"/>
                        <a:t>.3.201</a:t>
                      </a:r>
                      <a:r>
                        <a:rPr lang="cs-CZ" noProof="0" dirty="0" smtClean="0"/>
                        <a:t>2</a:t>
                      </a:r>
                      <a:endParaRPr lang="en-US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 smtClean="0"/>
                        <a:t>Domain names and IP - Introduction to IP in general</a:t>
                      </a:r>
                    </a:p>
                  </a:txBody>
                  <a:tcPr/>
                </a:tc>
              </a:tr>
              <a:tr h="633647">
                <a:tc>
                  <a:txBody>
                    <a:bodyPr/>
                    <a:lstStyle/>
                    <a:p>
                      <a:r>
                        <a:rPr lang="cs-CZ" noProof="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r>
                        <a:rPr lang="en-US" noProof="0" dirty="0" smtClean="0">
                          <a:solidFill>
                            <a:schemeClr val="tx1"/>
                          </a:solidFill>
                        </a:rPr>
                        <a:t>.3.201</a:t>
                      </a:r>
                      <a:r>
                        <a:rPr lang="cs-CZ" noProof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err="1" smtClean="0"/>
                        <a:t>Cybersquatting</a:t>
                      </a:r>
                      <a:r>
                        <a:rPr lang="en-US" noProof="0" dirty="0" smtClean="0"/>
                        <a:t> and violation of intellectual property</a:t>
                      </a:r>
                      <a:endParaRPr lang="en-US" noProof="0" dirty="0"/>
                    </a:p>
                  </a:txBody>
                  <a:tcPr/>
                </a:tc>
              </a:tr>
              <a:tr h="633748"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28</a:t>
                      </a:r>
                      <a:r>
                        <a:rPr lang="en-US" noProof="0" dirty="0" smtClean="0"/>
                        <a:t>.</a:t>
                      </a:r>
                      <a:r>
                        <a:rPr lang="cs-CZ" noProof="0" dirty="0" smtClean="0"/>
                        <a:t>3</a:t>
                      </a:r>
                      <a:r>
                        <a:rPr lang="en-US" noProof="0" dirty="0" smtClean="0"/>
                        <a:t>.201</a:t>
                      </a:r>
                      <a:r>
                        <a:rPr lang="cs-CZ" noProof="0" dirty="0" smtClean="0"/>
                        <a:t>2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noProof="0" dirty="0" smtClean="0">
                          <a:solidFill>
                            <a:srgbClr val="FF0000"/>
                          </a:solidFill>
                        </a:rPr>
                        <a:t>Unfair competition,</a:t>
                      </a:r>
                      <a:r>
                        <a:rPr lang="en-US" b="1" baseline="0" noProof="0" dirty="0" smtClean="0">
                          <a:solidFill>
                            <a:srgbClr val="FF0000"/>
                          </a:solidFill>
                        </a:rPr>
                        <a:t> privacy and alternative dispute resolution procedures  RECOMMENDED</a:t>
                      </a:r>
                      <a:endParaRPr lang="en-US" b="1" noProof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33301"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3</a:t>
                      </a:r>
                      <a:r>
                        <a:rPr lang="en-US" noProof="0" dirty="0" smtClean="0"/>
                        <a:t>.4. 201</a:t>
                      </a:r>
                      <a:r>
                        <a:rPr lang="cs-CZ" noProof="0" dirty="0" smtClean="0"/>
                        <a:t>2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 smtClean="0"/>
                        <a:t>Alternative dispute resolution in generic TLD</a:t>
                      </a:r>
                      <a:endParaRPr lang="en-US" noProof="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61886"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10</a:t>
                      </a:r>
                      <a:r>
                        <a:rPr lang="en-US" noProof="0" dirty="0" smtClean="0"/>
                        <a:t>.4. 201</a:t>
                      </a:r>
                      <a:r>
                        <a:rPr lang="cs-CZ" noProof="0" dirty="0" smtClean="0"/>
                        <a:t>2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 smtClean="0"/>
                        <a:t>EU domain, ADR in .</a:t>
                      </a:r>
                      <a:r>
                        <a:rPr lang="en-US" noProof="0" dirty="0" err="1" smtClean="0"/>
                        <a:t>eu</a:t>
                      </a:r>
                      <a:r>
                        <a:rPr lang="en-US" noProof="0" dirty="0" smtClean="0"/>
                        <a:t> domain</a:t>
                      </a:r>
                    </a:p>
                  </a:txBody>
                  <a:tcPr/>
                </a:tc>
              </a:tr>
              <a:tr h="361886"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17</a:t>
                      </a:r>
                      <a:r>
                        <a:rPr lang="en-US" noProof="0" dirty="0" smtClean="0"/>
                        <a:t>.</a:t>
                      </a:r>
                      <a:r>
                        <a:rPr lang="cs-CZ" noProof="0" dirty="0" smtClean="0"/>
                        <a:t>5</a:t>
                      </a:r>
                      <a:r>
                        <a:rPr lang="en-US" noProof="0" dirty="0" smtClean="0"/>
                        <a:t>. 201</a:t>
                      </a:r>
                      <a:r>
                        <a:rPr lang="cs-CZ" noProof="0" dirty="0" smtClean="0"/>
                        <a:t>2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noProof="0" dirty="0" smtClean="0">
                          <a:solidFill>
                            <a:srgbClr val="FF0000"/>
                          </a:solidFill>
                        </a:rPr>
                        <a:t>Micro moot-cour</a:t>
                      </a:r>
                      <a:r>
                        <a:rPr lang="en-US" b="1" baseline="0" noProof="0" dirty="0" smtClean="0">
                          <a:solidFill>
                            <a:srgbClr val="FF0000"/>
                          </a:solidFill>
                        </a:rPr>
                        <a:t>t – attendance compulsory</a:t>
                      </a:r>
                      <a:endParaRPr lang="en-US" b="1" noProof="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61886"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24</a:t>
                      </a:r>
                      <a:r>
                        <a:rPr lang="en-US" noProof="0" dirty="0" smtClean="0"/>
                        <a:t>.5. 201</a:t>
                      </a:r>
                      <a:r>
                        <a:rPr lang="cs-CZ" noProof="0" dirty="0" smtClean="0"/>
                        <a:t>2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noProof="0" dirty="0" smtClean="0">
                          <a:solidFill>
                            <a:srgbClr val="FF0000"/>
                          </a:solidFill>
                        </a:rPr>
                        <a:t>Micro moot-court – Attendance compulsory</a:t>
                      </a:r>
                      <a:endParaRPr lang="en-US" b="1" noProof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61886"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2</a:t>
                      </a:r>
                      <a:r>
                        <a:rPr lang="en-US" noProof="0" dirty="0" smtClean="0"/>
                        <a:t>.5. 201</a:t>
                      </a:r>
                      <a:r>
                        <a:rPr lang="cs-CZ" noProof="0" dirty="0" smtClean="0"/>
                        <a:t>2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noProof="0" dirty="0" smtClean="0">
                          <a:solidFill>
                            <a:srgbClr val="FF0000"/>
                          </a:solidFill>
                        </a:rPr>
                        <a:t>Micro moot-court – Attendance compulsory</a:t>
                      </a:r>
                      <a:endParaRPr lang="en-US" b="1" noProof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61886"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9</a:t>
                      </a:r>
                      <a:r>
                        <a:rPr lang="en-US" noProof="0" dirty="0" smtClean="0"/>
                        <a:t>.5. 201</a:t>
                      </a:r>
                      <a:r>
                        <a:rPr lang="cs-CZ" noProof="0" dirty="0" smtClean="0"/>
                        <a:t>2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noProof="0" dirty="0" smtClean="0">
                          <a:solidFill>
                            <a:srgbClr val="FF0000"/>
                          </a:solidFill>
                        </a:rPr>
                        <a:t>Colloquia</a:t>
                      </a:r>
                    </a:p>
                  </a:txBody>
                  <a:tcPr/>
                </a:tc>
              </a:tr>
              <a:tr h="361886">
                <a:tc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Colloquia criteria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Attendance </a:t>
            </a:r>
          </a:p>
          <a:p>
            <a:pPr lvl="1"/>
            <a:r>
              <a:rPr lang="en-US" dirty="0" smtClean="0"/>
              <a:t>2</a:t>
            </a:r>
            <a:r>
              <a:rPr lang="cs-CZ" dirty="0" smtClean="0"/>
              <a:t>2</a:t>
            </a:r>
            <a:r>
              <a:rPr lang="en-US" dirty="0" smtClean="0"/>
              <a:t>.2.201</a:t>
            </a:r>
            <a:r>
              <a:rPr lang="cs-CZ" dirty="0" smtClean="0"/>
              <a:t>2</a:t>
            </a:r>
            <a:r>
              <a:rPr lang="en-US" dirty="0" smtClean="0"/>
              <a:t> – </a:t>
            </a:r>
            <a:r>
              <a:rPr lang="cs-CZ" dirty="0"/>
              <a:t>3</a:t>
            </a:r>
            <a:r>
              <a:rPr lang="en-US" dirty="0" smtClean="0"/>
              <a:t>.</a:t>
            </a:r>
            <a:r>
              <a:rPr lang="cs-CZ" dirty="0" smtClean="0"/>
              <a:t>4</a:t>
            </a:r>
            <a:r>
              <a:rPr lang="en-US" dirty="0" smtClean="0"/>
              <a:t>.2010 – Min 4 lectures/ Max 4 absences</a:t>
            </a:r>
          </a:p>
          <a:p>
            <a:pPr lvl="1"/>
            <a:r>
              <a:rPr lang="en-US" dirty="0" smtClean="0"/>
              <a:t>18.4.2009 – 9.5.2009 – Compulsory 3 lectures</a:t>
            </a:r>
          </a:p>
          <a:p>
            <a:pPr lvl="1"/>
            <a:r>
              <a:rPr lang="en-US" dirty="0" smtClean="0"/>
              <a:t>Total: 11 lectures / Max 4 </a:t>
            </a:r>
            <a:r>
              <a:rPr lang="cs-CZ" dirty="0" smtClean="0"/>
              <a:t>a</a:t>
            </a:r>
            <a:r>
              <a:rPr lang="en-US" dirty="0" err="1" smtClean="0"/>
              <a:t>bsences</a:t>
            </a:r>
            <a:endParaRPr lang="en-US" dirty="0" smtClean="0"/>
          </a:p>
          <a:p>
            <a:r>
              <a:rPr lang="en-US" dirty="0" err="1" smtClean="0"/>
              <a:t>Sumission</a:t>
            </a:r>
            <a:r>
              <a:rPr lang="en-US" dirty="0" smtClean="0"/>
              <a:t>/decision in the simulated arbitration</a:t>
            </a:r>
          </a:p>
          <a:p>
            <a:pPr lvl="1"/>
            <a:r>
              <a:rPr lang="en-US" dirty="0" smtClean="0"/>
              <a:t>Teams of </a:t>
            </a:r>
            <a:r>
              <a:rPr lang="en-US" dirty="0" err="1" smtClean="0"/>
              <a:t>cca</a:t>
            </a:r>
            <a:r>
              <a:rPr lang="en-US" dirty="0" smtClean="0"/>
              <a:t>. 3 people</a:t>
            </a:r>
          </a:p>
          <a:p>
            <a:pPr lvl="1"/>
            <a:r>
              <a:rPr lang="en-US" dirty="0" err="1" smtClean="0"/>
              <a:t>Cca</a:t>
            </a:r>
            <a:r>
              <a:rPr lang="en-US" dirty="0" smtClean="0"/>
              <a:t> 4 pages</a:t>
            </a:r>
          </a:p>
          <a:p>
            <a:pPr lvl="1"/>
            <a:r>
              <a:rPr lang="en-US" dirty="0" smtClean="0"/>
              <a:t>Oral presentation 20 minutes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Moot court system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2-3 cases </a:t>
            </a:r>
          </a:p>
          <a:p>
            <a:r>
              <a:rPr lang="en-US" dirty="0" smtClean="0"/>
              <a:t>Each case shall have two/three teams</a:t>
            </a:r>
          </a:p>
          <a:p>
            <a:pPr lvl="1"/>
            <a:r>
              <a:rPr lang="en-US" dirty="0" smtClean="0"/>
              <a:t>Complainant</a:t>
            </a:r>
          </a:p>
          <a:p>
            <a:pPr lvl="1"/>
            <a:r>
              <a:rPr lang="en-US" dirty="0" smtClean="0"/>
              <a:t>Respondent</a:t>
            </a:r>
          </a:p>
          <a:p>
            <a:pPr lvl="1"/>
            <a:r>
              <a:rPr lang="en-US" dirty="0" smtClean="0"/>
              <a:t>Arbitrator – actual panelist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Study </a:t>
            </a:r>
            <a:r>
              <a:rPr lang="cs-CZ" dirty="0" err="1" smtClean="0"/>
              <a:t>materials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hlinkClick r:id="rId2" action="ppaction://hlinkfile"/>
              </a:rPr>
              <a:t>Interactive</a:t>
            </a:r>
            <a:r>
              <a:rPr lang="cs-CZ" dirty="0" smtClean="0">
                <a:hlinkClick r:id="rId2" action="ppaction://hlinkfile"/>
              </a:rPr>
              <a:t> </a:t>
            </a:r>
            <a:r>
              <a:rPr lang="cs-CZ" dirty="0" err="1" smtClean="0">
                <a:hlinkClick r:id="rId2" action="ppaction://hlinkfile"/>
              </a:rPr>
              <a:t>syllabi</a:t>
            </a:r>
            <a:r>
              <a:rPr lang="cs-CZ" dirty="0" smtClean="0"/>
              <a:t> – </a:t>
            </a: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Information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syst</a:t>
            </a:r>
            <a:r>
              <a:rPr lang="en-US" dirty="0" err="1" smtClean="0">
                <a:solidFill>
                  <a:schemeClr val="tx1"/>
                </a:solidFill>
              </a:rPr>
              <a:t>em</a:t>
            </a:r>
            <a:r>
              <a:rPr lang="en-US" dirty="0" smtClean="0">
                <a:solidFill>
                  <a:schemeClr val="tx1"/>
                </a:solidFill>
              </a:rPr>
              <a:t> of the Masaryk university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err="1" smtClean="0"/>
              <a:t>Guide</a:t>
            </a:r>
            <a:r>
              <a:rPr lang="cs-CZ" dirty="0" smtClean="0"/>
              <a:t> to WIPO </a:t>
            </a:r>
            <a:r>
              <a:rPr lang="cs-CZ" dirty="0" err="1" smtClean="0"/>
              <a:t>Domain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Dispute</a:t>
            </a:r>
            <a:r>
              <a:rPr lang="cs-CZ" dirty="0" smtClean="0"/>
              <a:t> </a:t>
            </a:r>
            <a:r>
              <a:rPr lang="cs-CZ" dirty="0" err="1" smtClean="0"/>
              <a:t>Resolution</a:t>
            </a:r>
            <a:endParaRPr lang="en-US" dirty="0" smtClean="0"/>
          </a:p>
          <a:p>
            <a:pPr lvl="1"/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wipo.int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freepublications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en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arbitration</a:t>
            </a:r>
            <a:r>
              <a:rPr lang="cs-CZ" dirty="0" smtClean="0">
                <a:hlinkClick r:id="rId3"/>
              </a:rPr>
              <a:t>/892/</a:t>
            </a:r>
            <a:r>
              <a:rPr lang="cs-CZ" dirty="0" err="1" smtClean="0">
                <a:hlinkClick r:id="rId3"/>
              </a:rPr>
              <a:t>wipo</a:t>
            </a:r>
            <a:r>
              <a:rPr lang="cs-CZ" dirty="0" smtClean="0">
                <a:hlinkClick r:id="rId3"/>
              </a:rPr>
              <a:t>_</a:t>
            </a:r>
            <a:r>
              <a:rPr lang="cs-CZ" dirty="0" err="1" smtClean="0">
                <a:hlinkClick r:id="rId3"/>
              </a:rPr>
              <a:t>pub</a:t>
            </a:r>
            <a:r>
              <a:rPr lang="cs-CZ" dirty="0" smtClean="0">
                <a:hlinkClick r:id="rId3"/>
              </a:rPr>
              <a:t>_892.pdf</a:t>
            </a:r>
            <a:r>
              <a:rPr lang="en-US" dirty="0" smtClean="0"/>
              <a:t> 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Good </a:t>
            </a:r>
            <a:r>
              <a:rPr lang="en-US" dirty="0"/>
              <a:t>luck in your new semester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See you next week!!!!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Picture 2" descr="https://is.muni.cz/auth/el/1422/podzim2009/EL011/um/9792190/velke_cernobi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838" y="2428868"/>
            <a:ext cx="8654010" cy="20759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Time</a:t>
            </a:r>
            <a:r>
              <a:rPr lang="cs-CZ" dirty="0" smtClean="0"/>
              <a:t> and </a:t>
            </a:r>
            <a:r>
              <a:rPr lang="cs-CZ" dirty="0" err="1" smtClean="0"/>
              <a:t>location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Wednesdays</a:t>
            </a:r>
            <a:r>
              <a:rPr lang="cs-CZ" dirty="0" smtClean="0"/>
              <a:t>– 18:15 – 19:35 </a:t>
            </a:r>
          </a:p>
          <a:p>
            <a:r>
              <a:rPr lang="cs-CZ" dirty="0" err="1" smtClean="0"/>
              <a:t>Room</a:t>
            </a:r>
            <a:r>
              <a:rPr lang="cs-CZ" dirty="0" smtClean="0"/>
              <a:t> 131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4085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Potential</a:t>
            </a:r>
            <a:r>
              <a:rPr lang="cs-CZ" dirty="0" smtClean="0"/>
              <a:t> </a:t>
            </a:r>
            <a:r>
              <a:rPr lang="cs-CZ" dirty="0" err="1" smtClean="0"/>
              <a:t>Teachers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Mgr. Matěj Myška		JUDr. Radim </a:t>
            </a:r>
            <a:r>
              <a:rPr lang="cs-CZ" dirty="0" err="1" smtClean="0"/>
              <a:t>Polčák</a:t>
            </a:r>
            <a:r>
              <a:rPr lang="cs-CZ" dirty="0" smtClean="0"/>
              <a:t>, Ph.D.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5" y="3791310"/>
            <a:ext cx="1514475" cy="183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848509"/>
            <a:ext cx="1761183" cy="1754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8769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Consultations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On </a:t>
            </a:r>
            <a:r>
              <a:rPr lang="cs-CZ" dirty="0" err="1" smtClean="0"/>
              <a:t>request</a:t>
            </a:r>
            <a:r>
              <a:rPr lang="cs-CZ" dirty="0" smtClean="0"/>
              <a:t> – </a:t>
            </a:r>
          </a:p>
          <a:p>
            <a:r>
              <a:rPr lang="en-US" dirty="0" smtClean="0">
                <a:hlinkClick r:id="rId2"/>
              </a:rPr>
              <a:t>michalkoscik@gmail.com</a:t>
            </a:r>
          </a:p>
          <a:p>
            <a:r>
              <a:rPr lang="en-US" dirty="0" smtClean="0">
                <a:hlinkClick r:id="rId2"/>
              </a:rPr>
              <a:t>k</a:t>
            </a:r>
            <a:r>
              <a:rPr lang="cs-CZ" dirty="0" err="1" smtClean="0">
                <a:hlinkClick r:id="rId2"/>
              </a:rPr>
              <a:t>oscik</a:t>
            </a:r>
            <a:r>
              <a:rPr lang="en-US" dirty="0" smtClean="0">
                <a:hlinkClick r:id="rId2"/>
              </a:rPr>
              <a:t>@law.muni.cz</a:t>
            </a:r>
            <a:endParaRPr lang="en-US" dirty="0" smtClean="0"/>
          </a:p>
          <a:p>
            <a:r>
              <a:rPr lang="en-US" dirty="0" smtClean="0"/>
              <a:t>76882@mail.muni.cz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2966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www.whitehouse.com</a:t>
            </a:r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276872"/>
            <a:ext cx="4752528" cy="3802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21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www.oskar.cz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3663" y="2204864"/>
            <a:ext cx="2571750" cy="269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959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</a:t>
            </a:r>
            <a:endParaRPr kumimoji="0" lang="cs-CZ" sz="28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 </a:t>
            </a:r>
            <a:endParaRPr kumimoji="0" lang="cs-CZ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900" b="0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itchFamily="34" charset="0"/>
                <a:cs typeface="Calibri" pitchFamily="34" charset="0"/>
              </a:rPr>
              <a:t>Vytvořený výřez obrazovky: 15.2.2012 14:21</a:t>
            </a:r>
            <a:endParaRPr kumimoji="0" lang="cs-CZ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 </a:t>
            </a:r>
            <a:endParaRPr kumimoji="0" lang="cs-CZ" sz="28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26" name="Picture 2" descr="Počítačem generovaný alternativní text: 1 - 45 of 50 domains 1 a I   I 45 results per page v&#10;DOMAIN NAME CATEGORY PRICE&#10;Q. Droppers.com Health $31,600 (AddtoCart&#10;Q.. N.bblers.com Recreation $29,200 Add to Cart)&#10;Q, CatFan.com Family Life ‘ Request Phce&#10;Q.. Shammy.com Business $28,000 Add to Cart&#10;Q. CityRebates.com Shopping ‘ Request Price ‘&#10;Q.. Dru,ds.com Society $117,000 aAdd to Cart)&#10;Q, CouponSource.com Shopping ‘ Request Pdce&#10;Q.. BizSites.com Business $210,000 AddtoCart)&#10;Q. Redbone.corn Recreation $21,000 AddtoCart&#10;Q. Toysite.com Shopping $35,000 ( Add to Cart&#10;Q. Vetschool.com $28,200 AddtoCart7)&#10;. (&#10;Whammv.com Recreation S100,000 AddtoCart ‘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36" y="1628800"/>
            <a:ext cx="7400925" cy="4514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1700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Typos</a:t>
            </a:r>
            <a:r>
              <a:rPr lang="cs-CZ" dirty="0" smtClean="0"/>
              <a:t>(</a:t>
            </a:r>
            <a:r>
              <a:rPr lang="cs-CZ" dirty="0" err="1" smtClean="0"/>
              <a:t>quatting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vikipedia.org</a:t>
            </a:r>
          </a:p>
          <a:p>
            <a:r>
              <a:rPr lang="cs-CZ" dirty="0" smtClean="0"/>
              <a:t>wikipedia.com</a:t>
            </a:r>
          </a:p>
          <a:p>
            <a:r>
              <a:rPr lang="cs-CZ" dirty="0" smtClean="0"/>
              <a:t>wiki.cz</a:t>
            </a:r>
          </a:p>
          <a:p>
            <a:r>
              <a:rPr lang="cs-CZ" dirty="0" smtClean="0"/>
              <a:t>gooogle.com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543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316</TotalTime>
  <Words>454</Words>
  <Application>Microsoft Office PowerPoint</Application>
  <PresentationFormat>Předvádění na obrazovce (4:3)</PresentationFormat>
  <Paragraphs>117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Urbanistický</vt:lpstr>
      <vt:lpstr>Law of Domain names </vt:lpstr>
      <vt:lpstr>Prezentace aplikace PowerPoint</vt:lpstr>
      <vt:lpstr>Time and location</vt:lpstr>
      <vt:lpstr>Potential Teachers</vt:lpstr>
      <vt:lpstr>Consultations</vt:lpstr>
      <vt:lpstr>www.whitehouse.com</vt:lpstr>
      <vt:lpstr>www.oskar.cz</vt:lpstr>
      <vt:lpstr>Prezentace aplikace PowerPoint</vt:lpstr>
      <vt:lpstr>Typos(quatting)</vt:lpstr>
      <vt:lpstr>Personal rights</vt:lpstr>
      <vt:lpstr>Scope of the subject</vt:lpstr>
      <vt:lpstr>Objective</vt:lpstr>
      <vt:lpstr>Language </vt:lpstr>
      <vt:lpstr>Central motive - CYBERSQUATTING</vt:lpstr>
      <vt:lpstr>Prezentace aplikace PowerPoint</vt:lpstr>
      <vt:lpstr>Colloquia criteria </vt:lpstr>
      <vt:lpstr>Moot court system</vt:lpstr>
      <vt:lpstr>Study materials</vt:lpstr>
      <vt:lpstr>Good luck in your new semester</vt:lpstr>
    </vt:vector>
  </TitlesOfParts>
  <Company>RMU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Law of Domain names</dc:title>
  <dc:creator>Koscik</dc:creator>
  <cp:lastModifiedBy>Michal Koščík</cp:lastModifiedBy>
  <cp:revision>27</cp:revision>
  <dcterms:created xsi:type="dcterms:W3CDTF">2010-02-22T08:49:39Z</dcterms:created>
  <dcterms:modified xsi:type="dcterms:W3CDTF">2012-02-22T14:57:56Z</dcterms:modified>
</cp:coreProperties>
</file>