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8" r:id="rId4"/>
    <p:sldId id="278" r:id="rId5"/>
    <p:sldId id="269" r:id="rId6"/>
    <p:sldId id="267" r:id="rId7"/>
    <p:sldId id="271" r:id="rId8"/>
    <p:sldId id="272" r:id="rId9"/>
    <p:sldId id="273" r:id="rId10"/>
    <p:sldId id="274" r:id="rId11"/>
    <p:sldId id="276" r:id="rId12"/>
    <p:sldId id="257" r:id="rId13"/>
    <p:sldId id="275" r:id="rId14"/>
    <p:sldId id="259" r:id="rId15"/>
    <p:sldId id="260" r:id="rId16"/>
    <p:sldId id="265" r:id="rId17"/>
    <p:sldId id="270" r:id="rId18"/>
    <p:sldId id="26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79" autoAdjust="0"/>
    <p:restoredTop sz="86322" autoAdjust="0"/>
  </p:normalViewPr>
  <p:slideViewPr>
    <p:cSldViewPr>
      <p:cViewPr>
        <p:scale>
          <a:sx n="74" d="100"/>
          <a:sy n="74" d="100"/>
        </p:scale>
        <p:origin x="-2130" y="-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129E7C1-EEA3-469C-BD4A-E24B5A924529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5379FA7-F361-4EE5-A98F-E82BE9A07E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oscik@law.muni.cz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doménových jmen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14876" y="4286256"/>
            <a:ext cx="3786214" cy="2181228"/>
          </a:xfrm>
        </p:spPr>
        <p:txBody>
          <a:bodyPr>
            <a:normAutofit fontScale="85000" lnSpcReduction="20000"/>
          </a:bodyPr>
          <a:lstStyle/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b="1" dirty="0" smtClean="0">
                <a:solidFill>
                  <a:schemeClr val="tx1"/>
                </a:solidFill>
                <a:latin typeface="Verdana" pitchFamily="34" charset="0"/>
              </a:rPr>
              <a:t>Garant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</a:rPr>
              <a:t>JUDr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</a:rPr>
              <a:t>Radim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</a:rPr>
              <a:t>Polčák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>, Ph.D.</a:t>
            </a:r>
            <a:br>
              <a:rPr lang="en-US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en-US" dirty="0" smtClean="0">
              <a:solidFill>
                <a:schemeClr val="tx1"/>
              </a:solidFill>
              <a:latin typeface="Arial" pitchFamily="34" charset="0"/>
            </a:endParaRP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cs-CZ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marL="0"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b="1" dirty="0" smtClean="0">
                <a:solidFill>
                  <a:schemeClr val="tx1"/>
                </a:solidFill>
                <a:latin typeface="Verdana" pitchFamily="34" charset="0"/>
              </a:rPr>
              <a:t>Přednášející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>Mgr. Michal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</a:rPr>
              <a:t>Koščík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Verdana" pitchFamily="34" charset="0"/>
              </a:rPr>
            </a:br>
            <a:r>
              <a:rPr lang="en-US" dirty="0" smtClean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Verdana" pitchFamily="34" charset="0"/>
              </a:rPr>
            </a:br>
            <a:endParaRPr lang="en-US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-2672194"/>
            <a:ext cx="1635384" cy="580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cs-CZ" sz="37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Překlepy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vikipedia.org</a:t>
            </a:r>
          </a:p>
          <a:p>
            <a:r>
              <a:rPr lang="cs-CZ" dirty="0" smtClean="0"/>
              <a:t>wikipedia.com</a:t>
            </a:r>
          </a:p>
          <a:p>
            <a:r>
              <a:rPr lang="cs-CZ" dirty="0" smtClean="0"/>
              <a:t>wiki.cz</a:t>
            </a:r>
          </a:p>
          <a:p>
            <a:r>
              <a:rPr lang="cs-CZ" dirty="0" smtClean="0"/>
              <a:t>gooogle.com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43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Osobnostní práva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Paroubeknamars.cz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nn-NO" sz="1400" dirty="0"/>
              <a:t>foto: Iveta Komendová, Nový Čas</a:t>
            </a:r>
            <a:endParaRPr lang="cs-CZ" sz="1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juliaroberts.com</a:t>
            </a:r>
          </a:p>
          <a:p>
            <a:r>
              <a:rPr lang="cs-CZ" dirty="0" smtClean="0"/>
              <a:t>britney-spears.com</a:t>
            </a:r>
          </a:p>
          <a:p>
            <a:r>
              <a:rPr lang="cs-CZ" dirty="0"/>
              <a:t>l</a:t>
            </a:r>
            <a:r>
              <a:rPr lang="cs-CZ" dirty="0" smtClean="0"/>
              <a:t>ove-britney.com</a:t>
            </a:r>
          </a:p>
          <a:p>
            <a:r>
              <a:rPr lang="cs-CZ" dirty="0"/>
              <a:t>n</a:t>
            </a:r>
            <a:r>
              <a:rPr lang="cs-CZ" dirty="0" smtClean="0"/>
              <a:t>ude-britney.com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80928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53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předmětu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7143328" cy="457200"/>
          </a:xfrm>
        </p:spPr>
        <p:txBody>
          <a:bodyPr>
            <a:normAutofit/>
          </a:bodyPr>
          <a:lstStyle/>
          <a:p>
            <a:r>
              <a:rPr lang="cs-CZ" dirty="0" smtClean="0"/>
              <a:t>Vybrané oblasti z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7143328" cy="3886200"/>
          </a:xfrm>
        </p:spPr>
        <p:txBody>
          <a:bodyPr>
            <a:normAutofit/>
          </a:bodyPr>
          <a:lstStyle/>
          <a:p>
            <a:r>
              <a:rPr lang="cs-CZ" dirty="0" smtClean="0"/>
              <a:t>Práva duševního vlastnictví</a:t>
            </a:r>
            <a:endParaRPr lang="en-US" dirty="0" smtClean="0"/>
          </a:p>
          <a:p>
            <a:r>
              <a:rPr lang="cs-CZ" dirty="0" smtClean="0"/>
              <a:t>Soutěžní právo</a:t>
            </a:r>
            <a:endParaRPr lang="en-US" dirty="0" smtClean="0"/>
          </a:p>
          <a:p>
            <a:r>
              <a:rPr lang="cs-CZ" dirty="0" smtClean="0"/>
              <a:t>Ochrana spotřebitelů</a:t>
            </a:r>
            <a:endParaRPr lang="en-US" dirty="0" smtClean="0"/>
          </a:p>
          <a:p>
            <a:r>
              <a:rPr lang="en-US" dirty="0" smtClean="0"/>
              <a:t>EC/EU Law</a:t>
            </a:r>
          </a:p>
          <a:p>
            <a:r>
              <a:rPr lang="cs-CZ" dirty="0" smtClean="0"/>
              <a:t>Pravidla </a:t>
            </a:r>
            <a:r>
              <a:rPr lang="en-US" dirty="0" smtClean="0"/>
              <a:t>„soft law“</a:t>
            </a:r>
          </a:p>
          <a:p>
            <a:pPr lvl="1"/>
            <a:r>
              <a:rPr lang="cs-CZ" dirty="0" smtClean="0"/>
              <a:t>Rozhodčí řízení</a:t>
            </a:r>
            <a:endParaRPr lang="en-US" dirty="0" smtClean="0"/>
          </a:p>
          <a:p>
            <a:pPr lvl="1"/>
            <a:r>
              <a:rPr lang="cs-CZ" dirty="0" smtClean="0"/>
              <a:t>Pravidla registrací domén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Při internetové propagace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Možnosti ochrany před zneužitím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Jakými pravidly se řídit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Znát hranici dovoleného jednání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Mít širší povědomí o právním rámci marketingu na internetu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Ochranné známky</a:t>
            </a:r>
          </a:p>
          <a:p>
            <a:r>
              <a:rPr lang="cs-CZ" dirty="0" smtClean="0"/>
              <a:t>Jména veřejné </a:t>
            </a:r>
            <a:r>
              <a:rPr lang="cs-CZ" dirty="0" err="1" smtClean="0"/>
              <a:t>istituce</a:t>
            </a:r>
            <a:endParaRPr lang="cs-CZ" dirty="0" smtClean="0"/>
          </a:p>
          <a:p>
            <a:r>
              <a:rPr lang="cs-CZ" dirty="0" smtClean="0"/>
              <a:t>Firmy</a:t>
            </a:r>
          </a:p>
          <a:p>
            <a:r>
              <a:rPr lang="cs-CZ" dirty="0" smtClean="0"/>
              <a:t>Osobnosti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988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71456132"/>
              </p:ext>
            </p:extLst>
          </p:nvPr>
        </p:nvGraphicFramePr>
        <p:xfrm>
          <a:off x="0" y="96838"/>
          <a:ext cx="9144000" cy="739505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48328"/>
                <a:gridCol w="6595672"/>
              </a:tblGrid>
              <a:tr h="361886">
                <a:tc>
                  <a:txBody>
                    <a:bodyPr/>
                    <a:lstStyle/>
                    <a:p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noProof="0" smtClean="0">
                          <a:solidFill>
                            <a:schemeClr val="tx1"/>
                          </a:solidFill>
                        </a:rPr>
                        <a:t>Topic</a:t>
                      </a:r>
                      <a:endParaRPr lang="en-US" b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6130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29</a:t>
                      </a:r>
                      <a:r>
                        <a:rPr lang="en-US" noProof="0" dirty="0" smtClean="0"/>
                        <a:t>.</a:t>
                      </a:r>
                      <a:r>
                        <a:rPr lang="cs-CZ" noProof="0" dirty="0" smtClean="0"/>
                        <a:t>2</a:t>
                      </a:r>
                      <a:r>
                        <a:rPr lang="en-US" noProof="0" dirty="0" smtClean="0"/>
                        <a:t>.201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Definice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pojmu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doménové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jméno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systém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přidělování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doménových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jmen</a:t>
                      </a:r>
                      <a:endParaRPr lang="en-US" b="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3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noProof="0" dirty="0" smtClean="0"/>
                        <a:t>7</a:t>
                      </a:r>
                      <a:r>
                        <a:rPr lang="en-US" noProof="0" dirty="0" smtClean="0"/>
                        <a:t>.3.201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Právní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povaha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doménového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jména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převody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doménových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jmen</a:t>
                      </a:r>
                      <a:endParaRPr lang="en-US" b="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59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noProof="0" dirty="0" smtClean="0"/>
                        <a:t>14</a:t>
                      </a:r>
                      <a:r>
                        <a:rPr lang="en-US" noProof="0" dirty="0" smtClean="0"/>
                        <a:t>.3.201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Doménová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jména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duševní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vlastnivtví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I</a:t>
                      </a:r>
                    </a:p>
                  </a:txBody>
                  <a:tcPr/>
                </a:tc>
              </a:tr>
              <a:tr h="633647">
                <a:tc>
                  <a:txBody>
                    <a:bodyPr/>
                    <a:lstStyle/>
                    <a:p>
                      <a:r>
                        <a:rPr lang="cs-CZ" noProof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n-US" noProof="0" dirty="0" smtClean="0">
                          <a:solidFill>
                            <a:schemeClr val="tx1"/>
                          </a:solidFill>
                        </a:rPr>
                        <a:t>.3.201</a:t>
                      </a:r>
                      <a:r>
                        <a:rPr lang="cs-CZ" noProof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Doménová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jména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duševní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vlastnivtví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I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3748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28</a:t>
                      </a:r>
                      <a:r>
                        <a:rPr lang="en-US" noProof="0" dirty="0" smtClean="0"/>
                        <a:t>.</a:t>
                      </a:r>
                      <a:r>
                        <a:rPr lang="cs-CZ" noProof="0" dirty="0" smtClean="0"/>
                        <a:t>3</a:t>
                      </a:r>
                      <a:r>
                        <a:rPr lang="en-US" noProof="0" dirty="0" smtClean="0"/>
                        <a:t>.201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Právo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proti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nekalé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soutěži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3301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3</a:t>
                      </a:r>
                      <a:r>
                        <a:rPr lang="en-US" noProof="0" dirty="0" smtClean="0"/>
                        <a:t>.4.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Nekalosoutěžní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aspekty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doménových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spekulací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II</a:t>
                      </a: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10</a:t>
                      </a:r>
                      <a:r>
                        <a:rPr lang="en-US" noProof="0" dirty="0" smtClean="0"/>
                        <a:t>.4.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Rozhodčí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řízení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obecně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řešení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doménových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sporů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prostřednictvím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rozhodčího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řízení</a:t>
                      </a:r>
                      <a:endParaRPr lang="en-US" b="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17</a:t>
                      </a:r>
                      <a:r>
                        <a:rPr lang="en-US" noProof="0" dirty="0" smtClean="0"/>
                        <a:t>.</a:t>
                      </a:r>
                      <a:r>
                        <a:rPr lang="cs-CZ" noProof="0" dirty="0" smtClean="0"/>
                        <a:t>5</a:t>
                      </a:r>
                      <a:r>
                        <a:rPr lang="en-US" noProof="0" dirty="0" smtClean="0"/>
                        <a:t>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Rozhodčí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řízení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obecně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řešení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doménových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sporů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prostřednictvím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rozhodčího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řízení</a:t>
                      </a:r>
                      <a:endParaRPr lang="en-US" b="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24</a:t>
                      </a:r>
                      <a:r>
                        <a:rPr lang="en-US" noProof="0" dirty="0" smtClean="0"/>
                        <a:t>.5.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Alternativní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řešení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sporů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v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doméně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.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eu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2</a:t>
                      </a:r>
                      <a:r>
                        <a:rPr lang="en-US" noProof="0" dirty="0" smtClean="0"/>
                        <a:t>.5.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Vymáhání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nároků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z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osobnostních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0" noProof="0" dirty="0" err="1" smtClean="0">
                          <a:solidFill>
                            <a:schemeClr val="tx1"/>
                          </a:solidFill>
                        </a:rPr>
                        <a:t>práv</a:t>
                      </a:r>
                      <a:r>
                        <a:rPr lang="en-US" b="0" noProof="0" dirty="0" smtClean="0">
                          <a:solidFill>
                            <a:schemeClr val="tx1"/>
                          </a:solidFill>
                        </a:rPr>
                        <a:t> v UDRP a ADR</a:t>
                      </a:r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9</a:t>
                      </a:r>
                      <a:r>
                        <a:rPr lang="en-US" noProof="0" dirty="0" smtClean="0"/>
                        <a:t>.5. 201</a:t>
                      </a:r>
                      <a:r>
                        <a:rPr lang="cs-CZ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Zpětná vazba - zápočty</a:t>
                      </a:r>
                      <a:endParaRPr lang="en-US" b="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1886"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zápočtu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Účast</a:t>
            </a:r>
            <a:endParaRPr lang="en-US" dirty="0" smtClean="0"/>
          </a:p>
          <a:p>
            <a:pPr lvl="1"/>
            <a:r>
              <a:rPr lang="cs-CZ" dirty="0" smtClean="0"/>
              <a:t>4 absence (60procentí účast)</a:t>
            </a:r>
            <a:endParaRPr lang="en-US" dirty="0" smtClean="0"/>
          </a:p>
          <a:p>
            <a:r>
              <a:rPr lang="cs-CZ" dirty="0" smtClean="0"/>
              <a:t>Zodpovězení </a:t>
            </a:r>
            <a:r>
              <a:rPr lang="cs-CZ" dirty="0" err="1" smtClean="0"/>
              <a:t>odpovědníků</a:t>
            </a:r>
            <a:endParaRPr lang="en-US" dirty="0" smtClean="0"/>
          </a:p>
          <a:p>
            <a:pPr lvl="1"/>
            <a:r>
              <a:rPr lang="cs-CZ" dirty="0" smtClean="0"/>
              <a:t>3 </a:t>
            </a:r>
            <a:r>
              <a:rPr lang="cs-CZ" dirty="0" err="1" smtClean="0"/>
              <a:t>odpovědníky</a:t>
            </a:r>
            <a:r>
              <a:rPr lang="cs-CZ" dirty="0" smtClean="0"/>
              <a:t> – po každé čtvrté lekci</a:t>
            </a:r>
          </a:p>
          <a:p>
            <a:pPr lvl="1"/>
            <a:r>
              <a:rPr lang="cs-CZ" dirty="0" smtClean="0"/>
              <a:t>Slovné zodpovězení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Interaktivní osnova –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IS MUNI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studijní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Nástin obchodního práva I. Bejček, J.-Hajn, P.-Kotásek, J.-</a:t>
            </a:r>
            <a:r>
              <a:rPr lang="cs-CZ" dirty="0" err="1"/>
              <a:t>Ondrejová</a:t>
            </a:r>
            <a:r>
              <a:rPr lang="cs-CZ" dirty="0"/>
              <a:t>, D.-Pokorná, J.-Šilhán, J.-Večerková, E.  </a:t>
            </a:r>
          </a:p>
          <a:p>
            <a:r>
              <a:rPr lang="cs-CZ" dirty="0"/>
              <a:t>Pravidla rozhodčího řízení ADR.eu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334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Hodně štěstí do nového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https://is.muni.cz/auth/el/1422/podzim2009/EL011/um/9792190/velke_cernob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838" y="2428868"/>
            <a:ext cx="8654010" cy="2075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Místo a čas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Středa– 16:40 – 18:10 </a:t>
            </a:r>
          </a:p>
          <a:p>
            <a:r>
              <a:rPr lang="cs-CZ" dirty="0" smtClean="0"/>
              <a:t>Místnost 214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08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Potential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Mgr. Matěj Myška		JUDr. Radim </a:t>
            </a:r>
            <a:r>
              <a:rPr lang="cs-CZ" dirty="0" err="1" smtClean="0"/>
              <a:t>Polčák</a:t>
            </a:r>
            <a:r>
              <a:rPr lang="cs-CZ" dirty="0" smtClean="0"/>
              <a:t>, Ph.D.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3791310"/>
            <a:ext cx="1514475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48509"/>
            <a:ext cx="1761183" cy="1754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357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Konzultační hodiny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Na požádání</a:t>
            </a:r>
            <a:endParaRPr lang="cs-CZ" dirty="0" smtClean="0"/>
          </a:p>
          <a:p>
            <a:r>
              <a:rPr lang="en-US" dirty="0" smtClean="0">
                <a:hlinkClick r:id="rId2"/>
              </a:rPr>
              <a:t>michalkoscik@gmail.com</a:t>
            </a:r>
          </a:p>
          <a:p>
            <a:r>
              <a:rPr lang="en-US" dirty="0" smtClean="0">
                <a:hlinkClick r:id="rId2"/>
              </a:rPr>
              <a:t>k</a:t>
            </a:r>
            <a:r>
              <a:rPr lang="cs-CZ" dirty="0" err="1" smtClean="0">
                <a:hlinkClick r:id="rId2"/>
              </a:rPr>
              <a:t>oscik</a:t>
            </a:r>
            <a:r>
              <a:rPr lang="en-US" dirty="0" smtClean="0">
                <a:hlinkClick r:id="rId2"/>
              </a:rPr>
              <a:t>@law.muni.cz</a:t>
            </a:r>
            <a:endParaRPr lang="en-US" dirty="0" smtClean="0"/>
          </a:p>
          <a:p>
            <a:r>
              <a:rPr lang="en-US" dirty="0" smtClean="0"/>
              <a:t>76882@mail.muni.cz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96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Centrální motiv - CYBERSQUATTING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Využití doménového jména ve zlé víře</a:t>
            </a:r>
            <a:endParaRPr lang="en-US" dirty="0" smtClean="0"/>
          </a:p>
          <a:p>
            <a:r>
              <a:rPr lang="cs-CZ" dirty="0" smtClean="0"/>
              <a:t>S úmyslem</a:t>
            </a:r>
            <a:r>
              <a:rPr lang="en-US" dirty="0" smtClean="0"/>
              <a:t>:</a:t>
            </a:r>
          </a:p>
          <a:p>
            <a:pPr lvl="1"/>
            <a:r>
              <a:rPr lang="cs-CZ" dirty="0" smtClean="0"/>
              <a:t>Zamezit konkurenci doménové jméno vlastnit/užívat</a:t>
            </a:r>
            <a:endParaRPr lang="en-US" dirty="0" smtClean="0"/>
          </a:p>
          <a:p>
            <a:pPr lvl="1"/>
            <a:r>
              <a:rPr lang="cs-CZ" dirty="0" smtClean="0"/>
              <a:t>Zmást zákazníky</a:t>
            </a:r>
            <a:endParaRPr lang="cs-CZ" dirty="0"/>
          </a:p>
          <a:p>
            <a:pPr lvl="1"/>
            <a:r>
              <a:rPr lang="cs-CZ" dirty="0" smtClean="0"/>
              <a:t>Vydírat zákazníky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www.whitehouse.com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276872"/>
            <a:ext cx="4752528" cy="3802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2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www.oskar.cz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663" y="2204864"/>
            <a:ext cx="257175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59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endParaRPr kumimoji="0" lang="cs-CZ" sz="28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itchFamily="34" charset="0"/>
                <a:cs typeface="Calibri" pitchFamily="34" charset="0"/>
              </a:rPr>
              <a:t>Vytvořený výřez obrazovky: 15.2.2012 14:21</a:t>
            </a:r>
            <a:endParaRPr kumimoji="0" 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cs-CZ" sz="28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Počítačem generovaný alternativní text: 1 - 45 of 50 domains 1 a I   I 45 results per page v&#10;DOMAIN NAME CATEGORY PRICE&#10;Q. Droppers.com Health $31,600 (AddtoCart&#10;Q.. N.bblers.com Recreation $29,200 Add to Cart)&#10;Q, CatFan.com Family Life ‘ Request Phce&#10;Q.. Shammy.com Business $28,000 Add to Cart&#10;Q. CityRebates.com Shopping ‘ Request Price ‘&#10;Q.. Dru,ds.com Society $117,000 aAdd to Cart)&#10;Q, CouponSource.com Shopping ‘ Request Pdce&#10;Q.. BizSites.com Business $210,000 AddtoCart)&#10;Q. Redbone.corn Recreation $21,000 AddtoCart&#10;Q. Toysite.com Shopping $35,000 ( Add to Cart&#10;Q. Vetschool.com $28,200 AddtoCart7)&#10;. (&#10;Whammv.com Recreation S100,000 AddtoCart ‘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6" y="1628800"/>
            <a:ext cx="7400925" cy="451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700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357</TotalTime>
  <Words>333</Words>
  <Application>Microsoft Office PowerPoint</Application>
  <PresentationFormat>Předvádění na obrazovce (4:3)</PresentationFormat>
  <Paragraphs>105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Urbanistický</vt:lpstr>
      <vt:lpstr>Právo doménových jmen</vt:lpstr>
      <vt:lpstr>Prezentace aplikace PowerPoint</vt:lpstr>
      <vt:lpstr>Místo a čas</vt:lpstr>
      <vt:lpstr>Potential Teachers</vt:lpstr>
      <vt:lpstr>Konzultační hodiny</vt:lpstr>
      <vt:lpstr>Centrální motiv - CYBERSQUATTING</vt:lpstr>
      <vt:lpstr>www.whitehouse.com</vt:lpstr>
      <vt:lpstr>www.oskar.cz</vt:lpstr>
      <vt:lpstr>Prezentace aplikace PowerPoint</vt:lpstr>
      <vt:lpstr>Překlepy</vt:lpstr>
      <vt:lpstr>Osobnostní práva</vt:lpstr>
      <vt:lpstr>Rozsah předmětu</vt:lpstr>
      <vt:lpstr>Cíle předmětu</vt:lpstr>
      <vt:lpstr>Prezentace aplikace PowerPoint</vt:lpstr>
      <vt:lpstr>Podmínky zápočtu</vt:lpstr>
      <vt:lpstr>Studijní materiály</vt:lpstr>
      <vt:lpstr>Další studijní materiály</vt:lpstr>
      <vt:lpstr>Hodně štěstí do nového semestru</vt:lpstr>
    </vt:vector>
  </TitlesOfParts>
  <Company>RMU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of Domain names</dc:title>
  <dc:creator>Koscik</dc:creator>
  <cp:lastModifiedBy>Michal Koščík</cp:lastModifiedBy>
  <cp:revision>31</cp:revision>
  <dcterms:created xsi:type="dcterms:W3CDTF">2010-02-22T08:49:39Z</dcterms:created>
  <dcterms:modified xsi:type="dcterms:W3CDTF">2012-02-22T14:57:51Z</dcterms:modified>
</cp:coreProperties>
</file>