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D911-E134-40C8-8CE0-968A7D5C23AA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6780C-53AB-407D-9B74-4A765BE3E8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9405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D911-E134-40C8-8CE0-968A7D5C23AA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6780C-53AB-407D-9B74-4A765BE3E8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5804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D911-E134-40C8-8CE0-968A7D5C23AA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6780C-53AB-407D-9B74-4A765BE3E8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95533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D911-E134-40C8-8CE0-968A7D5C23AA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6780C-53AB-407D-9B74-4A765BE3E8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06889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D911-E134-40C8-8CE0-968A7D5C23AA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6780C-53AB-407D-9B74-4A765BE3E8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36261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D911-E134-40C8-8CE0-968A7D5C23AA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6780C-53AB-407D-9B74-4A765BE3E8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84198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D911-E134-40C8-8CE0-968A7D5C23AA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6780C-53AB-407D-9B74-4A765BE3E8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561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D911-E134-40C8-8CE0-968A7D5C23AA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6780C-53AB-407D-9B74-4A765BE3E8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96578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D911-E134-40C8-8CE0-968A7D5C23AA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6780C-53AB-407D-9B74-4A765BE3E8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96783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D911-E134-40C8-8CE0-968A7D5C23AA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6780C-53AB-407D-9B74-4A765BE3E8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70003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4D911-E134-40C8-8CE0-968A7D5C23AA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46780C-53AB-407D-9B74-4A765BE3E8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60806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54D911-E134-40C8-8CE0-968A7D5C23AA}" type="datetimeFigureOut">
              <a:rPr lang="cs-CZ" smtClean="0"/>
              <a:t>6.3.2012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6780C-53AB-407D-9B74-4A765BE3E8E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39264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3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r>
              <a:rPr lang="cs-CZ" smtClean="0"/>
              <a:t>Doménové spory</a:t>
            </a:r>
          </a:p>
        </p:txBody>
      </p:sp>
      <p:sp>
        <p:nvSpPr>
          <p:cNvPr id="33795" name="Podnadpis 4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4953000" cy="1752600"/>
          </a:xfrm>
        </p:spPr>
        <p:txBody>
          <a:bodyPr/>
          <a:lstStyle/>
          <a:p>
            <a:pPr marL="63500"/>
            <a:endParaRPr lang="cs-CZ" smtClean="0"/>
          </a:p>
        </p:txBody>
      </p:sp>
      <p:pic>
        <p:nvPicPr>
          <p:cNvPr id="3379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0" y="4429125"/>
            <a:ext cx="2786063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95811432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§ 48     Parazitování na pověsti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430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smtClean="0"/>
          </a:p>
          <a:p>
            <a:r>
              <a:rPr lang="cs-CZ" smtClean="0"/>
              <a:t>	Parazitováním je využívání pověsti podniku, výrobků nebo služeb jiného soutěžitele s cílem získat pro výsledky vlastního nebo cizího podnikání prospěch, jehož by soutěžitel jinak nedosáhl.</a:t>
            </a:r>
          </a:p>
        </p:txBody>
      </p:sp>
    </p:spTree>
    <p:extLst>
      <p:ext uri="{BB962C8B-B14F-4D97-AF65-F5344CB8AC3E}">
        <p14:creationId xmlns:p14="http://schemas.microsoft.com/office/powerpoint/2010/main" val="2107655022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Nadpis 1"/>
          <p:cNvSpPr>
            <a:spLocks noGrp="1"/>
          </p:cNvSpPr>
          <p:nvPr>
            <p:ph type="title"/>
          </p:nvPr>
        </p:nvSpPr>
        <p:spPr>
          <a:xfrm>
            <a:off x="428625" y="857250"/>
            <a:ext cx="8229600" cy="1066800"/>
          </a:xfrm>
        </p:spPr>
        <p:txBody>
          <a:bodyPr/>
          <a:lstStyle/>
          <a:p>
            <a:r>
              <a:rPr lang="cs-CZ" smtClean="0"/>
              <a:t>Nároky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625" y="2071688"/>
            <a:ext cx="8229600" cy="4324350"/>
          </a:xfrm>
        </p:spPr>
        <p:txBody>
          <a:bodyPr>
            <a:normAutofit fontScale="85000" lnSpcReduction="1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Osoby, jejichž práva byla </a:t>
            </a:r>
            <a:r>
              <a:rPr lang="cs-CZ" dirty="0" err="1" smtClean="0"/>
              <a:t>nekalou</a:t>
            </a:r>
            <a:r>
              <a:rPr lang="cs-CZ" dirty="0" smtClean="0"/>
              <a:t> soutěží porušena nebo ohrožena, mohou se proti </a:t>
            </a:r>
            <a:r>
              <a:rPr lang="cs-CZ" b="1" u="sng" dirty="0" smtClean="0">
                <a:solidFill>
                  <a:schemeClr val="accent2"/>
                </a:solidFill>
              </a:rPr>
              <a:t>rušiteli</a:t>
            </a:r>
            <a:r>
              <a:rPr lang="cs-CZ" dirty="0" smtClean="0"/>
              <a:t> domáhat, aby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se tohoto jednání zdržel  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odstranil závadný stav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přiměřené zadostiučinění 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náhradu škody 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vydání bezdůvodného obohacení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Kdo je rušitel? 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Správce (?)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Squatter (?)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endParaRPr lang="cs-CZ" dirty="0"/>
          </a:p>
        </p:txBody>
      </p:sp>
      <p:pic>
        <p:nvPicPr>
          <p:cNvPr id="4403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5214938"/>
            <a:ext cx="1685925" cy="1204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4792865"/>
      </p:ext>
    </p:extLst>
  </p:cSld>
  <p:clrMapOvr>
    <a:masterClrMapping/>
  </p:clrMapOvr>
  <p:transition>
    <p:push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Legitimace</a:t>
            </a:r>
          </a:p>
        </p:txBody>
      </p:sp>
      <p:sp>
        <p:nvSpPr>
          <p:cNvPr id="4505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Aktivní </a:t>
            </a:r>
          </a:p>
          <a:p>
            <a:pPr lvl="1"/>
            <a:r>
              <a:rPr lang="cs-CZ" smtClean="0"/>
              <a:t>Osoba jejíž práva byla porušena</a:t>
            </a:r>
          </a:p>
          <a:p>
            <a:pPr lvl="2"/>
            <a:r>
              <a:rPr lang="cs-CZ" smtClean="0"/>
              <a:t>Osoba jednající v soutěži</a:t>
            </a:r>
          </a:p>
          <a:p>
            <a:pPr lvl="2"/>
            <a:r>
              <a:rPr lang="cs-CZ" smtClean="0"/>
              <a:t>	Právnická osoba oprávněná hájit zájmy soutěžitelů nebo spotřebitelů.</a:t>
            </a:r>
          </a:p>
          <a:p>
            <a:pPr lvl="1"/>
            <a:endParaRPr lang="cs-CZ" smtClean="0"/>
          </a:p>
          <a:p>
            <a:r>
              <a:rPr lang="cs-CZ" smtClean="0"/>
              <a:t>Pasivní </a:t>
            </a:r>
          </a:p>
          <a:p>
            <a:pPr lvl="1"/>
            <a:r>
              <a:rPr lang="cs-CZ" smtClean="0"/>
              <a:t>Správce</a:t>
            </a:r>
          </a:p>
          <a:p>
            <a:pPr lvl="1"/>
            <a:r>
              <a:rPr lang="cs-CZ" smtClean="0"/>
              <a:t>Uživatel</a:t>
            </a:r>
          </a:p>
        </p:txBody>
      </p:sp>
      <p:pic>
        <p:nvPicPr>
          <p:cNvPr id="4506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5245100"/>
            <a:ext cx="1643063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4822667"/>
      </p:ext>
    </p:extLst>
  </p:cSld>
  <p:clrMapOvr>
    <a:masterClrMapping/>
  </p:clrMapOvr>
  <p:transition>
    <p:push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28625" y="928688"/>
            <a:ext cx="8229600" cy="10668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Doménová jména a osobnostní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28625" y="2000250"/>
            <a:ext cx="8229600" cy="4324350"/>
          </a:xfrm>
        </p:spPr>
        <p:txBody>
          <a:bodyPr>
            <a:normAutofit fontScale="77500" lnSpcReduction="2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Listina - Čl.10  (1) 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 Každý má právo, aby byla zachována jeho lidská důstojnost, osobní čest, dobrá pověst a chráněno jeho jméno.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Občanský zákoník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§11 Fyzická osoba má právo na ochranu své osobnosti, zejména života a zdraví, občanské cti a lidské důstojnosti, jakož i soukromí, svého jména a projevů osobní povahy.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Fyzická osoba má právo se zejména domáhat, aby bylo upuštěno od neoprávněných zásahů do práva na ochranu její osobnosti, aby byly odstraněny následky těchto zásahů a aby jí bylo dáno přiměřené zadostiučinění.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!!!!!! Zpravodajská licence v § 12/3 neplatí na jméno!!!!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Možná obrana – svoboda slova</a:t>
            </a:r>
          </a:p>
        </p:txBody>
      </p:sp>
    </p:spTree>
    <p:extLst>
      <p:ext uri="{BB962C8B-B14F-4D97-AF65-F5344CB8AC3E}">
        <p14:creationId xmlns:p14="http://schemas.microsoft.com/office/powerpoint/2010/main" val="2990508208"/>
      </p:ext>
    </p:extLst>
  </p:cSld>
  <p:clrMapOvr>
    <a:masterClrMapping/>
  </p:clrMapOvr>
  <p:transition>
    <p:push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Příklad - Ochrana osobnostních práv</a:t>
            </a:r>
            <a:endParaRPr lang="cs-CZ" dirty="0"/>
          </a:p>
        </p:txBody>
      </p:sp>
      <p:sp>
        <p:nvSpPr>
          <p:cNvPr id="4710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Realitní kancelář Reality Sting s.r.o. si zaregistruje doménu sting.cz na které nabízí své nemovitosti</a:t>
            </a:r>
          </a:p>
          <a:p>
            <a:r>
              <a:rPr lang="cs-CZ" smtClean="0"/>
              <a:t>Kanceláři se ozve právní zástupce známého zpěváka a domáhá se převedení doménového jména. Jinak hrozí žalobou na porušení svého práva na ochranu osobnosti. </a:t>
            </a:r>
          </a:p>
        </p:txBody>
      </p:sp>
    </p:spTree>
    <p:extLst>
      <p:ext uri="{BB962C8B-B14F-4D97-AF65-F5344CB8AC3E}">
        <p14:creationId xmlns:p14="http://schemas.microsoft.com/office/powerpoint/2010/main" val="3905634843"/>
      </p:ext>
    </p:extLst>
  </p:cSld>
  <p:clrMapOvr>
    <a:masterClrMapping/>
  </p:clrMapOvr>
  <p:transition>
    <p:push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Firma - § 12 ObchZ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	(1) Kdo byl dotčen na svých právech neoprávněným užíváním firmy, může se proti neoprávněnému uživateli domáhat, aby se takového jednání zdržel a odstranil závadný stav. Dále může požadovat vydání bezdůvodného obohacení a přiměřené zadostiučinění, které může být poskytnuto i v penězích.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	(2) Byla-li neoprávněným užíváním firmy způsobena škoda, lze se její náhrady domáhat podle tohoto zákona.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3512150"/>
      </p:ext>
    </p:extLst>
  </p:cSld>
  <p:clrMapOvr>
    <a:masterClrMapping/>
  </p:clrMapOvr>
  <p:transition>
    <p:push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Ochrana Firmy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Příklad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Doménový spekulant si zaregistruje sony.</a:t>
            </a:r>
            <a:r>
              <a:rPr lang="cs-CZ" dirty="0" err="1" smtClean="0"/>
              <a:t>cz</a:t>
            </a:r>
            <a:endParaRPr lang="cs-CZ" dirty="0" smtClean="0"/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Firmy obchodních společností OR </a:t>
            </a:r>
          </a:p>
          <a:p>
            <a:pPr marL="923544" lvl="2" indent="-219456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en-US" b="1" dirty="0" smtClean="0"/>
              <a:t>Sony Music Entertainment Czech Republic </a:t>
            </a:r>
            <a:r>
              <a:rPr lang="en-US" b="1" dirty="0" err="1" smtClean="0"/>
              <a:t>s.r.o</a:t>
            </a:r>
            <a:r>
              <a:rPr lang="en-US" b="1" dirty="0" smtClean="0"/>
              <a:t>.</a:t>
            </a:r>
            <a:endParaRPr lang="cs-CZ" b="1" dirty="0" smtClean="0"/>
          </a:p>
          <a:p>
            <a:pPr marL="923544" lvl="2" indent="-219456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en-US" b="1" dirty="0" smtClean="0"/>
              <a:t>Sony Music Entertainment Czech Republic </a:t>
            </a:r>
            <a:r>
              <a:rPr lang="en-US" b="1" dirty="0" err="1" smtClean="0"/>
              <a:t>s.r.o</a:t>
            </a:r>
            <a:r>
              <a:rPr lang="en-US" b="1" dirty="0" smtClean="0"/>
              <a:t>.</a:t>
            </a:r>
            <a:endParaRPr lang="cs-CZ" b="1" dirty="0" smtClean="0"/>
          </a:p>
          <a:p>
            <a:pPr marL="923544" lvl="2" indent="-219456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pl-PL" b="1" dirty="0" smtClean="0"/>
              <a:t>SONY Czech, spol. s r.o.</a:t>
            </a:r>
          </a:p>
          <a:p>
            <a:pPr marL="923544" lvl="2" indent="-219456" fontAlgn="auto">
              <a:spcAft>
                <a:spcPts val="0"/>
              </a:spcAft>
              <a:buFont typeface="Wingdings 2"/>
              <a:buChar char=""/>
              <a:defRPr/>
            </a:pPr>
            <a:r>
              <a:rPr lang="cs-CZ" b="1" dirty="0" smtClean="0"/>
              <a:t>Sony Ericsson Mobile </a:t>
            </a:r>
            <a:r>
              <a:rPr lang="cs-CZ" b="1" dirty="0" err="1" smtClean="0"/>
              <a:t>Communications</a:t>
            </a:r>
            <a:r>
              <a:rPr lang="cs-CZ" b="1" dirty="0" smtClean="0"/>
              <a:t> </a:t>
            </a:r>
            <a:r>
              <a:rPr lang="cs-CZ" b="1" dirty="0" err="1" smtClean="0"/>
              <a:t>International</a:t>
            </a:r>
            <a:r>
              <a:rPr lang="cs-CZ" b="1" dirty="0" smtClean="0"/>
              <a:t> AB </a:t>
            </a:r>
            <a:r>
              <a:rPr lang="cs-CZ" b="1" dirty="0" err="1" smtClean="0"/>
              <a:t>Branch</a:t>
            </a:r>
            <a:r>
              <a:rPr lang="cs-CZ" b="1" dirty="0" smtClean="0"/>
              <a:t> Office </a:t>
            </a:r>
            <a:r>
              <a:rPr lang="cs-CZ" b="1" dirty="0" err="1" smtClean="0"/>
              <a:t>Czech</a:t>
            </a:r>
            <a:r>
              <a:rPr lang="cs-CZ" b="1" dirty="0" smtClean="0"/>
              <a:t> </a:t>
            </a:r>
            <a:r>
              <a:rPr lang="cs-CZ" b="1" dirty="0" err="1" smtClean="0"/>
              <a:t>Republic</a:t>
            </a:r>
            <a:r>
              <a:rPr lang="cs-CZ" b="1" dirty="0" smtClean="0"/>
              <a:t>,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1723093"/>
      </p:ext>
    </p:extLst>
  </p:cSld>
  <p:clrMapOvr>
    <a:masterClrMapping/>
  </p:clrMapOvr>
  <p:transition>
    <p:push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Ochranné známky</a:t>
            </a:r>
          </a:p>
        </p:txBody>
      </p:sp>
      <p:sp>
        <p:nvSpPr>
          <p:cNvPr id="5017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smtClean="0"/>
              <a:t>	§8 Vlastník ochranné známky má výlučné právo užívat ochrannou známku ve spojení s výrobky nebo službami, pro něž je chráněna</a:t>
            </a:r>
          </a:p>
        </p:txBody>
      </p:sp>
    </p:spTree>
    <p:extLst>
      <p:ext uri="{BB962C8B-B14F-4D97-AF65-F5344CB8AC3E}">
        <p14:creationId xmlns:p14="http://schemas.microsoft.com/office/powerpoint/2010/main" val="3329407329"/>
      </p:ext>
    </p:extLst>
  </p:cSld>
  <p:clrMapOvr>
    <a:masterClrMapping/>
  </p:clrMapOvr>
  <p:transition>
    <p:push dir="r"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§8/2 Zákona o ochranných známkách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071688"/>
            <a:ext cx="8229600" cy="4502150"/>
          </a:xfrm>
        </p:spPr>
        <p:txBody>
          <a:bodyPr>
            <a:normAutofit fontScale="77500" lnSpcReduction="2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	(2) Nestanoví-li tento zákon jinak (§ 10 a 11), nikdo nesmí v obchodním styku bez souhlasu vlastníka ochranné známky užívat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>
                <a:solidFill>
                  <a:schemeClr val="tx1"/>
                </a:solidFill>
              </a:rPr>
              <a:t>a) </a:t>
            </a:r>
            <a:r>
              <a:rPr lang="cs-CZ" b="1" dirty="0" smtClean="0">
                <a:solidFill>
                  <a:schemeClr val="tx1"/>
                </a:solidFill>
              </a:rPr>
              <a:t>označení shodné s ochrannou známkou </a:t>
            </a:r>
            <a:r>
              <a:rPr lang="cs-CZ" dirty="0" smtClean="0">
                <a:solidFill>
                  <a:schemeClr val="tx1"/>
                </a:solidFill>
              </a:rPr>
              <a:t>pro výrobky nebo služby, které jsou shodné s těmi, pro které je ochranná známka zapsána,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>
                <a:solidFill>
                  <a:schemeClr val="tx1"/>
                </a:solidFill>
              </a:rPr>
              <a:t>b) označení, u něhož z důvodu jeho shodnosti nebo podobnosti s ochrannou známkou a shodnosti nebo podobnosti výrobků nebo služeb označených ochrannou známkou a označením </a:t>
            </a:r>
            <a:r>
              <a:rPr lang="cs-CZ" b="1" dirty="0" smtClean="0">
                <a:solidFill>
                  <a:schemeClr val="tx1"/>
                </a:solidFill>
              </a:rPr>
              <a:t>existuje pravděpodobnost záměny na straně veřejnosti</a:t>
            </a:r>
            <a:r>
              <a:rPr lang="cs-CZ" dirty="0" smtClean="0">
                <a:solidFill>
                  <a:schemeClr val="tx1"/>
                </a:solidFill>
              </a:rPr>
              <a:t>, …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>
                <a:solidFill>
                  <a:schemeClr val="tx1"/>
                </a:solidFill>
              </a:rPr>
              <a:t>c) …jde o ochrannou známku, která má dobré jméno v České republice, a jeho </a:t>
            </a:r>
            <a:r>
              <a:rPr lang="cs-CZ" b="1" dirty="0" smtClean="0">
                <a:solidFill>
                  <a:schemeClr val="tx1"/>
                </a:solidFill>
              </a:rPr>
              <a:t>užívání by nepoctivě těžilo z rozlišovací způsobilosti nebo dobrého jména ochranné známky nebo jim bylo na újmu.</a:t>
            </a:r>
            <a:endParaRPr lang="cs-CZ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079758"/>
      </p:ext>
    </p:extLst>
  </p:cSld>
  <p:clrMapOvr>
    <a:masterClrMapping/>
  </p:clrMapOvr>
  <p:transition>
    <p:push dir="r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Příklad</a:t>
            </a:r>
          </a:p>
        </p:txBody>
      </p:sp>
      <p:sp>
        <p:nvSpPr>
          <p:cNvPr id="52227" name="Zástupný symbol pro obsah 2"/>
          <p:cNvSpPr>
            <a:spLocks noGrp="1"/>
          </p:cNvSpPr>
          <p:nvPr>
            <p:ph idx="1"/>
          </p:nvPr>
        </p:nvSpPr>
        <p:spPr>
          <a:xfrm>
            <a:off x="3000375" y="2143125"/>
            <a:ext cx="5757863" cy="4324350"/>
          </a:xfrm>
        </p:spPr>
        <p:txBody>
          <a:bodyPr>
            <a:normAutofit fontScale="92500"/>
          </a:bodyPr>
          <a:lstStyle/>
          <a:p>
            <a:r>
              <a:rPr lang="cs-CZ" smtClean="0"/>
              <a:t>Squatter si zaregistruje doménu lego.cz</a:t>
            </a:r>
          </a:p>
          <a:p>
            <a:r>
              <a:rPr lang="cs-CZ" smtClean="0"/>
              <a:t>Tuto doménu dále nevyužívá a nabídne ji k prodeji za 200 000 Kč</a:t>
            </a:r>
          </a:p>
          <a:p>
            <a:endParaRPr lang="cs-CZ" smtClean="0"/>
          </a:p>
          <a:p>
            <a:r>
              <a:rPr lang="cs-CZ" smtClean="0"/>
              <a:t>Může se majitel ochranné známky domáhat porušení svých práv?</a:t>
            </a:r>
          </a:p>
        </p:txBody>
      </p:sp>
      <p:pic>
        <p:nvPicPr>
          <p:cNvPr id="52228" name="Obrázek 3" descr="lego_computer_guy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63" y="2286000"/>
            <a:ext cx="2071687" cy="1722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85466788"/>
      </p:ext>
    </p:extLst>
  </p:cSld>
  <p:clrMapOvr>
    <a:masterClrMapping/>
  </p:clrMapOvr>
  <p:transition>
    <p:push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Relevantní právní oblasti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Právo duševního vlastnictví</a:t>
            </a:r>
          </a:p>
          <a:p>
            <a:pPr lvl="1"/>
            <a:r>
              <a:rPr lang="cs-CZ" smtClean="0"/>
              <a:t>Ochranné známky</a:t>
            </a:r>
          </a:p>
          <a:p>
            <a:pPr lvl="1"/>
            <a:r>
              <a:rPr lang="cs-CZ" smtClean="0"/>
              <a:t>Copyright</a:t>
            </a:r>
          </a:p>
          <a:p>
            <a:pPr lvl="1"/>
            <a:r>
              <a:rPr lang="cs-CZ" smtClean="0"/>
              <a:t>Chráněná označení</a:t>
            </a:r>
          </a:p>
          <a:p>
            <a:r>
              <a:rPr lang="cs-CZ" smtClean="0"/>
              <a:t>Osobnostní práva </a:t>
            </a:r>
          </a:p>
          <a:p>
            <a:r>
              <a:rPr lang="cs-CZ" smtClean="0"/>
              <a:t>Práva na ochranu názvu/ firmy u právnických osob</a:t>
            </a:r>
          </a:p>
          <a:p>
            <a:r>
              <a:rPr lang="cs-CZ" smtClean="0"/>
              <a:t>Právo proti nekalé soutěži</a:t>
            </a:r>
          </a:p>
        </p:txBody>
      </p:sp>
    </p:spTree>
    <p:extLst>
      <p:ext uri="{BB962C8B-B14F-4D97-AF65-F5344CB8AC3E}">
        <p14:creationId xmlns:p14="http://schemas.microsoft.com/office/powerpoint/2010/main" val="413036765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Nadpis 3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r>
              <a:rPr lang="cs-CZ" smtClean="0"/>
              <a:t>Alternativní řešení sporů</a:t>
            </a:r>
          </a:p>
        </p:txBody>
      </p:sp>
      <p:sp>
        <p:nvSpPr>
          <p:cNvPr id="53251" name="Podnadpis 4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4953000" cy="1752600"/>
          </a:xfrm>
        </p:spPr>
        <p:txBody>
          <a:bodyPr/>
          <a:lstStyle/>
          <a:p>
            <a:pPr marL="63500"/>
            <a:endParaRPr lang="cs-CZ" smtClean="0"/>
          </a:p>
        </p:txBody>
      </p:sp>
      <p:pic>
        <p:nvPicPr>
          <p:cNvPr id="5325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0" y="4429125"/>
            <a:ext cx="2786063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2971471"/>
      </p:ext>
    </p:extLst>
  </p:cSld>
  <p:clrMapOvr>
    <a:masterClrMapping/>
  </p:clrMapOvr>
  <p:transition>
    <p:push dir="r"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Důvody pro alternativní řešení sporů</a:t>
            </a:r>
            <a:endParaRPr lang="cs-CZ" dirty="0"/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Narůstající objem doménových spekulací</a:t>
            </a:r>
          </a:p>
          <a:p>
            <a:r>
              <a:rPr lang="cs-CZ" smtClean="0"/>
              <a:t>Problémy s mezinárodním prvkem</a:t>
            </a:r>
          </a:p>
          <a:p>
            <a:r>
              <a:rPr lang="cs-CZ" smtClean="0"/>
              <a:t>Mezery ve vnitrostátních úpravách</a:t>
            </a:r>
          </a:p>
          <a:p>
            <a:r>
              <a:rPr lang="cs-CZ" smtClean="0"/>
              <a:t>Malá zkušenost soudců s řešením doménových sporů</a:t>
            </a:r>
          </a:p>
        </p:txBody>
      </p:sp>
    </p:spTree>
    <p:extLst>
      <p:ext uri="{BB962C8B-B14F-4D97-AF65-F5344CB8AC3E}">
        <p14:creationId xmlns:p14="http://schemas.microsoft.com/office/powerpoint/2010/main" val="22174269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Cesta k alternativnímu řešení</a:t>
            </a:r>
          </a:p>
        </p:txBody>
      </p:sp>
      <p:sp>
        <p:nvSpPr>
          <p:cNvPr id="5529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Rozhodčí doložka ve prospěch třetích osob zakotvená přímo v pravidlech registrace</a:t>
            </a:r>
          </a:p>
          <a:p>
            <a:r>
              <a:rPr lang="cs-CZ" smtClean="0"/>
              <a:t>Třetí osoby mají oprávnění (ne však povinnost) podat žalobu u předem určené rozhodčí instituce</a:t>
            </a:r>
          </a:p>
          <a:p>
            <a:r>
              <a:rPr lang="cs-CZ" smtClean="0"/>
              <a:t>Rozhodčí doložku v současnosti mají všechny významné domény </a:t>
            </a:r>
          </a:p>
          <a:p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616450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Pravidla registrace cz.nic</a:t>
            </a:r>
          </a:p>
        </p:txBody>
      </p:sp>
      <p:sp>
        <p:nvSpPr>
          <p:cNvPr id="5632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16.3.	Držitel tímto činí rozhodčí veřejnou nabídku v souladu s Pravidly alternativního řešení sporů, a to pro veškerá doménová jména Držitele, zařazená v elektronické databázi doménových jmen v ccTLD .cz spravované sdružením CZ.NIC</a:t>
            </a:r>
          </a:p>
        </p:txBody>
      </p:sp>
    </p:spTree>
    <p:extLst>
      <p:ext uri="{BB962C8B-B14F-4D97-AF65-F5344CB8AC3E}">
        <p14:creationId xmlns:p14="http://schemas.microsoft.com/office/powerpoint/2010/main" val="22957769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Pravidla registrace cz.nic.</a:t>
            </a:r>
          </a:p>
        </p:txBody>
      </p:sp>
      <p:sp>
        <p:nvSpPr>
          <p:cNvPr id="5734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Georgia" pitchFamily="18" charset="0"/>
              <a:buNone/>
            </a:pPr>
            <a:r>
              <a:rPr lang="cs-CZ" smtClean="0"/>
              <a:t>16.4. Sdružení CZ.NIC zruší delegaci a nebo registraci Doménového jména, Doménové jméno převede na jinou osobu a pozastaví možnost převodu Doménového jména na jinou osobu, pokud tak stanoví vykonatelné soudní nebo správní rozhodnutí nebo výrok rozhodce či rozhodčího soudu,</a:t>
            </a:r>
          </a:p>
        </p:txBody>
      </p:sp>
    </p:spTree>
    <p:extLst>
      <p:ext uri="{BB962C8B-B14F-4D97-AF65-F5344CB8AC3E}">
        <p14:creationId xmlns:p14="http://schemas.microsoft.com/office/powerpoint/2010/main" val="134061681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Pravidla alternativního řešení sporů v </a:t>
            </a:r>
            <a:r>
              <a:rPr lang="cs-CZ" dirty="0" err="1" smtClean="0"/>
              <a:t>cz.nic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Držitel se neodvolatelně veřejně podrobuje pravomoci Rozhodčího soudu při HK AK, v rozhodčím řízení před tímto rozhodčím soudem podle zvláštního dodatku Řádu rozhodčího soudu pro rozhodčí řízení on-line zveřejněného v Obchodním věstníku (dále jen „Řád on-line“), a to ve věci majetkového sporu, o němž lze uzavřít smír, v němž třetí osoba napadne jakékoliv Doménové jméno Držitele, zařazené v elektronické databázi doménových jmen v národní doméně </a:t>
            </a:r>
            <a:r>
              <a:rPr lang="cs-CZ" dirty="0" err="1" smtClean="0"/>
              <a:t>ccTLD</a:t>
            </a:r>
            <a:r>
              <a:rPr lang="cs-CZ" dirty="0" smtClean="0"/>
              <a:t> .</a:t>
            </a:r>
            <a:r>
              <a:rPr lang="cs-CZ" dirty="0" err="1" smtClean="0"/>
              <a:t>cz</a:t>
            </a:r>
            <a:r>
              <a:rPr lang="cs-CZ" dirty="0" smtClean="0"/>
              <a:t> spravované sdružením CZ.NIC, pokud třetí osoba písemně projeví vůči Držiteli vůli podrobit se pravomoci tohoto rozhodčího soudu v dané věci zejména tím, že písemně zahájí takový spor u tohoto rozhodčího soudu v souladu s Řádem on-line. </a:t>
            </a:r>
          </a:p>
        </p:txBody>
      </p:sp>
    </p:spTree>
    <p:extLst>
      <p:ext uri="{BB962C8B-B14F-4D97-AF65-F5344CB8AC3E}">
        <p14:creationId xmlns:p14="http://schemas.microsoft.com/office/powerpoint/2010/main" val="39794039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Doména .eu</a:t>
            </a:r>
          </a:p>
        </p:txBody>
      </p:sp>
      <p:sp>
        <p:nvSpPr>
          <p:cNvPr id="5939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Není rozhodčí doložka</a:t>
            </a:r>
          </a:p>
          <a:p>
            <a:r>
              <a:rPr lang="cs-CZ" smtClean="0"/>
              <a:t>Pravomoc rozhodčího soudu stanovena přímo nařízením 874/2004</a:t>
            </a:r>
          </a:p>
        </p:txBody>
      </p:sp>
    </p:spTree>
    <p:extLst>
      <p:ext uri="{BB962C8B-B14F-4D97-AF65-F5344CB8AC3E}">
        <p14:creationId xmlns:p14="http://schemas.microsoft.com/office/powerpoint/2010/main" val="34246739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smtClean="0"/>
              <a:t>Čl. 7 Spekulativní a zneužívající registrace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1. Registrované jméno domény může být odebráno vhodným mimosoudním nebo soudním postupem, pokud je totožné se jménem nebo zavádějícím způsobem podobné jménu, pro které </a:t>
            </a:r>
            <a:r>
              <a:rPr lang="pt-BR" dirty="0" smtClean="0"/>
              <a:t>existuje takové právo uznané nebo stanovené vnitrostátním</a:t>
            </a:r>
            <a:r>
              <a:rPr lang="cs-CZ" dirty="0" smtClean="0"/>
              <a:t> právem nebo právem Společenství, a pokud toto jméno domény: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dirty="0" smtClean="0"/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a) jeho držitel zaregistroval, aniž by měl na toto jméno právo nebo oprávněný zájem, nebo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b) bylo zaregistrováno nebo užíváno nikoli v dobré víře.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71586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Citace obrázků</a:t>
            </a:r>
            <a:endParaRPr lang="sk-SK" smtClean="0"/>
          </a:p>
        </p:txBody>
      </p:sp>
      <p:sp>
        <p:nvSpPr>
          <p:cNvPr id="614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mtClean="0"/>
              <a:t>http://pegasusservicesgroup.com/images/domain-name.jpg</a:t>
            </a:r>
          </a:p>
        </p:txBody>
      </p:sp>
    </p:spTree>
    <p:extLst>
      <p:ext uri="{BB962C8B-B14F-4D97-AF65-F5344CB8AC3E}">
        <p14:creationId xmlns:p14="http://schemas.microsoft.com/office/powerpoint/2010/main" val="74542850"/>
      </p:ext>
    </p:extLst>
  </p:cSld>
  <p:clrMapOvr>
    <a:masterClrMapping/>
  </p:clrMapOvr>
  <p:transition>
    <p:push dir="r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Nadpis 3"/>
          <p:cNvSpPr>
            <a:spLocks noGrp="1"/>
          </p:cNvSpPr>
          <p:nvPr>
            <p:ph type="ctrTitle"/>
          </p:nvPr>
        </p:nvSpPr>
        <p:spPr>
          <a:xfrm>
            <a:off x="457200" y="2401888"/>
            <a:ext cx="8458200" cy="1470025"/>
          </a:xfrm>
        </p:spPr>
        <p:txBody>
          <a:bodyPr/>
          <a:lstStyle/>
          <a:p>
            <a:r>
              <a:rPr lang="cs-CZ" smtClean="0"/>
              <a:t>Děkuji za pozornost</a:t>
            </a:r>
          </a:p>
        </p:txBody>
      </p:sp>
      <p:sp>
        <p:nvSpPr>
          <p:cNvPr id="62467" name="Podnadpis 4"/>
          <p:cNvSpPr>
            <a:spLocks noGrp="1"/>
          </p:cNvSpPr>
          <p:nvPr>
            <p:ph type="subTitle" idx="1"/>
          </p:nvPr>
        </p:nvSpPr>
        <p:spPr>
          <a:xfrm>
            <a:off x="457200" y="3900488"/>
            <a:ext cx="4953000" cy="1752600"/>
          </a:xfrm>
        </p:spPr>
        <p:txBody>
          <a:bodyPr/>
          <a:lstStyle/>
          <a:p>
            <a:pPr marL="63500"/>
            <a:endParaRPr lang="cs-CZ" smtClean="0"/>
          </a:p>
        </p:txBody>
      </p:sp>
      <p:pic>
        <p:nvPicPr>
          <p:cNvPr id="6246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750" y="4429125"/>
            <a:ext cx="2786063" cy="199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186606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Doménové spory – ochrana před squattery</a:t>
            </a:r>
            <a:endParaRPr lang="sk-SK" dirty="0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smtClean="0"/>
              <a:t>Nároky z nekalé soutěže</a:t>
            </a:r>
          </a:p>
          <a:p>
            <a:r>
              <a:rPr lang="sk-SK" smtClean="0"/>
              <a:t>Práva k ochranným známkám</a:t>
            </a:r>
          </a:p>
          <a:p>
            <a:r>
              <a:rPr lang="sk-SK" smtClean="0"/>
              <a:t>Práva k chráněným označením</a:t>
            </a:r>
          </a:p>
          <a:p>
            <a:r>
              <a:rPr lang="sk-SK" smtClean="0"/>
              <a:t>Osobnostní práva</a:t>
            </a:r>
          </a:p>
        </p:txBody>
      </p:sp>
      <p:pic>
        <p:nvPicPr>
          <p:cNvPr id="3584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6563" y="4991100"/>
            <a:ext cx="2000250" cy="1428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85799508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Řešení doménových sporů podle práva k </a:t>
            </a:r>
            <a:r>
              <a:rPr lang="cs-CZ" dirty="0" err="1" smtClean="0"/>
              <a:t>nekalé</a:t>
            </a:r>
            <a:r>
              <a:rPr lang="cs-CZ" dirty="0" smtClean="0"/>
              <a:t> soutěži </a:t>
            </a:r>
            <a:endParaRPr lang="cs-CZ" dirty="0"/>
          </a:p>
        </p:txBody>
      </p:sp>
      <p:sp>
        <p:nvSpPr>
          <p:cNvPr id="36867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	§44 (1) Nekalou soutěží je jednání v hospodářské soutěži, které je v rozporu s dobrými mravy soutěže a je způsobilé přivodit újmu jiným soutěžitelům nebo spotřebitelům. Nekalá soutěž se zakazuje.</a:t>
            </a:r>
          </a:p>
        </p:txBody>
      </p:sp>
      <p:pic>
        <p:nvPicPr>
          <p:cNvPr id="3686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3750" y="5245100"/>
            <a:ext cx="1643063" cy="1174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19834049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Znaky nekalé soutěže</a:t>
            </a:r>
          </a:p>
        </p:txBody>
      </p:sp>
      <p:sp>
        <p:nvSpPr>
          <p:cNvPr id="3789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Jednání v hospodářské soutěži </a:t>
            </a:r>
          </a:p>
          <a:p>
            <a:r>
              <a:rPr lang="cs-CZ" smtClean="0"/>
              <a:t>Rozpor s dobrými mravy soutěže</a:t>
            </a:r>
          </a:p>
          <a:p>
            <a:r>
              <a:rPr lang="cs-CZ" smtClean="0"/>
              <a:t>Způsobilost přivodit újmu jiným spotřebitelům nebo soutěžitelům </a:t>
            </a:r>
          </a:p>
          <a:p>
            <a:endParaRPr lang="cs-CZ" smtClean="0"/>
          </a:p>
          <a:p>
            <a:endParaRPr lang="cs-CZ" smtClean="0"/>
          </a:p>
        </p:txBody>
      </p:sp>
      <p:pic>
        <p:nvPicPr>
          <p:cNvPr id="3789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438" y="5092700"/>
            <a:ext cx="1857375" cy="1327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66376525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Jednání v hospodářské soutěži</a:t>
            </a:r>
          </a:p>
        </p:txBody>
      </p:sp>
      <p:sp>
        <p:nvSpPr>
          <p:cNvPr id="3891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§41 – soutěžitelé</a:t>
            </a:r>
          </a:p>
          <a:p>
            <a:pPr lvl="1"/>
            <a:r>
              <a:rPr lang="cs-CZ" i="1" smtClean="0"/>
              <a:t>Fyzické i právnické osoby, které se účastní hospodářské soutěže, i když nejsou podnikatelé</a:t>
            </a:r>
          </a:p>
          <a:p>
            <a:r>
              <a:rPr lang="cs-CZ" smtClean="0"/>
              <a:t>Existence soutěžního vztahu</a:t>
            </a:r>
          </a:p>
          <a:p>
            <a:pPr lvl="1"/>
            <a:r>
              <a:rPr lang="cs-CZ" smtClean="0"/>
              <a:t>Užší definice – pouze přímí soutěžitelé</a:t>
            </a:r>
          </a:p>
          <a:p>
            <a:pPr lvl="1"/>
            <a:r>
              <a:rPr lang="cs-CZ" smtClean="0"/>
              <a:t>Širší definice - V</a:t>
            </a:r>
            <a:r>
              <a:rPr lang="cs-CZ" i="1" smtClean="0"/>
              <a:t>šichni, mezi nimiž dojde na trhu k hospodářskému střetu</a:t>
            </a:r>
            <a:endParaRPr lang="cs-CZ" smtClean="0"/>
          </a:p>
        </p:txBody>
      </p:sp>
    </p:spTree>
    <p:extLst>
      <p:ext uri="{BB962C8B-B14F-4D97-AF65-F5344CB8AC3E}">
        <p14:creationId xmlns:p14="http://schemas.microsoft.com/office/powerpoint/2010/main" val="3794323016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Dobré mravy soutěže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i="1" dirty="0" smtClean="0"/>
              <a:t>faktická morálka existující buď v obchodě vůbec, nebo alespoň v příslušném obchodním odvětví. </a:t>
            </a:r>
            <a:r>
              <a:rPr lang="cs-CZ" dirty="0" smtClean="0"/>
              <a:t> 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sk-SK" sz="1200" dirty="0" smtClean="0"/>
              <a:t>ELIÁŠ, Karel, </a:t>
            </a:r>
            <a:r>
              <a:rPr lang="sk-SK" sz="1200" dirty="0" err="1" smtClean="0"/>
              <a:t>et</a:t>
            </a:r>
            <a:r>
              <a:rPr lang="sk-SK" sz="1200" dirty="0" smtClean="0"/>
              <a:t> al. </a:t>
            </a:r>
            <a:r>
              <a:rPr lang="sk-SK" sz="1200" i="1" dirty="0" err="1" smtClean="0"/>
              <a:t>Kurs</a:t>
            </a:r>
            <a:r>
              <a:rPr lang="sk-SK" sz="1200" i="1" dirty="0" smtClean="0"/>
              <a:t> </a:t>
            </a:r>
            <a:r>
              <a:rPr lang="sk-SK" sz="1200" i="1" dirty="0" err="1" smtClean="0"/>
              <a:t>obchodního</a:t>
            </a:r>
            <a:r>
              <a:rPr lang="sk-SK" sz="1200" i="1" dirty="0" smtClean="0"/>
              <a:t> práva</a:t>
            </a:r>
            <a:r>
              <a:rPr lang="sk-SK" sz="1200" dirty="0" smtClean="0"/>
              <a:t> </a:t>
            </a:r>
            <a:r>
              <a:rPr lang="sk-SK" sz="1200" i="1" dirty="0" smtClean="0"/>
              <a:t>: Obecná </a:t>
            </a:r>
            <a:r>
              <a:rPr lang="sk-SK" sz="1400" i="1" dirty="0" err="1" smtClean="0"/>
              <a:t>část</a:t>
            </a:r>
            <a:r>
              <a:rPr lang="sk-SK" sz="1200" i="1" dirty="0" smtClean="0"/>
              <a:t>, </a:t>
            </a:r>
            <a:r>
              <a:rPr lang="sk-SK" sz="1200" i="1" dirty="0" err="1" smtClean="0"/>
              <a:t>soutěžní</a:t>
            </a:r>
            <a:r>
              <a:rPr lang="sk-SK" sz="1200" i="1" dirty="0" smtClean="0"/>
              <a:t> právo</a:t>
            </a:r>
            <a:r>
              <a:rPr lang="sk-SK" sz="1200" dirty="0" smtClean="0"/>
              <a:t>. Praha : C.H. </a:t>
            </a:r>
            <a:r>
              <a:rPr lang="sk-SK" sz="1200" dirty="0" err="1" smtClean="0"/>
              <a:t>Beck</a:t>
            </a:r>
            <a:r>
              <a:rPr lang="sk-SK" sz="1200" dirty="0" smtClean="0"/>
              <a:t>, 2004. ISBN 80-7179-854-1. s. 310. </a:t>
            </a:r>
            <a:endParaRPr lang="cs-CZ" sz="1200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Morálka v příslušném obchodním odvětví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Jednání zakázané prakticky všemi správci domén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Morálka v obchodě obecně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Parazitování na úspěchu cizího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Bránění v podnikání třetím osobám</a:t>
            </a:r>
          </a:p>
          <a:p>
            <a:pPr marL="658368" lvl="1" indent="-246888" fontAlgn="auto">
              <a:spcAft>
                <a:spcPts val="0"/>
              </a:spcAft>
              <a:buFont typeface="Georgia"/>
              <a:buChar char="▫"/>
              <a:defRPr/>
            </a:pPr>
            <a:r>
              <a:rPr lang="cs-CZ" dirty="0" smtClean="0"/>
              <a:t>Vydírání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3140361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Způsobilost přivodit újmu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mtClean="0"/>
              <a:t>Poškození dobré pověsti</a:t>
            </a:r>
          </a:p>
          <a:p>
            <a:r>
              <a:rPr lang="cs-CZ" smtClean="0"/>
              <a:t>Ušlé hospodářské příležitosti</a:t>
            </a:r>
          </a:p>
        </p:txBody>
      </p:sp>
      <p:pic>
        <p:nvPicPr>
          <p:cNvPr id="4096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75" y="5143500"/>
            <a:ext cx="1785938" cy="1276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2192436"/>
      </p:ext>
    </p:extLst>
  </p:cSld>
  <p:clrMapOvr>
    <a:masterClrMapping/>
  </p:clrMapOvr>
  <p:transition>
    <p:push dir="r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dirty="0" smtClean="0"/>
              <a:t>§ 46 Klamavé označení zboží a služeb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smtClean="0"/>
              <a:t>	(1) Klamavým označením zboží a služeb je každé označení, které je způsobilé vyvolat v hospodářském styku mylnou domněnku, že jím označené zboží nebo služby pocházejí z určitého státu, určité oblasti či místa nebo od určitého výrobce, anebo že vykazují zvláštní charakteristické znaky nebo zvláštní jakost. </a:t>
            </a:r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endParaRPr lang="cs-CZ" dirty="0" smtClean="0"/>
          </a:p>
          <a:p>
            <a:pPr marL="365760" indent="-256032" fontAlgn="auto">
              <a:spcAft>
                <a:spcPts val="0"/>
              </a:spcAft>
              <a:buClr>
                <a:schemeClr val="accent3"/>
              </a:buClr>
              <a:buFont typeface="Georgia"/>
              <a:buChar char="•"/>
              <a:defRPr/>
            </a:pPr>
            <a:r>
              <a:rPr lang="cs-CZ" dirty="0" err="1" smtClean="0"/>
              <a:t>svycarskehodinky.cz</a:t>
            </a:r>
            <a:r>
              <a:rPr lang="cs-CZ" dirty="0" smtClean="0"/>
              <a:t>,  </a:t>
            </a:r>
            <a:r>
              <a:rPr lang="cs-CZ" dirty="0" err="1" smtClean="0"/>
              <a:t>gooogle.com</a:t>
            </a:r>
            <a:r>
              <a:rPr lang="cs-CZ" dirty="0" smtClean="0"/>
              <a:t>, </a:t>
            </a:r>
            <a:r>
              <a:rPr lang="cs-CZ" dirty="0" err="1" smtClean="0"/>
              <a:t>vikipedia.org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24319873"/>
      </p:ext>
    </p:extLst>
  </p:cSld>
  <p:clrMapOvr>
    <a:masterClrMapping/>
  </p:clrMapOvr>
  <p:transition>
    <p:push dir="r"/>
  </p:transition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775</Words>
  <Application>Microsoft Office PowerPoint</Application>
  <PresentationFormat>Předvádění na obrazovce (4:3)</PresentationFormat>
  <Paragraphs>126</Paragraphs>
  <Slides>29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0" baseType="lpstr">
      <vt:lpstr>Motiv systému Office</vt:lpstr>
      <vt:lpstr>Doménové spory</vt:lpstr>
      <vt:lpstr>Relevantní právní oblasti</vt:lpstr>
      <vt:lpstr>Doménové spory – ochrana před squattery</vt:lpstr>
      <vt:lpstr>Řešení doménových sporů podle práva k nekalé soutěži </vt:lpstr>
      <vt:lpstr>Znaky nekalé soutěže</vt:lpstr>
      <vt:lpstr>Jednání v hospodářské soutěži</vt:lpstr>
      <vt:lpstr>Dobré mravy soutěže</vt:lpstr>
      <vt:lpstr>Způsobilost přivodit újmu</vt:lpstr>
      <vt:lpstr>§ 46 Klamavé označení zboží a služeb </vt:lpstr>
      <vt:lpstr>§ 48     Parazitování na pověsti </vt:lpstr>
      <vt:lpstr>Nároky </vt:lpstr>
      <vt:lpstr>Legitimace</vt:lpstr>
      <vt:lpstr>Doménová jména a osobnostní práva</vt:lpstr>
      <vt:lpstr>Příklad - Ochrana osobnostních práv</vt:lpstr>
      <vt:lpstr>Firma - § 12 ObchZ</vt:lpstr>
      <vt:lpstr>Ochrana Firmy</vt:lpstr>
      <vt:lpstr>Ochranné známky</vt:lpstr>
      <vt:lpstr>§8/2 Zákona o ochranných známkách</vt:lpstr>
      <vt:lpstr>Příklad</vt:lpstr>
      <vt:lpstr>Alternativní řešení sporů</vt:lpstr>
      <vt:lpstr>Důvody pro alternativní řešení sporů</vt:lpstr>
      <vt:lpstr>Cesta k alternativnímu řešení</vt:lpstr>
      <vt:lpstr>Pravidla registrace cz.nic</vt:lpstr>
      <vt:lpstr>Pravidla registrace cz.nic.</vt:lpstr>
      <vt:lpstr>Pravidla alternativního řešení sporů v cz.nic</vt:lpstr>
      <vt:lpstr>Doména .eu</vt:lpstr>
      <vt:lpstr>Čl. 7 Spekulativní a zneužívající registrace </vt:lpstr>
      <vt:lpstr>Citace obrázků</vt:lpstr>
      <vt:lpstr>Děkuji za pozornost</vt:lpstr>
    </vt:vector>
  </TitlesOfParts>
  <Company>UVT MU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Doménové spory</dc:title>
  <dc:creator>Michal Koščík</dc:creator>
  <cp:lastModifiedBy>Michal Koščík</cp:lastModifiedBy>
  <cp:revision>1</cp:revision>
  <dcterms:created xsi:type="dcterms:W3CDTF">2012-03-06T12:28:35Z</dcterms:created>
  <dcterms:modified xsi:type="dcterms:W3CDTF">2012-03-06T12:29:04Z</dcterms:modified>
</cp:coreProperties>
</file>