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0" r:id="rId12"/>
    <p:sldId id="261" r:id="rId13"/>
    <p:sldId id="262" r:id="rId14"/>
    <p:sldId id="263" r:id="rId15"/>
    <p:sldId id="283" r:id="rId16"/>
    <p:sldId id="264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546876A-E308-4CC6-A3BD-6DB9E8ABB0D4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8B04435-E616-4317-A6B1-9AE353E29C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povaha doménového jména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Věci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Vyrobením</a:t>
            </a:r>
          </a:p>
          <a:p>
            <a:r>
              <a:rPr lang="cs-CZ" dirty="0" smtClean="0"/>
              <a:t>Oddělením</a:t>
            </a:r>
          </a:p>
          <a:p>
            <a:r>
              <a:rPr lang="cs-CZ" dirty="0" smtClean="0"/>
              <a:t>Narozením (zvířata) – pouze do r. 2014</a:t>
            </a:r>
          </a:p>
          <a:p>
            <a:r>
              <a:rPr lang="cs-CZ" dirty="0" smtClean="0"/>
              <a:t>Atd. </a:t>
            </a:r>
          </a:p>
          <a:p>
            <a:endParaRPr lang="cs-CZ" dirty="0"/>
          </a:p>
          <a:p>
            <a:r>
              <a:rPr lang="cs-CZ" dirty="0" smtClean="0"/>
              <a:t>ABSOLUTNÍ Právo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ávazku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Škoda</a:t>
            </a:r>
          </a:p>
          <a:p>
            <a:r>
              <a:rPr lang="cs-CZ" dirty="0" smtClean="0"/>
              <a:t>Jiná okolnost stanovená zákonem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RELATIVNÍ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2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Závazkový </a:t>
            </a:r>
            <a:r>
              <a:rPr lang="cs-CZ" dirty="0" smtClean="0"/>
              <a:t>vztah</a:t>
            </a:r>
            <a:endParaRPr lang="sk-SK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86063"/>
            <a:ext cx="707231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Právní vztah držitele doménového jména a registrátora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Správce domény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Nezisková a nezávislá instituce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Uzavírá smlouvu s registrátory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Registrátor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Podnikající subjekt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Zprostředkovává „prodej doménových jmen“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Uzavírá smlouvy s uživateli svým jménem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Má právo, ne povinnost – (tj. </a:t>
            </a:r>
            <a:r>
              <a:rPr lang="cs-CZ" dirty="0" err="1" smtClean="0"/>
              <a:t>nen</a:t>
            </a:r>
            <a:r>
              <a:rPr lang="sk-SK" dirty="0" smtClean="0"/>
              <a:t>í</a:t>
            </a:r>
            <a:r>
              <a:rPr lang="cs-CZ" dirty="0" smtClean="0"/>
              <a:t> to smlouva o zprostředkování)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 českých podmínkách by se jednalo o smlouvu mandátní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err="1" smtClean="0"/>
              <a:t>Vztah</a:t>
            </a:r>
            <a:r>
              <a:rPr lang="sk-SK" dirty="0" smtClean="0"/>
              <a:t> Registrátor – </a:t>
            </a:r>
            <a:r>
              <a:rPr lang="sk-SK" dirty="0" err="1" smtClean="0"/>
              <a:t>Uživatel</a:t>
            </a:r>
            <a:r>
              <a:rPr lang="sk-SK" dirty="0" smtClean="0"/>
              <a:t> (</a:t>
            </a:r>
            <a:r>
              <a:rPr lang="sk-SK" dirty="0" err="1" smtClean="0"/>
              <a:t>držitel</a:t>
            </a:r>
            <a:r>
              <a:rPr lang="sk-SK" dirty="0" smtClean="0"/>
              <a:t> domény)</a:t>
            </a:r>
            <a:endParaRPr lang="sk-SK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Většinou se jedná o službu spojenou s web-hostingem</a:t>
            </a:r>
          </a:p>
          <a:p>
            <a:r>
              <a:rPr lang="cs-CZ" smtClean="0"/>
              <a:t>Registrátor se zavazuje zaregistrovat doménové jméno u správce</a:t>
            </a:r>
          </a:p>
          <a:p>
            <a:r>
              <a:rPr lang="cs-CZ" smtClean="0"/>
              <a:t>Toto doménové jméno udržovat</a:t>
            </a:r>
          </a:p>
          <a:p>
            <a:r>
              <a:rPr lang="cs-CZ" smtClean="0"/>
              <a:t>Uživatel má obvykle právo změnit registrátora</a:t>
            </a:r>
          </a:p>
          <a:p>
            <a:r>
              <a:rPr lang="cs-CZ" smtClean="0"/>
              <a:t>Odstoupením od smlouvy s registrátorem nezaniká doménové jméno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Vztah správce domény a držitele doménového jména</a:t>
            </a:r>
            <a:endParaRPr lang="sk-SK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Inominát</a:t>
            </a:r>
            <a:endParaRPr lang="cs-CZ" dirty="0" smtClean="0"/>
          </a:p>
          <a:p>
            <a:r>
              <a:rPr lang="cs-CZ" dirty="0" smtClean="0"/>
              <a:t>Zpravidla na dobu určitou</a:t>
            </a:r>
          </a:p>
          <a:p>
            <a:r>
              <a:rPr lang="cs-CZ" dirty="0" smtClean="0"/>
              <a:t>Správce domény má povinnost tuto doménu udržovat</a:t>
            </a:r>
          </a:p>
          <a:p>
            <a:r>
              <a:rPr lang="cs-CZ" dirty="0" smtClean="0"/>
              <a:t>Držitel má povinnost řídit se podmínkami správce</a:t>
            </a:r>
            <a:endParaRPr lang="sk-SK" dirty="0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5143500"/>
            <a:ext cx="1785938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podmínek </a:t>
            </a:r>
            <a:r>
              <a:rPr lang="cs-CZ" dirty="0" err="1" smtClean="0"/>
              <a:t>cz</a:t>
            </a:r>
            <a:r>
              <a:rPr lang="cs-CZ" dirty="0" smtClean="0"/>
              <a:t>. 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Sdružení CZ.NIC se zavazuje za podmínek stanovených těmito Pravidly registrace </a:t>
            </a:r>
          </a:p>
          <a:p>
            <a:r>
              <a:rPr lang="cs-CZ" dirty="0"/>
              <a:t>12.1.1. provést registraci Doménového jména a tuto registraci za stanovených podmínek udržovat, </a:t>
            </a:r>
          </a:p>
          <a:p>
            <a:r>
              <a:rPr lang="pt-BR" dirty="0"/>
              <a:t>12.1.2. vést záznam o registrovaném Doménovém jménu v Centrálním registru, </a:t>
            </a:r>
          </a:p>
          <a:p>
            <a:r>
              <a:rPr lang="cs-CZ" dirty="0"/>
              <a:t>12.1.3. vést záznam o delegovaném Doménovém jménu v zóně CZ a </a:t>
            </a:r>
          </a:p>
          <a:p>
            <a:r>
              <a:rPr lang="cs-CZ" dirty="0"/>
              <a:t>12.1.4. vyvinout veškeré úsilí, které po něm lze spravedlivě požadovat, aby zajistilo bezporuchový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771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Zánik práva k doménovému jménu</a:t>
            </a:r>
            <a:endParaRPr lang="sk-SK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Uplynutím rozhodnutí</a:t>
            </a:r>
          </a:p>
          <a:p>
            <a:r>
              <a:rPr lang="cs-CZ" smtClean="0"/>
              <a:t>Převodem práva k doménovému jménu</a:t>
            </a:r>
          </a:p>
          <a:p>
            <a:r>
              <a:rPr lang="cs-CZ" smtClean="0"/>
              <a:t>Přechodem práva k doménovému jménu</a:t>
            </a:r>
          </a:p>
          <a:p>
            <a:pPr lvl="1"/>
            <a:r>
              <a:rPr lang="cs-CZ" smtClean="0"/>
              <a:t>Podmínka způsobilosti</a:t>
            </a:r>
            <a:endParaRPr lang="sk-SK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4991100"/>
            <a:ext cx="2000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Život doménového jména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42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doménového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</a:p>
          <a:p>
            <a:r>
              <a:rPr lang="cs-CZ" dirty="0" smtClean="0"/>
              <a:t>Užívání</a:t>
            </a:r>
          </a:p>
          <a:p>
            <a:r>
              <a:rPr lang="cs-CZ" dirty="0"/>
              <a:t>Změna registrátora</a:t>
            </a:r>
          </a:p>
          <a:p>
            <a:r>
              <a:rPr lang="cs-CZ" dirty="0" smtClean="0"/>
              <a:t>Převod – prodej</a:t>
            </a:r>
          </a:p>
          <a:p>
            <a:r>
              <a:rPr lang="cs-CZ" dirty="0" smtClean="0"/>
              <a:t>Zánik</a:t>
            </a:r>
          </a:p>
          <a:p>
            <a:r>
              <a:rPr lang="cs-CZ" dirty="0" smtClean="0"/>
              <a:t>Přechod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69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- 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pt-BR" dirty="0" smtClean="0"/>
              <a:t>Registrace prostřednictvím </a:t>
            </a:r>
            <a:r>
              <a:rPr lang="pt-BR" dirty="0"/>
              <a:t>Registrátora </a:t>
            </a:r>
            <a:endParaRPr lang="cs-CZ" dirty="0" smtClean="0"/>
          </a:p>
          <a:p>
            <a:r>
              <a:rPr lang="cs-CZ" dirty="0" smtClean="0"/>
              <a:t>Registrátor </a:t>
            </a:r>
            <a:r>
              <a:rPr lang="cs-CZ" dirty="0"/>
              <a:t>je povinen získat souhlas </a:t>
            </a:r>
            <a:r>
              <a:rPr lang="cs-CZ" dirty="0" smtClean="0"/>
              <a:t>s Pravidly </a:t>
            </a:r>
            <a:r>
              <a:rPr lang="cs-CZ" dirty="0"/>
              <a:t>registrace </a:t>
            </a:r>
            <a:endParaRPr lang="cs-CZ" dirty="0" smtClean="0"/>
          </a:p>
          <a:p>
            <a:r>
              <a:rPr lang="cs-CZ" dirty="0" smtClean="0"/>
              <a:t>Princip priority</a:t>
            </a:r>
          </a:p>
          <a:p>
            <a:r>
              <a:rPr lang="cs-CZ" dirty="0" smtClean="0"/>
              <a:t>Max na 10 let (doména .</a:t>
            </a:r>
            <a:r>
              <a:rPr lang="cs-CZ" dirty="0" err="1" smtClean="0"/>
              <a:t>cz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07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Právní povaha doménového jména</a:t>
            </a:r>
            <a:endParaRPr lang="sk-SK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Vlastnictví 				(?)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Závazkový vztah			</a:t>
            </a:r>
            <a:r>
              <a:rPr lang="cs-CZ" dirty="0" smtClean="0"/>
              <a:t>(?)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Jiná </a:t>
            </a:r>
            <a:r>
              <a:rPr lang="en-US" dirty="0" err="1" smtClean="0"/>
              <a:t>majetkov</a:t>
            </a:r>
            <a:r>
              <a:rPr lang="cs-CZ" dirty="0" smtClean="0"/>
              <a:t>á hodnota</a:t>
            </a:r>
            <a:r>
              <a:rPr lang="en-US" dirty="0" smtClean="0"/>
              <a:t>		(?)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Praktický význam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Dá se doménové jméno prodat?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Pokud </a:t>
            </a:r>
            <a:r>
              <a:rPr lang="cs-CZ" dirty="0" err="1" smtClean="0"/>
              <a:t>squattera</a:t>
            </a:r>
            <a:r>
              <a:rPr lang="cs-CZ" dirty="0" smtClean="0"/>
              <a:t> zbavíme DJ právní cestou, vztahuje se na něj ústavní právo na nedotknutelnost vlastnictví?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Existuje na doménové jméno absolutní nárok, nebo je to pouze „služba?“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Dá se doménové jméno zdědit?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Prodloužení registrace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Prostřednictvím registrátora</a:t>
            </a:r>
          </a:p>
          <a:p>
            <a:r>
              <a:rPr lang="cs-CZ" dirty="0" smtClean="0"/>
              <a:t>Max 10 let</a:t>
            </a:r>
          </a:p>
          <a:p>
            <a:r>
              <a:rPr lang="cs-CZ" dirty="0" smtClean="0"/>
              <a:t>I opakovaně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007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Užívání doménového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Právo </a:t>
            </a:r>
            <a:r>
              <a:rPr lang="cs-CZ" sz="2800" b="1" dirty="0" smtClean="0"/>
              <a:t>DELEGACE</a:t>
            </a:r>
          </a:p>
          <a:p>
            <a:pPr lvl="1"/>
            <a:r>
              <a:rPr lang="cs-CZ" dirty="0" smtClean="0"/>
              <a:t>Ne povinnost</a:t>
            </a:r>
          </a:p>
          <a:p>
            <a:r>
              <a:rPr lang="cs-CZ" sz="2400" b="1" dirty="0" smtClean="0"/>
              <a:t>Delegované </a:t>
            </a:r>
            <a:r>
              <a:rPr lang="cs-CZ" sz="2400" b="1" dirty="0"/>
              <a:t>Doménové jméno </a:t>
            </a:r>
            <a:r>
              <a:rPr lang="cs-CZ" sz="2400" dirty="0"/>
              <a:t>– registrované Doménové jméno o němž </a:t>
            </a:r>
            <a:r>
              <a:rPr lang="cs-CZ" sz="2400" dirty="0" smtClean="0"/>
              <a:t>správce </a:t>
            </a:r>
            <a:r>
              <a:rPr lang="cs-CZ" sz="2400" dirty="0"/>
              <a:t>vede záznam na primárním jmenném serveru 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57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PŘEVOD DOMÉNOVÉHO JMÉNA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Prostřednictvím registrátora</a:t>
            </a:r>
          </a:p>
          <a:p>
            <a:r>
              <a:rPr lang="cs-CZ" dirty="0" smtClean="0"/>
              <a:t>Zpravidla na základě smlouvy mezi převodcem a nabyvatelem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721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fakticky provést?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Nabyvatel „kupující“ požádá „svého“ registrátora .aby </a:t>
            </a:r>
            <a:r>
              <a:rPr lang="cs-CZ" dirty="0"/>
              <a:t>podal požadavek na prodej.</a:t>
            </a:r>
          </a:p>
          <a:p>
            <a:r>
              <a:rPr lang="cs-CZ" dirty="0"/>
              <a:t>Po obdržení požadavku </a:t>
            </a:r>
            <a:r>
              <a:rPr lang="cs-CZ" dirty="0" smtClean="0"/>
              <a:t>zašle správce současnému i budoucímu </a:t>
            </a:r>
            <a:r>
              <a:rPr lang="cs-CZ" dirty="0"/>
              <a:t>držiteli e-mail s žádostí o </a:t>
            </a:r>
            <a:r>
              <a:rPr lang="cs-CZ" dirty="0" smtClean="0"/>
              <a:t>potvrzení</a:t>
            </a:r>
          </a:p>
          <a:p>
            <a:r>
              <a:rPr lang="cs-CZ" dirty="0" smtClean="0"/>
              <a:t>Pokud oba potvrdí do 14 dnů – změna provedena</a:t>
            </a:r>
            <a:endParaRPr lang="cs-CZ" dirty="0"/>
          </a:p>
          <a:p>
            <a:r>
              <a:rPr lang="cs-CZ" dirty="0"/>
              <a:t>Po schválení prodeje </a:t>
            </a:r>
            <a:r>
              <a:rPr lang="cs-CZ" dirty="0" smtClean="0"/>
              <a:t>správce zaktualizuje </a:t>
            </a:r>
            <a:r>
              <a:rPr lang="cs-CZ" dirty="0"/>
              <a:t>databázi </a:t>
            </a:r>
            <a:r>
              <a:rPr lang="cs-CZ" dirty="0" smtClean="0"/>
              <a:t>WHOIS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33517"/>
            <a:ext cx="1835696" cy="1835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394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převod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dirty="0"/>
              <a:t>pokyn podaný prostřednictvím Určeného </a:t>
            </a:r>
            <a:r>
              <a:rPr lang="cs-CZ" dirty="0" smtClean="0"/>
              <a:t>registrátora</a:t>
            </a:r>
          </a:p>
          <a:p>
            <a:r>
              <a:rPr lang="cs-CZ" dirty="0" smtClean="0"/>
              <a:t>na </a:t>
            </a:r>
            <a:r>
              <a:rPr lang="cs-CZ" dirty="0"/>
              <a:t>písemnou žádost Držitele a budoucího Držitele. </a:t>
            </a:r>
            <a:endParaRPr lang="cs-CZ" dirty="0" smtClean="0"/>
          </a:p>
          <a:p>
            <a:r>
              <a:rPr lang="cs-CZ" dirty="0" smtClean="0"/>
              <a:t>Převodem není dotčen den </a:t>
            </a:r>
            <a:r>
              <a:rPr lang="cs-CZ" dirty="0" err="1" smtClean="0"/>
              <a:t>epirace</a:t>
            </a:r>
            <a:r>
              <a:rPr lang="cs-CZ" dirty="0" smtClean="0"/>
              <a:t> DJ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365104"/>
            <a:ext cx="2232248" cy="179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325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DJ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pokyn uživatele - držitele (přes registrátora)</a:t>
            </a:r>
          </a:p>
          <a:p>
            <a:r>
              <a:rPr lang="cs-CZ" dirty="0" err="1" smtClean="0"/>
              <a:t>Expirace</a:t>
            </a:r>
            <a:r>
              <a:rPr lang="cs-CZ" dirty="0" smtClean="0"/>
              <a:t> + ochranná lhůta 60 dn</a:t>
            </a:r>
            <a:r>
              <a:rPr lang="cs-CZ" dirty="0"/>
              <a:t>ů</a:t>
            </a:r>
            <a:endParaRPr lang="cs-CZ" dirty="0" smtClean="0"/>
          </a:p>
          <a:p>
            <a:r>
              <a:rPr lang="cs-CZ" dirty="0" smtClean="0"/>
              <a:t>Zrušení registrátorem</a:t>
            </a:r>
          </a:p>
          <a:p>
            <a:pPr lvl="1"/>
            <a:r>
              <a:rPr lang="cs-CZ" dirty="0"/>
              <a:t>nepravdivé, neúplné nebo </a:t>
            </a:r>
            <a:r>
              <a:rPr lang="cs-CZ" dirty="0" smtClean="0"/>
              <a:t>zavádějící  údaje při registraci</a:t>
            </a:r>
          </a:p>
          <a:p>
            <a:pPr lvl="1"/>
            <a:r>
              <a:rPr lang="cs-CZ" dirty="0" smtClean="0"/>
              <a:t>Podezření z neexistence osoby </a:t>
            </a:r>
          </a:p>
          <a:p>
            <a:pPr lvl="1"/>
            <a:r>
              <a:rPr lang="cs-CZ" dirty="0" smtClean="0"/>
              <a:t>Zánik držitele</a:t>
            </a:r>
          </a:p>
          <a:p>
            <a:pPr lvl="1"/>
            <a:r>
              <a:rPr lang="cs-CZ" dirty="0" smtClean="0"/>
              <a:t>Výsledek soudního sporu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5156725"/>
            <a:ext cx="2087951" cy="168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75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Převod doménového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rozhodnutí</a:t>
            </a:r>
          </a:p>
          <a:p>
            <a:pPr lvl="1"/>
            <a:r>
              <a:rPr lang="cs-CZ" dirty="0" smtClean="0"/>
              <a:t>Soudu</a:t>
            </a:r>
          </a:p>
          <a:p>
            <a:pPr lvl="1"/>
            <a:r>
              <a:rPr lang="cs-CZ" dirty="0" smtClean="0"/>
              <a:t>Jiné autority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384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Doménové spory</a:t>
            </a:r>
          </a:p>
        </p:txBody>
      </p:sp>
      <p:sp>
        <p:nvSpPr>
          <p:cNvPr id="33795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950680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Relevantní právní oblasti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Právo duševního vlastnictví</a:t>
            </a:r>
          </a:p>
          <a:p>
            <a:pPr lvl="1"/>
            <a:r>
              <a:rPr lang="cs-CZ" smtClean="0"/>
              <a:t>Ochranné známky</a:t>
            </a:r>
          </a:p>
          <a:p>
            <a:pPr lvl="1"/>
            <a:r>
              <a:rPr lang="cs-CZ" smtClean="0"/>
              <a:t>Copyright</a:t>
            </a:r>
          </a:p>
          <a:p>
            <a:pPr lvl="1"/>
            <a:r>
              <a:rPr lang="cs-CZ" smtClean="0"/>
              <a:t>Chráněná označení</a:t>
            </a:r>
          </a:p>
          <a:p>
            <a:r>
              <a:rPr lang="cs-CZ" smtClean="0"/>
              <a:t>Osobnostní práva </a:t>
            </a:r>
          </a:p>
          <a:p>
            <a:r>
              <a:rPr lang="cs-CZ" smtClean="0"/>
              <a:t>Práva na ochranu názvu/ firmy u právnických osob</a:t>
            </a:r>
          </a:p>
          <a:p>
            <a:r>
              <a:rPr lang="cs-CZ" smtClean="0"/>
              <a:t>Právo proti nekalé soutěži</a:t>
            </a:r>
          </a:p>
        </p:txBody>
      </p:sp>
    </p:spTree>
    <p:extLst>
      <p:ext uri="{BB962C8B-B14F-4D97-AF65-F5344CB8AC3E}">
        <p14:creationId xmlns:p14="http://schemas.microsoft.com/office/powerpoint/2010/main" val="1189489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Doménové spory – ochrana před squattery</a:t>
            </a:r>
            <a:endParaRPr lang="sk-SK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Nároky z nekalé soutěže</a:t>
            </a:r>
          </a:p>
          <a:p>
            <a:r>
              <a:rPr lang="sk-SK" smtClean="0"/>
              <a:t>Práva k ochranným známkám</a:t>
            </a:r>
          </a:p>
          <a:p>
            <a:r>
              <a:rPr lang="sk-SK" smtClean="0"/>
              <a:t>Práva k chráněným označením</a:t>
            </a:r>
          </a:p>
          <a:p>
            <a:r>
              <a:rPr lang="sk-SK" smtClean="0"/>
              <a:t>Osobnostní práva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991100"/>
            <a:ext cx="2000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21833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Řešení doménových sporů podle práva k </a:t>
            </a:r>
            <a:r>
              <a:rPr lang="cs-CZ" dirty="0" err="1" smtClean="0"/>
              <a:t>nekalé</a:t>
            </a:r>
            <a:r>
              <a:rPr lang="cs-CZ" dirty="0" smtClean="0"/>
              <a:t> soutěži 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	§44 (1) Nekalou soutěží je jednání v hospodářské soutěži, které je v rozporu s dobrými mravy soutěže a je způsobilé přivodit újmu jiným soutěžitelům nebo spotřebitelům. Nekalá soutěž se zakazuje.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68062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Znaky nekalé soutěže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Jednání v hospodářské soutěži </a:t>
            </a:r>
          </a:p>
          <a:p>
            <a:r>
              <a:rPr lang="cs-CZ" smtClean="0"/>
              <a:t>Rozpor s dobrými mravy soutěže</a:t>
            </a:r>
          </a:p>
          <a:p>
            <a:r>
              <a:rPr lang="cs-CZ" smtClean="0"/>
              <a:t>Způsobilost přivodit újmu jiným spotřebitelům nebo soutěžitelům </a:t>
            </a:r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5092700"/>
            <a:ext cx="1857375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76617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Jednání v hospodářské soutěži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§41 – soutěžitelé</a:t>
            </a:r>
          </a:p>
          <a:p>
            <a:pPr lvl="1"/>
            <a:r>
              <a:rPr lang="cs-CZ" i="1" smtClean="0"/>
              <a:t>Fyzické i právnické osoby, které se účastní hospodářské soutěže, i když nejsou podnikatelé</a:t>
            </a:r>
          </a:p>
          <a:p>
            <a:r>
              <a:rPr lang="cs-CZ" smtClean="0"/>
              <a:t>Existence soutěžního vztahu</a:t>
            </a:r>
          </a:p>
          <a:p>
            <a:pPr lvl="1"/>
            <a:r>
              <a:rPr lang="cs-CZ" smtClean="0"/>
              <a:t>Užší definice – pouze přímí soutěžitelé</a:t>
            </a:r>
          </a:p>
          <a:p>
            <a:pPr lvl="1"/>
            <a:r>
              <a:rPr lang="cs-CZ" smtClean="0"/>
              <a:t>Širší definice - V</a:t>
            </a:r>
            <a:r>
              <a:rPr lang="cs-CZ" i="1" smtClean="0"/>
              <a:t>šichni, mezi nimiž dojde na trhu k hospodářskému střetu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2425031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Dobré mravy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i="1" dirty="0" smtClean="0"/>
              <a:t>faktická morálka existující buď v obchodě vůbec, nebo alespoň v příslušném obchodním odvětví. </a:t>
            </a:r>
            <a:r>
              <a:rPr lang="cs-CZ" dirty="0" smtClean="0"/>
              <a:t>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k-SK" sz="1200" dirty="0" smtClean="0"/>
              <a:t>ELIÁŠ, Karel, </a:t>
            </a:r>
            <a:r>
              <a:rPr lang="sk-SK" sz="1200" dirty="0" err="1" smtClean="0"/>
              <a:t>et</a:t>
            </a:r>
            <a:r>
              <a:rPr lang="sk-SK" sz="1200" dirty="0" smtClean="0"/>
              <a:t> al. </a:t>
            </a:r>
            <a:r>
              <a:rPr lang="sk-SK" sz="1200" i="1" dirty="0" err="1" smtClean="0"/>
              <a:t>Kurs</a:t>
            </a:r>
            <a:r>
              <a:rPr lang="sk-SK" sz="1200" i="1" dirty="0" smtClean="0"/>
              <a:t> </a:t>
            </a:r>
            <a:r>
              <a:rPr lang="sk-SK" sz="1200" i="1" dirty="0" err="1" smtClean="0"/>
              <a:t>obchodního</a:t>
            </a:r>
            <a:r>
              <a:rPr lang="sk-SK" sz="1200" i="1" dirty="0" smtClean="0"/>
              <a:t> práva</a:t>
            </a:r>
            <a:r>
              <a:rPr lang="sk-SK" sz="1200" dirty="0" smtClean="0"/>
              <a:t> </a:t>
            </a:r>
            <a:r>
              <a:rPr lang="sk-SK" sz="1200" i="1" dirty="0" smtClean="0"/>
              <a:t>: Obecná </a:t>
            </a:r>
            <a:r>
              <a:rPr lang="sk-SK" sz="1400" i="1" dirty="0" err="1" smtClean="0"/>
              <a:t>část</a:t>
            </a:r>
            <a:r>
              <a:rPr lang="sk-SK" sz="1200" i="1" dirty="0" smtClean="0"/>
              <a:t>, </a:t>
            </a:r>
            <a:r>
              <a:rPr lang="sk-SK" sz="1200" i="1" dirty="0" err="1" smtClean="0"/>
              <a:t>soutěžní</a:t>
            </a:r>
            <a:r>
              <a:rPr lang="sk-SK" sz="1200" i="1" dirty="0" smtClean="0"/>
              <a:t> právo</a:t>
            </a:r>
            <a:r>
              <a:rPr lang="sk-SK" sz="1200" dirty="0" smtClean="0"/>
              <a:t>. Praha : C.H. </a:t>
            </a:r>
            <a:r>
              <a:rPr lang="sk-SK" sz="1200" dirty="0" err="1" smtClean="0"/>
              <a:t>Beck</a:t>
            </a:r>
            <a:r>
              <a:rPr lang="sk-SK" sz="1200" dirty="0" smtClean="0"/>
              <a:t>, 2004. ISBN 80-7179-854-1. s. 310. </a:t>
            </a:r>
            <a:endParaRPr lang="cs-CZ" sz="12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příslušném obchodním odvětví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Jednání zakázané prakticky všemi správci domén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obchodě obecně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Parazitování na úspěchu cizího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Bránění v podnikání třetím osobám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Vydírání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26211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Způsobilost přivodit újmu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Poškození dobré pověsti</a:t>
            </a:r>
          </a:p>
          <a:p>
            <a:r>
              <a:rPr lang="cs-CZ" smtClean="0"/>
              <a:t>Ušlé hospodářské příležitosti</a:t>
            </a: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143500"/>
            <a:ext cx="178593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201433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46 Klamavé označení zboží a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(1) Klamavým označením zboží a služeb je každé označení, které je způsobilé vyvolat v hospodářském styku mylnou domněnku, že jím označené zboží nebo služby pocházejí z určitého státu, určité oblasti či místa nebo od určitého výrobce, anebo že vykazují zvláštní charakteristické znaky nebo zvláštní jakost.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svycarskehodinky.cz</a:t>
            </a:r>
            <a:r>
              <a:rPr lang="cs-CZ" dirty="0" smtClean="0"/>
              <a:t>,  </a:t>
            </a:r>
            <a:r>
              <a:rPr lang="cs-CZ" dirty="0" err="1" smtClean="0"/>
              <a:t>gooogle.com</a:t>
            </a:r>
            <a:r>
              <a:rPr lang="cs-CZ" dirty="0" smtClean="0"/>
              <a:t>, </a:t>
            </a:r>
            <a:r>
              <a:rPr lang="cs-CZ" dirty="0" err="1" smtClean="0"/>
              <a:t>vikipedia.org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801803"/>
      </p:ext>
    </p:extLst>
  </p:cSld>
  <p:clrMapOvr>
    <a:masterClrMapping/>
  </p:clrMapOvr>
  <p:transition>
    <p:push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48     Parazitování na pověsti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	Parazitováním je využívání pověsti podniku, výrobků nebo služeb jiného soutěžitele s cílem získat pro výsledky vlastního nebo cizího podnikání prospěch, jehož by soutěžitel jinak nedosáhl.</a:t>
            </a:r>
          </a:p>
        </p:txBody>
      </p:sp>
    </p:spTree>
    <p:extLst>
      <p:ext uri="{BB962C8B-B14F-4D97-AF65-F5344CB8AC3E}">
        <p14:creationId xmlns:p14="http://schemas.microsoft.com/office/powerpoint/2010/main" val="128929713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66800"/>
          </a:xfrm>
        </p:spPr>
        <p:txBody>
          <a:bodyPr/>
          <a:lstStyle/>
          <a:p>
            <a:r>
              <a:rPr lang="cs-CZ" smtClean="0"/>
              <a:t>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4324350"/>
          </a:xfrm>
        </p:spPr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Osoby, jejichž práva byla </a:t>
            </a:r>
            <a:r>
              <a:rPr lang="cs-CZ" dirty="0" err="1" smtClean="0"/>
              <a:t>nekalou</a:t>
            </a:r>
            <a:r>
              <a:rPr lang="cs-CZ" dirty="0" smtClean="0"/>
              <a:t> soutěží porušena nebo ohrožena, mohou se proti </a:t>
            </a:r>
            <a:r>
              <a:rPr lang="cs-CZ" b="1" u="sng" dirty="0" smtClean="0">
                <a:solidFill>
                  <a:schemeClr val="accent2"/>
                </a:solidFill>
              </a:rPr>
              <a:t>rušiteli</a:t>
            </a:r>
            <a:r>
              <a:rPr lang="cs-CZ" dirty="0" smtClean="0"/>
              <a:t> domáhat, aby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se tohoto jednání zdržel 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odstranil závadný stav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přiměřené zadostiučinění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náhradu škody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vydání bezdůvodného obohacení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Kdo je rušitel?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Správce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Squatter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/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14938"/>
            <a:ext cx="1685925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000072"/>
      </p:ext>
    </p:extLst>
  </p:cSld>
  <p:clrMapOvr>
    <a:masterClrMapping/>
  </p:clrMapOvr>
  <p:transition>
    <p:push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Legitimace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Aktivní </a:t>
            </a:r>
          </a:p>
          <a:p>
            <a:pPr lvl="1"/>
            <a:r>
              <a:rPr lang="cs-CZ" smtClean="0"/>
              <a:t>Osoba jejíž práva byla porušena</a:t>
            </a:r>
          </a:p>
          <a:p>
            <a:pPr lvl="2"/>
            <a:r>
              <a:rPr lang="cs-CZ" smtClean="0"/>
              <a:t>Osoba jednající v soutěži</a:t>
            </a:r>
          </a:p>
          <a:p>
            <a:pPr lvl="2"/>
            <a:r>
              <a:rPr lang="cs-CZ" smtClean="0"/>
              <a:t>	Právnická osoba oprávněná hájit zájmy soutěžitelů nebo spotřebitelů.</a:t>
            </a:r>
          </a:p>
          <a:p>
            <a:pPr lvl="1"/>
            <a:endParaRPr lang="cs-CZ" smtClean="0"/>
          </a:p>
          <a:p>
            <a:r>
              <a:rPr lang="cs-CZ" smtClean="0"/>
              <a:t>Pasivní </a:t>
            </a:r>
          </a:p>
          <a:p>
            <a:pPr lvl="1"/>
            <a:r>
              <a:rPr lang="cs-CZ" smtClean="0"/>
              <a:t>Správce</a:t>
            </a:r>
          </a:p>
          <a:p>
            <a:pPr lvl="1"/>
            <a:r>
              <a:rPr lang="cs-CZ" smtClean="0"/>
              <a:t>Uživatel</a:t>
            </a:r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299999"/>
      </p:ext>
    </p:extLst>
  </p:cSld>
  <p:clrMapOvr>
    <a:masterClrMapping/>
  </p:clrMapOvr>
  <p:transition>
    <p:push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928688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Doménová jména a osobnostní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32435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Listina - Čl.10  (1)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 Každý má právo, aby byla zachována jeho lidská důstojnost, osobní čest, dobrá pověst a chráněno jeho jméno.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Občanský zákoník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§11 Fyzická osoba má právo na ochranu své osobnosti, zejména života a zdraví, občanské cti a lidské důstojnosti, jakož i soukromí, svého jména a projevů osobní povahy.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Fyzická osoba má právo se zejména domáhat, aby bylo upuštěno od neoprávněných zásahů do práva na ochranu její osobnosti, aby byly odstraněny následky těchto zásahů a aby jí bylo dáno přiměřené zadostiučinění.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!!!!!! Zpravodajská licence v § 12/3 neplatí na jméno!!!!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Možná obrana – svoboda slova</a:t>
            </a:r>
          </a:p>
        </p:txBody>
      </p:sp>
    </p:spTree>
    <p:extLst>
      <p:ext uri="{BB962C8B-B14F-4D97-AF65-F5344CB8AC3E}">
        <p14:creationId xmlns:p14="http://schemas.microsoft.com/office/powerpoint/2010/main" val="510468142"/>
      </p:ext>
    </p:extLst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vlastnictví 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přímé a výlučné panství vlastníka nad konkrétní věcí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věc</a:t>
            </a:r>
          </a:p>
          <a:p>
            <a:pPr lvl="1"/>
            <a:r>
              <a:rPr lang="cs-CZ" dirty="0" smtClean="0"/>
              <a:t>Držet </a:t>
            </a:r>
          </a:p>
          <a:p>
            <a:pPr lvl="1"/>
            <a:r>
              <a:rPr lang="cs-CZ" dirty="0" smtClean="0"/>
              <a:t>Užívat </a:t>
            </a:r>
          </a:p>
          <a:p>
            <a:pPr lvl="1"/>
            <a:r>
              <a:rPr lang="cs-CZ" dirty="0" smtClean="0"/>
              <a:t>Nakládat s </a:t>
            </a:r>
            <a:r>
              <a:rPr lang="cs-CZ" dirty="0" smtClean="0"/>
              <a:t>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Absolutní právo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 - Ochrana osobnostních práv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Realitní kancelář Reality Sting s.r.o. si zaregistruje doménu sting.cz na které nabízí své nemovitosti</a:t>
            </a:r>
          </a:p>
          <a:p>
            <a:r>
              <a:rPr lang="cs-CZ" smtClean="0"/>
              <a:t>Kanceláři se ozve právní zástupce známého zpěváka a domáhá se převedení doménového jména. Jinak hrozí žalobou na porušení svého práva na ochranu osobnosti. </a:t>
            </a:r>
          </a:p>
        </p:txBody>
      </p:sp>
    </p:spTree>
    <p:extLst>
      <p:ext uri="{BB962C8B-B14F-4D97-AF65-F5344CB8AC3E}">
        <p14:creationId xmlns:p14="http://schemas.microsoft.com/office/powerpoint/2010/main" val="278421664"/>
      </p:ext>
    </p:extLst>
  </p:cSld>
  <p:clrMapOvr>
    <a:masterClrMapping/>
  </p:clrMapOvr>
  <p:transition>
    <p:push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Firma - § 12 ObchZ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(1) Kdo byl dotčen na svých právech neoprávněným užíváním firmy, může se proti neoprávněnému uživateli domáhat, aby se takového jednání zdržel a odstranil závadný stav. Dále může požadovat vydání bezdůvodného obohacení a přiměřené zadostiučinění, které může být poskytnuto i v penězích.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(2) Byla-li neoprávněným užíváním firmy způsobena škoda, lze se její náhrady domáhat podle tohoto zákona.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242318"/>
      </p:ext>
    </p:extLst>
  </p:cSld>
  <p:clrMapOvr>
    <a:masterClrMapping/>
  </p:clrMapOvr>
  <p:transition>
    <p:push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Ochrana Firmy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Příklad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Doménový spekulant si zaregistruje sony.</a:t>
            </a:r>
            <a:r>
              <a:rPr lang="cs-CZ" dirty="0" err="1" smtClean="0"/>
              <a:t>cz</a:t>
            </a: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Firmy obchodních společností OR </a:t>
            </a:r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b="1" dirty="0" smtClean="0"/>
              <a:t>Sony Music Entertainment Czech Republic </a:t>
            </a:r>
            <a:r>
              <a:rPr lang="en-US" b="1" dirty="0" err="1" smtClean="0"/>
              <a:t>s.r.o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b="1" dirty="0" smtClean="0"/>
              <a:t>Sony Music Entertainment Czech Republic </a:t>
            </a:r>
            <a:r>
              <a:rPr lang="en-US" b="1" dirty="0" err="1" smtClean="0"/>
              <a:t>s.r.o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pl-PL" b="1" dirty="0" smtClean="0"/>
              <a:t>SONY Czech, spol. s r.o.</a:t>
            </a:r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b="1" dirty="0" smtClean="0"/>
              <a:t>Sony Ericsson Mobile </a:t>
            </a:r>
            <a:r>
              <a:rPr lang="cs-CZ" b="1" dirty="0" err="1" smtClean="0"/>
              <a:t>Communications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r>
              <a:rPr lang="cs-CZ" b="1" dirty="0" smtClean="0"/>
              <a:t> AB </a:t>
            </a:r>
            <a:r>
              <a:rPr lang="cs-CZ" b="1" dirty="0" err="1" smtClean="0"/>
              <a:t>Branch</a:t>
            </a:r>
            <a:r>
              <a:rPr lang="cs-CZ" b="1" dirty="0" smtClean="0"/>
              <a:t> Office </a:t>
            </a:r>
            <a:r>
              <a:rPr lang="cs-CZ" b="1" dirty="0" err="1" smtClean="0"/>
              <a:t>Czech</a:t>
            </a:r>
            <a:r>
              <a:rPr lang="cs-CZ" b="1" dirty="0" smtClean="0"/>
              <a:t> </a:t>
            </a:r>
            <a:r>
              <a:rPr lang="cs-CZ" b="1" dirty="0" err="1" smtClean="0"/>
              <a:t>Republic</a:t>
            </a:r>
            <a:r>
              <a:rPr lang="cs-CZ" b="1" dirty="0" smtClean="0"/>
              <a:t>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292923"/>
      </p:ext>
    </p:extLst>
  </p:cSld>
  <p:clrMapOvr>
    <a:masterClrMapping/>
  </p:clrMapOvr>
  <p:transition>
    <p:push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Ochranné známky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smtClean="0"/>
              <a:t>	§8 Vlastník ochranné známky má výlučné právo užívat ochrannou známku ve spojení s výrobky nebo službami, pro něž je chráněna</a:t>
            </a:r>
          </a:p>
        </p:txBody>
      </p:sp>
    </p:spTree>
    <p:extLst>
      <p:ext uri="{BB962C8B-B14F-4D97-AF65-F5344CB8AC3E}">
        <p14:creationId xmlns:p14="http://schemas.microsoft.com/office/powerpoint/2010/main" val="4048451531"/>
      </p:ext>
    </p:extLst>
  </p:cSld>
  <p:clrMapOvr>
    <a:masterClrMapping/>
  </p:clrMapOvr>
  <p:transition>
    <p:push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§8/2 Zákona o ochranných známkách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0215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(2) Nestanoví-li tento zákon jinak (§ 10 a 11), nikdo nesmí v obchodním styku bez souhlasu vlastníka ochranné známky užívat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a) </a:t>
            </a:r>
            <a:r>
              <a:rPr lang="cs-CZ" b="1" dirty="0" smtClean="0">
                <a:solidFill>
                  <a:schemeClr val="tx1"/>
                </a:solidFill>
              </a:rPr>
              <a:t>označení shodné s ochrannou známkou </a:t>
            </a:r>
            <a:r>
              <a:rPr lang="cs-CZ" dirty="0" smtClean="0">
                <a:solidFill>
                  <a:schemeClr val="tx1"/>
                </a:solidFill>
              </a:rPr>
              <a:t>pro výrobky nebo služby, které jsou shodné s těmi, pro které je ochranná známka zapsána,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b) označení, u něhož z důvodu jeho shodnosti nebo podobnosti s ochrannou známkou a shodnosti nebo podobnosti výrobků nebo služeb označených ochrannou známkou a označením </a:t>
            </a:r>
            <a:r>
              <a:rPr lang="cs-CZ" b="1" dirty="0" smtClean="0">
                <a:solidFill>
                  <a:schemeClr val="tx1"/>
                </a:solidFill>
              </a:rPr>
              <a:t>existuje pravděpodobnost záměny na straně veřejnosti</a:t>
            </a:r>
            <a:r>
              <a:rPr lang="cs-CZ" dirty="0" smtClean="0">
                <a:solidFill>
                  <a:schemeClr val="tx1"/>
                </a:solidFill>
              </a:rPr>
              <a:t>, …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c) …jde o ochrannou známku, která má dobré jméno v České republice, a jeho </a:t>
            </a:r>
            <a:r>
              <a:rPr lang="cs-CZ" b="1" dirty="0" smtClean="0">
                <a:solidFill>
                  <a:schemeClr val="tx1"/>
                </a:solidFill>
              </a:rPr>
              <a:t>užívání by nepoctivě těžilo z rozlišovací způsobilosti nebo dobrého jména ochranné známky nebo jim bylo na újmu.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6621"/>
      </p:ext>
    </p:extLst>
  </p:cSld>
  <p:clrMapOvr>
    <a:masterClrMapping/>
  </p:clrMapOvr>
  <p:transition>
    <p:push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3000375" y="2143125"/>
            <a:ext cx="5757863" cy="4324350"/>
          </a:xfrm>
        </p:spPr>
        <p:txBody>
          <a:bodyPr>
            <a:normAutofit fontScale="92500"/>
          </a:bodyPr>
          <a:lstStyle/>
          <a:p>
            <a:r>
              <a:rPr lang="cs-CZ" smtClean="0"/>
              <a:t>Squatter si zaregistruje doménu lego.cz</a:t>
            </a:r>
          </a:p>
          <a:p>
            <a:r>
              <a:rPr lang="cs-CZ" smtClean="0"/>
              <a:t>Tuto doménu dále nevyužívá a nabídne ji k prodeji za 200 000 Kč</a:t>
            </a:r>
          </a:p>
          <a:p>
            <a:endParaRPr lang="cs-CZ" smtClean="0"/>
          </a:p>
          <a:p>
            <a:r>
              <a:rPr lang="cs-CZ" smtClean="0"/>
              <a:t>Může se majitel ochranné známky domáhat porušení svých práv?</a:t>
            </a:r>
          </a:p>
        </p:txBody>
      </p:sp>
      <p:pic>
        <p:nvPicPr>
          <p:cNvPr id="52228" name="Obrázek 3" descr="lego_computer_gu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286000"/>
            <a:ext cx="2071687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709366"/>
      </p:ext>
    </p:extLst>
  </p:cSld>
  <p:clrMapOvr>
    <a:masterClrMapping/>
  </p:clrMapOvr>
  <p:transition>
    <p:push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Alternativní řešení sporů</a:t>
            </a:r>
          </a:p>
        </p:txBody>
      </p:sp>
      <p:sp>
        <p:nvSpPr>
          <p:cNvPr id="53251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797917"/>
      </p:ext>
    </p:extLst>
  </p:cSld>
  <p:clrMapOvr>
    <a:masterClrMapping/>
  </p:clrMapOvr>
  <p:transition>
    <p:push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Důvody pro alternativní řešení sporů</a:t>
            </a:r>
            <a:endParaRPr lang="cs-CZ" dirty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Narůstající objem doménových spekulací</a:t>
            </a:r>
          </a:p>
          <a:p>
            <a:r>
              <a:rPr lang="cs-CZ" smtClean="0"/>
              <a:t>Problémy s mezinárodním prvkem</a:t>
            </a:r>
          </a:p>
          <a:p>
            <a:r>
              <a:rPr lang="cs-CZ" smtClean="0"/>
              <a:t>Mezery ve vnitrostátních úpravách</a:t>
            </a:r>
          </a:p>
          <a:p>
            <a:r>
              <a:rPr lang="cs-CZ" smtClean="0"/>
              <a:t>Malá zkušenost soudců s řešením doménových sporů</a:t>
            </a:r>
          </a:p>
        </p:txBody>
      </p:sp>
    </p:spTree>
    <p:extLst>
      <p:ext uri="{BB962C8B-B14F-4D97-AF65-F5344CB8AC3E}">
        <p14:creationId xmlns:p14="http://schemas.microsoft.com/office/powerpoint/2010/main" val="37238332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Cesta k alternativnímu řešení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Rozhodčí doložka ve prospěch třetích osob zakotvená přímo v pravidlech registrace</a:t>
            </a:r>
          </a:p>
          <a:p>
            <a:r>
              <a:rPr lang="cs-CZ" smtClean="0"/>
              <a:t>Třetí osoby mají oprávnění (ne však povinnost) podat žalobu u předem určené rozhodčí instituce</a:t>
            </a:r>
          </a:p>
          <a:p>
            <a:r>
              <a:rPr lang="cs-CZ" smtClean="0"/>
              <a:t>Rozhodčí doložku v současnosti mají všechny významné domény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87164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Pravidla registrace cz.nic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16.3.	Držitel tímto činí rozhodčí veřejnou nabídku v souladu s Pravidly alternativního řešení sporů, a to pro veškerá doménová jména Držitele, zařazená v elektronické databázi doménových jmen v ccTLD .cz spravované sdružením CZ.NIC</a:t>
            </a:r>
          </a:p>
        </p:txBody>
      </p:sp>
    </p:spTree>
    <p:extLst>
      <p:ext uri="{BB962C8B-B14F-4D97-AF65-F5344CB8AC3E}">
        <p14:creationId xmlns:p14="http://schemas.microsoft.com/office/powerpoint/2010/main" val="170049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je VĚC?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119 OZ</a:t>
            </a:r>
            <a:endParaRPr lang="cs-CZ" dirty="0"/>
          </a:p>
          <a:p>
            <a:pPr lvl="1"/>
            <a:r>
              <a:rPr lang="cs-CZ" dirty="0" smtClean="0"/>
              <a:t>Věci </a:t>
            </a:r>
            <a:r>
              <a:rPr lang="cs-CZ" dirty="0"/>
              <a:t>jsou movité nebo </a:t>
            </a:r>
            <a:r>
              <a:rPr lang="cs-CZ" dirty="0" smtClean="0"/>
              <a:t>nemovité</a:t>
            </a:r>
          </a:p>
          <a:p>
            <a:r>
              <a:rPr lang="cs-CZ" dirty="0"/>
              <a:t>Další </a:t>
            </a:r>
            <a:r>
              <a:rPr lang="cs-CZ" dirty="0" smtClean="0"/>
              <a:t>dělení (teorie)</a:t>
            </a:r>
            <a:endParaRPr lang="cs-CZ" dirty="0"/>
          </a:p>
          <a:p>
            <a:pPr lvl="1"/>
            <a:r>
              <a:rPr lang="cs-CZ" dirty="0"/>
              <a:t>Věci určené </a:t>
            </a:r>
            <a:r>
              <a:rPr lang="cs-CZ" i="1" dirty="0"/>
              <a:t>druhově</a:t>
            </a:r>
            <a:r>
              <a:rPr lang="cs-CZ" dirty="0"/>
              <a:t> nebo </a:t>
            </a:r>
            <a:r>
              <a:rPr lang="cs-CZ" i="1" dirty="0" smtClean="0"/>
              <a:t>genericky</a:t>
            </a:r>
          </a:p>
          <a:p>
            <a:pPr marL="457200" lvl="1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Pravidla registrace cz.nic.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cs-CZ" smtClean="0"/>
              <a:t>16.4. Sdružení CZ.NIC zruší delegaci a nebo registraci Doménového jména, Doménové jméno převede na jinou osobu a pozastaví možnost převodu Doménového jména na jinou osobu, pokud tak stanoví vykonatelné soudní nebo správní rozhodnutí nebo výrok rozhodce či rozhodčího soudu,</a:t>
            </a:r>
          </a:p>
        </p:txBody>
      </p:sp>
    </p:spTree>
    <p:extLst>
      <p:ext uri="{BB962C8B-B14F-4D97-AF65-F5344CB8AC3E}">
        <p14:creationId xmlns:p14="http://schemas.microsoft.com/office/powerpoint/2010/main" val="32466482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Pravidla alternativního řešení sporů v </a:t>
            </a:r>
            <a:r>
              <a:rPr lang="cs-CZ" dirty="0" err="1" smtClean="0"/>
              <a:t>cz.nic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Držitel se neodvolatelně veřejně podrobuje pravomoci Rozhodčího soudu při HK AK, v rozhodčím řízení před tímto rozhodčím soudem podle zvláštního dodatku Řádu rozhodčího soudu pro rozhodčí řízení on-line zveřejněného v Obchodním věstníku (dále jen „Řád on-line“), a to ve věci majetkového sporu, o němž lze uzavřít smír, v němž třetí osoba napadne jakékoliv Doménové jméno Držitele, zařazené v elektronické databázi doménových jmen v národní doméně </a:t>
            </a:r>
            <a:r>
              <a:rPr lang="cs-CZ" dirty="0" err="1" smtClean="0"/>
              <a:t>ccTLD</a:t>
            </a:r>
            <a:r>
              <a:rPr lang="cs-CZ" dirty="0" smtClean="0"/>
              <a:t> .</a:t>
            </a:r>
            <a:r>
              <a:rPr lang="cs-CZ" dirty="0" err="1" smtClean="0"/>
              <a:t>cz</a:t>
            </a:r>
            <a:r>
              <a:rPr lang="cs-CZ" dirty="0" smtClean="0"/>
              <a:t> spravované sdružením CZ.NIC, pokud třetí osoba písemně projeví vůči Držiteli vůli podrobit se pravomoci tohoto rozhodčího soudu v dané věci zejména tím, že písemně zahájí takový spor u tohoto rozhodčího soudu v souladu s Řádem on-line. </a:t>
            </a:r>
          </a:p>
        </p:txBody>
      </p:sp>
    </p:spTree>
    <p:extLst>
      <p:ext uri="{BB962C8B-B14F-4D97-AF65-F5344CB8AC3E}">
        <p14:creationId xmlns:p14="http://schemas.microsoft.com/office/powerpoint/2010/main" val="17573376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Doména .eu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Není rozhodčí doložka</a:t>
            </a:r>
          </a:p>
          <a:p>
            <a:r>
              <a:rPr lang="cs-CZ" smtClean="0"/>
              <a:t>Pravomoc rozhodčího soudu stanovena přímo nařízením 874/2004</a:t>
            </a:r>
          </a:p>
        </p:txBody>
      </p:sp>
    </p:spTree>
    <p:extLst>
      <p:ext uri="{BB962C8B-B14F-4D97-AF65-F5344CB8AC3E}">
        <p14:creationId xmlns:p14="http://schemas.microsoft.com/office/powerpoint/2010/main" val="24490112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Čl. 7 Spekulativní a zneužívající registrace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1. Registrované jméno domény může být odebráno vhodným mimosoudním nebo soudním postupem, pokud je totožné se jménem nebo zavádějícím způsobem podobné jménu, pro které </a:t>
            </a:r>
            <a:r>
              <a:rPr lang="pt-BR" dirty="0" smtClean="0"/>
              <a:t>existuje takové právo uznané nebo stanovené vnitrostátním</a:t>
            </a:r>
            <a:r>
              <a:rPr lang="cs-CZ" dirty="0" smtClean="0"/>
              <a:t> právem nebo právem Společenství, a pokud toto jméno domény: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a) jeho držitel zaregistroval, aniž by měl na toto jméno právo nebo oprávněný zájem, nebo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b) bylo zaregistrováno nebo užíváno nikoli v dobré víře.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4017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obrázků</a:t>
            </a:r>
            <a:endParaRPr lang="sk-SK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http://pegasusservicesgroup.com/images/domain-name.jpg</a:t>
            </a:r>
          </a:p>
        </p:txBody>
      </p:sp>
    </p:spTree>
    <p:extLst>
      <p:ext uri="{BB962C8B-B14F-4D97-AF65-F5344CB8AC3E}">
        <p14:creationId xmlns:p14="http://schemas.microsoft.com/office/powerpoint/2010/main" val="268206591"/>
      </p:ext>
    </p:extLst>
  </p:cSld>
  <p:clrMapOvr>
    <a:masterClrMapping/>
  </p:clrMapOvr>
  <p:transition>
    <p:push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Děkuji za pozornost</a:t>
            </a:r>
          </a:p>
        </p:txBody>
      </p:sp>
      <p:sp>
        <p:nvSpPr>
          <p:cNvPr id="62467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624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428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Nový“ OZ od roku 2014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Věc </a:t>
            </a:r>
            <a:r>
              <a:rPr lang="cs-CZ" dirty="0"/>
              <a:t>v právním smyslu (dále jen „věc“) je vše, co je rozdílné od osoby a slouží potřebě lidí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Věci hmotné a </a:t>
            </a:r>
            <a:r>
              <a:rPr lang="cs-CZ" dirty="0" smtClean="0"/>
              <a:t>nehmotné</a:t>
            </a:r>
          </a:p>
          <a:p>
            <a:pPr lvl="2"/>
            <a:r>
              <a:rPr lang="cs-CZ" dirty="0" smtClean="0"/>
              <a:t>Ovladatelné přírodní síly (věc hmotná)</a:t>
            </a:r>
          </a:p>
          <a:p>
            <a:pPr marL="914400" lvl="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91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Skutečný pojmový znak věci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Její existence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71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Závazkový vztah?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</a:p>
          <a:p>
            <a:pPr lvl="1"/>
            <a:r>
              <a:rPr lang="cs-CZ" dirty="0" smtClean="0"/>
              <a:t>§ 488 - Závazkovým </a:t>
            </a:r>
            <a:r>
              <a:rPr lang="cs-CZ" dirty="0"/>
              <a:t>vztahem je právní vztah, ze kterého </a:t>
            </a:r>
            <a:r>
              <a:rPr lang="cs-CZ" dirty="0">
                <a:solidFill>
                  <a:srgbClr val="FF0000"/>
                </a:solidFill>
              </a:rPr>
              <a:t>věřiteli</a:t>
            </a:r>
            <a:r>
              <a:rPr lang="cs-CZ" dirty="0"/>
              <a:t> vzniká právo na plnění (pohledávka) od dlužníka a </a:t>
            </a:r>
            <a:r>
              <a:rPr lang="cs-CZ" dirty="0">
                <a:solidFill>
                  <a:srgbClr val="FF0000"/>
                </a:solidFill>
              </a:rPr>
              <a:t>dlužníkovi</a:t>
            </a:r>
            <a:r>
              <a:rPr lang="cs-CZ" dirty="0"/>
              <a:t> vzniká povinnost splnit závazek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§ 494 - Z </a:t>
            </a:r>
            <a:r>
              <a:rPr lang="cs-CZ" dirty="0"/>
              <a:t>platného závazku je dlužník povinen něco dát, konat, něčeho se zdržet nebo něco trpět a věřitel je oprávněn to od něj požadovat.</a:t>
            </a:r>
          </a:p>
        </p:txBody>
      </p:sp>
    </p:spTree>
    <p:extLst>
      <p:ext uri="{BB962C8B-B14F-4D97-AF65-F5344CB8AC3E}">
        <p14:creationId xmlns:p14="http://schemas.microsoft.com/office/powerpoint/2010/main" val="128254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závazkového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Škoda</a:t>
            </a:r>
          </a:p>
          <a:p>
            <a:r>
              <a:rPr lang="cs-CZ" dirty="0" smtClean="0"/>
              <a:t>Bezdůvodné obohacení</a:t>
            </a:r>
          </a:p>
          <a:p>
            <a:r>
              <a:rPr lang="cs-CZ" dirty="0" smtClean="0"/>
              <a:t>Zákon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887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142</TotalTime>
  <Words>1387</Words>
  <Application>Microsoft Office PowerPoint</Application>
  <PresentationFormat>Předvádění na obrazovce (4:3)</PresentationFormat>
  <Paragraphs>262</Paragraphs>
  <Slides>55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6" baseType="lpstr">
      <vt:lpstr>Austin</vt:lpstr>
      <vt:lpstr>Právní povaha doménového jména</vt:lpstr>
      <vt:lpstr>Právní povaha doménového jména</vt:lpstr>
      <vt:lpstr>Vlastnictví</vt:lpstr>
      <vt:lpstr>Co je vlastnictví ?</vt:lpstr>
      <vt:lpstr>Co je VĚC?</vt:lpstr>
      <vt:lpstr>Nový“ OZ od roku 2014 </vt:lpstr>
      <vt:lpstr>Skutečný pojmový znak věci</vt:lpstr>
      <vt:lpstr>Závazkový vztah?</vt:lpstr>
      <vt:lpstr>Vznik závazkového vztahu</vt:lpstr>
      <vt:lpstr>Vznik</vt:lpstr>
      <vt:lpstr>Závazkový vztah</vt:lpstr>
      <vt:lpstr>Právní vztah držitele doménového jména a registrátora</vt:lpstr>
      <vt:lpstr>Vztah Registrátor – Uživatel (držitel domény)</vt:lpstr>
      <vt:lpstr>Vztah správce domény a držitele doménového jména</vt:lpstr>
      <vt:lpstr>Z podmínek cz. NIC</vt:lpstr>
      <vt:lpstr>Zánik práva k doménovému jménu</vt:lpstr>
      <vt:lpstr>Život doménového jména</vt:lpstr>
      <vt:lpstr>Život doménového jména</vt:lpstr>
      <vt:lpstr>Vznik - Registrace</vt:lpstr>
      <vt:lpstr>Prodloužení registrace</vt:lpstr>
      <vt:lpstr>Užívání doménového jména</vt:lpstr>
      <vt:lpstr>PŘEVOD DOMÉNOVÉHO JMÉNA </vt:lpstr>
      <vt:lpstr>Jak to fakticky provést?</vt:lpstr>
      <vt:lpstr>Jak na převod</vt:lpstr>
      <vt:lpstr>Zánik DJ</vt:lpstr>
      <vt:lpstr>Převod doménového jména</vt:lpstr>
      <vt:lpstr>Doménové spory</vt:lpstr>
      <vt:lpstr>Relevantní právní oblasti</vt:lpstr>
      <vt:lpstr>Doménové spory – ochrana před squattery</vt:lpstr>
      <vt:lpstr>Řešení doménových sporů podle práva k nekalé soutěži </vt:lpstr>
      <vt:lpstr>Znaky nekalé soutěže</vt:lpstr>
      <vt:lpstr>Jednání v hospodářské soutěži</vt:lpstr>
      <vt:lpstr>Dobré mravy soutěže</vt:lpstr>
      <vt:lpstr>Způsobilost přivodit újmu</vt:lpstr>
      <vt:lpstr>§ 46 Klamavé označení zboží a služeb </vt:lpstr>
      <vt:lpstr>§ 48     Parazitování na pověsti </vt:lpstr>
      <vt:lpstr>Nároky </vt:lpstr>
      <vt:lpstr>Legitimace</vt:lpstr>
      <vt:lpstr>Doménová jména a osobnostní práva</vt:lpstr>
      <vt:lpstr>Příklad - Ochrana osobnostních práv</vt:lpstr>
      <vt:lpstr>Firma - § 12 ObchZ</vt:lpstr>
      <vt:lpstr>Ochrana Firmy</vt:lpstr>
      <vt:lpstr>Ochranné známky</vt:lpstr>
      <vt:lpstr>§8/2 Zákona o ochranných známkách</vt:lpstr>
      <vt:lpstr>Příklad</vt:lpstr>
      <vt:lpstr>Alternativní řešení sporů</vt:lpstr>
      <vt:lpstr>Důvody pro alternativní řešení sporů</vt:lpstr>
      <vt:lpstr>Cesta k alternativnímu řešení</vt:lpstr>
      <vt:lpstr>Pravidla registrace cz.nic</vt:lpstr>
      <vt:lpstr>Pravidla registrace cz.nic.</vt:lpstr>
      <vt:lpstr>Pravidla alternativního řešení sporů v cz.nic</vt:lpstr>
      <vt:lpstr>Doména .eu</vt:lpstr>
      <vt:lpstr>Čl. 7 Spekulativní a zneužívající registrace </vt:lpstr>
      <vt:lpstr>Citace obrázků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povaha doménového jména</dc:title>
  <dc:creator>Si King</dc:creator>
  <cp:lastModifiedBy>Michal Koščík</cp:lastModifiedBy>
  <cp:revision>13</cp:revision>
  <dcterms:created xsi:type="dcterms:W3CDTF">2012-03-06T20:20:24Z</dcterms:created>
  <dcterms:modified xsi:type="dcterms:W3CDTF">2012-03-07T14:31:14Z</dcterms:modified>
</cp:coreProperties>
</file>