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90" r:id="rId33"/>
    <p:sldId id="292" r:id="rId34"/>
    <p:sldId id="293" r:id="rId35"/>
    <p:sldId id="295" r:id="rId36"/>
    <p:sldId id="294" r:id="rId37"/>
    <p:sldId id="296" r:id="rId38"/>
    <p:sldId id="297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19E15-CD4C-4E09-94D5-6C26FF63AE9B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D6A4346-E1E4-4915-B77F-7BAAC9F5D551}">
      <dgm:prSet/>
      <dgm:spPr/>
      <dgm:t>
        <a:bodyPr/>
        <a:lstStyle/>
        <a:p>
          <a:pPr rtl="0"/>
          <a:r>
            <a:rPr lang="cs-CZ" smtClean="0"/>
            <a:t>Osobnostní práva</a:t>
          </a:r>
          <a:endParaRPr lang="cs-CZ"/>
        </a:p>
      </dgm:t>
    </dgm:pt>
    <dgm:pt modelId="{FF01CBE8-33EF-45E7-953A-11DEAB7305AB}" type="parTrans" cxnId="{56CFD02F-FA40-4488-8432-54C1698FA1CA}">
      <dgm:prSet/>
      <dgm:spPr/>
      <dgm:t>
        <a:bodyPr/>
        <a:lstStyle/>
        <a:p>
          <a:endParaRPr lang="cs-CZ"/>
        </a:p>
      </dgm:t>
    </dgm:pt>
    <dgm:pt modelId="{27C073F4-8773-4CDC-8CC9-EB638DD7D3A4}" type="sibTrans" cxnId="{56CFD02F-FA40-4488-8432-54C1698FA1CA}">
      <dgm:prSet/>
      <dgm:spPr/>
      <dgm:t>
        <a:bodyPr/>
        <a:lstStyle/>
        <a:p>
          <a:endParaRPr lang="cs-CZ"/>
        </a:p>
      </dgm:t>
    </dgm:pt>
    <dgm:pt modelId="{F07E81B3-C623-4F1A-920D-0D4E158769C8}">
      <dgm:prSet/>
      <dgm:spPr/>
      <dgm:t>
        <a:bodyPr/>
        <a:lstStyle/>
        <a:p>
          <a:pPr rtl="0"/>
          <a:r>
            <a:rPr lang="cs-CZ" smtClean="0"/>
            <a:t>Majetková práva</a:t>
          </a:r>
          <a:endParaRPr lang="cs-CZ"/>
        </a:p>
      </dgm:t>
    </dgm:pt>
    <dgm:pt modelId="{85438FED-AC41-459B-8F25-C9D280CEC271}" type="parTrans" cxnId="{6DA4B5F7-95E6-46A4-B18F-E37C64BC6E5F}">
      <dgm:prSet/>
      <dgm:spPr/>
      <dgm:t>
        <a:bodyPr/>
        <a:lstStyle/>
        <a:p>
          <a:endParaRPr lang="cs-CZ"/>
        </a:p>
      </dgm:t>
    </dgm:pt>
    <dgm:pt modelId="{8D00A693-6744-48DD-87D3-301DB4A73BAF}" type="sibTrans" cxnId="{6DA4B5F7-95E6-46A4-B18F-E37C64BC6E5F}">
      <dgm:prSet/>
      <dgm:spPr/>
      <dgm:t>
        <a:bodyPr/>
        <a:lstStyle/>
        <a:p>
          <a:endParaRPr lang="cs-CZ"/>
        </a:p>
      </dgm:t>
    </dgm:pt>
    <dgm:pt modelId="{142E32A0-56BB-4812-BCBE-2B3F0A5FB35D}" type="pres">
      <dgm:prSet presAssocID="{03519E15-CD4C-4E09-94D5-6C26FF63AE9B}" presName="linear" presStyleCnt="0">
        <dgm:presLayoutVars>
          <dgm:animLvl val="lvl"/>
          <dgm:resizeHandles val="exact"/>
        </dgm:presLayoutVars>
      </dgm:prSet>
      <dgm:spPr/>
    </dgm:pt>
    <dgm:pt modelId="{F1467031-5DFA-489C-8BF3-E7F1ED23ED27}" type="pres">
      <dgm:prSet presAssocID="{CD6A4346-E1E4-4915-B77F-7BAAC9F5D55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A6CE9F6-6CB9-4E05-8B3E-1FA383A62B61}" type="pres">
      <dgm:prSet presAssocID="{27C073F4-8773-4CDC-8CC9-EB638DD7D3A4}" presName="spacer" presStyleCnt="0"/>
      <dgm:spPr/>
    </dgm:pt>
    <dgm:pt modelId="{89F05B2E-F86D-434A-9A6F-4738C9479323}" type="pres">
      <dgm:prSet presAssocID="{F07E81B3-C623-4F1A-920D-0D4E158769C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6CFD02F-FA40-4488-8432-54C1698FA1CA}" srcId="{03519E15-CD4C-4E09-94D5-6C26FF63AE9B}" destId="{CD6A4346-E1E4-4915-B77F-7BAAC9F5D551}" srcOrd="0" destOrd="0" parTransId="{FF01CBE8-33EF-45E7-953A-11DEAB7305AB}" sibTransId="{27C073F4-8773-4CDC-8CC9-EB638DD7D3A4}"/>
    <dgm:cxn modelId="{D59BA4F9-43A5-4DB3-919A-D10768A108A5}" type="presOf" srcId="{F07E81B3-C623-4F1A-920D-0D4E158769C8}" destId="{89F05B2E-F86D-434A-9A6F-4738C9479323}" srcOrd="0" destOrd="0" presId="urn:microsoft.com/office/officeart/2005/8/layout/vList2"/>
    <dgm:cxn modelId="{9F2C68BF-3E0F-4317-B08C-5A4930384CCE}" type="presOf" srcId="{CD6A4346-E1E4-4915-B77F-7BAAC9F5D551}" destId="{F1467031-5DFA-489C-8BF3-E7F1ED23ED27}" srcOrd="0" destOrd="0" presId="urn:microsoft.com/office/officeart/2005/8/layout/vList2"/>
    <dgm:cxn modelId="{6DA4B5F7-95E6-46A4-B18F-E37C64BC6E5F}" srcId="{03519E15-CD4C-4E09-94D5-6C26FF63AE9B}" destId="{F07E81B3-C623-4F1A-920D-0D4E158769C8}" srcOrd="1" destOrd="0" parTransId="{85438FED-AC41-459B-8F25-C9D280CEC271}" sibTransId="{8D00A693-6744-48DD-87D3-301DB4A73BAF}"/>
    <dgm:cxn modelId="{9F8D0E14-0460-46AB-8CDA-365F91E5C128}" type="presOf" srcId="{03519E15-CD4C-4E09-94D5-6C26FF63AE9B}" destId="{142E32A0-56BB-4812-BCBE-2B3F0A5FB35D}" srcOrd="0" destOrd="0" presId="urn:microsoft.com/office/officeart/2005/8/layout/vList2"/>
    <dgm:cxn modelId="{A6D3E5D8-56CB-49A8-AC7C-6F1FC6D1E2E0}" type="presParOf" srcId="{142E32A0-56BB-4812-BCBE-2B3F0A5FB35D}" destId="{F1467031-5DFA-489C-8BF3-E7F1ED23ED27}" srcOrd="0" destOrd="0" presId="urn:microsoft.com/office/officeart/2005/8/layout/vList2"/>
    <dgm:cxn modelId="{654D0EF3-6ADF-4D43-9089-5FE68DCB2710}" type="presParOf" srcId="{142E32A0-56BB-4812-BCBE-2B3F0A5FB35D}" destId="{AA6CE9F6-6CB9-4E05-8B3E-1FA383A62B61}" srcOrd="1" destOrd="0" presId="urn:microsoft.com/office/officeart/2005/8/layout/vList2"/>
    <dgm:cxn modelId="{1CE68BAD-5794-4DF2-97F9-EA75BD188008}" type="presParOf" srcId="{142E32A0-56BB-4812-BCBE-2B3F0A5FB35D}" destId="{89F05B2E-F86D-434A-9A6F-4738C947932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34DBA0-1BE1-43EA-82D5-32ED77BA3A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C106CFD-F306-4FBD-9517-3CD2136080EA}">
      <dgm:prSet/>
      <dgm:spPr/>
      <dgm:t>
        <a:bodyPr/>
        <a:lstStyle/>
        <a:p>
          <a:pPr rtl="0"/>
          <a:r>
            <a:rPr lang="cs-CZ" smtClean="0"/>
            <a:t>Rozhodnutí o zveřejnění </a:t>
          </a:r>
          <a:endParaRPr lang="cs-CZ"/>
        </a:p>
      </dgm:t>
    </dgm:pt>
    <dgm:pt modelId="{46198788-D41C-45D7-A201-01B88FF52D3E}" type="parTrans" cxnId="{53C5C5CB-6A65-4C97-8210-250CEDB38983}">
      <dgm:prSet/>
      <dgm:spPr/>
      <dgm:t>
        <a:bodyPr/>
        <a:lstStyle/>
        <a:p>
          <a:endParaRPr lang="cs-CZ"/>
        </a:p>
      </dgm:t>
    </dgm:pt>
    <dgm:pt modelId="{9ABC6AEC-7DBB-4CBA-A12E-A6D085C7F784}" type="sibTrans" cxnId="{53C5C5CB-6A65-4C97-8210-250CEDB38983}">
      <dgm:prSet/>
      <dgm:spPr/>
      <dgm:t>
        <a:bodyPr/>
        <a:lstStyle/>
        <a:p>
          <a:endParaRPr lang="cs-CZ"/>
        </a:p>
      </dgm:t>
    </dgm:pt>
    <dgm:pt modelId="{7FE74408-48F6-4EAE-8AC5-6FD8191BA8B1}">
      <dgm:prSet/>
      <dgm:spPr/>
      <dgm:t>
        <a:bodyPr/>
        <a:lstStyle/>
        <a:p>
          <a:pPr rtl="0"/>
          <a:r>
            <a:rPr lang="cs-CZ" smtClean="0"/>
            <a:t>Udělení souhlasu k distribuci</a:t>
          </a:r>
          <a:endParaRPr lang="cs-CZ"/>
        </a:p>
      </dgm:t>
    </dgm:pt>
    <dgm:pt modelId="{4282345C-DE48-4D1D-B69C-926DB1F1E678}" type="parTrans" cxnId="{D602BE1C-E222-46C9-8F8B-9DA0A4BA24BC}">
      <dgm:prSet/>
      <dgm:spPr/>
      <dgm:t>
        <a:bodyPr/>
        <a:lstStyle/>
        <a:p>
          <a:endParaRPr lang="cs-CZ"/>
        </a:p>
      </dgm:t>
    </dgm:pt>
    <dgm:pt modelId="{19427D15-EBB8-4F48-AE4D-14D29FA76ADC}" type="sibTrans" cxnId="{D602BE1C-E222-46C9-8F8B-9DA0A4BA24BC}">
      <dgm:prSet/>
      <dgm:spPr/>
      <dgm:t>
        <a:bodyPr/>
        <a:lstStyle/>
        <a:p>
          <a:endParaRPr lang="cs-CZ"/>
        </a:p>
      </dgm:t>
    </dgm:pt>
    <dgm:pt modelId="{193BE1A3-E304-4F5A-8EE6-45394EA4E0B5}" type="pres">
      <dgm:prSet presAssocID="{0434DBA0-1BE1-43EA-82D5-32ED77BA3A5F}" presName="Name0" presStyleCnt="0">
        <dgm:presLayoutVars>
          <dgm:dir/>
          <dgm:resizeHandles val="exact"/>
        </dgm:presLayoutVars>
      </dgm:prSet>
      <dgm:spPr/>
    </dgm:pt>
    <dgm:pt modelId="{F265221F-ED6F-469C-958C-21C48252A419}" type="pres">
      <dgm:prSet presAssocID="{3C106CFD-F306-4FBD-9517-3CD2136080EA}" presName="node" presStyleLbl="node1" presStyleIdx="0" presStyleCnt="2">
        <dgm:presLayoutVars>
          <dgm:bulletEnabled val="1"/>
        </dgm:presLayoutVars>
      </dgm:prSet>
      <dgm:spPr/>
    </dgm:pt>
    <dgm:pt modelId="{2D590173-D02B-401E-B8EC-025EF6EBA4C3}" type="pres">
      <dgm:prSet presAssocID="{9ABC6AEC-7DBB-4CBA-A12E-A6D085C7F784}" presName="sibTrans" presStyleLbl="sibTrans2D1" presStyleIdx="0" presStyleCnt="1" custAng="5400000"/>
      <dgm:spPr/>
    </dgm:pt>
    <dgm:pt modelId="{D74F81C0-94FA-4905-B800-FB60F270F627}" type="pres">
      <dgm:prSet presAssocID="{9ABC6AEC-7DBB-4CBA-A12E-A6D085C7F784}" presName="connectorText" presStyleLbl="sibTrans2D1" presStyleIdx="0" presStyleCnt="1"/>
      <dgm:spPr/>
    </dgm:pt>
    <dgm:pt modelId="{FFFBC469-76F5-41A8-9D9F-C92FAABDEB00}" type="pres">
      <dgm:prSet presAssocID="{7FE74408-48F6-4EAE-8AC5-6FD8191BA8B1}" presName="node" presStyleLbl="node1" presStyleIdx="1" presStyleCnt="2">
        <dgm:presLayoutVars>
          <dgm:bulletEnabled val="1"/>
        </dgm:presLayoutVars>
      </dgm:prSet>
      <dgm:spPr/>
    </dgm:pt>
  </dgm:ptLst>
  <dgm:cxnLst>
    <dgm:cxn modelId="{53C5C5CB-6A65-4C97-8210-250CEDB38983}" srcId="{0434DBA0-1BE1-43EA-82D5-32ED77BA3A5F}" destId="{3C106CFD-F306-4FBD-9517-3CD2136080EA}" srcOrd="0" destOrd="0" parTransId="{46198788-D41C-45D7-A201-01B88FF52D3E}" sibTransId="{9ABC6AEC-7DBB-4CBA-A12E-A6D085C7F784}"/>
    <dgm:cxn modelId="{E0D50107-0238-4011-980F-42072BC48A00}" type="presOf" srcId="{9ABC6AEC-7DBB-4CBA-A12E-A6D085C7F784}" destId="{2D590173-D02B-401E-B8EC-025EF6EBA4C3}" srcOrd="0" destOrd="0" presId="urn:microsoft.com/office/officeart/2005/8/layout/process1"/>
    <dgm:cxn modelId="{F194F1AD-58F7-40B4-B111-AFF09C9D713A}" type="presOf" srcId="{3C106CFD-F306-4FBD-9517-3CD2136080EA}" destId="{F265221F-ED6F-469C-958C-21C48252A419}" srcOrd="0" destOrd="0" presId="urn:microsoft.com/office/officeart/2005/8/layout/process1"/>
    <dgm:cxn modelId="{FC10BBE8-479B-4B68-BC68-F7559C0B2DC0}" type="presOf" srcId="{7FE74408-48F6-4EAE-8AC5-6FD8191BA8B1}" destId="{FFFBC469-76F5-41A8-9D9F-C92FAABDEB00}" srcOrd="0" destOrd="0" presId="urn:microsoft.com/office/officeart/2005/8/layout/process1"/>
    <dgm:cxn modelId="{9A1D8579-766A-40EE-AD62-8DA1F5A3126E}" type="presOf" srcId="{0434DBA0-1BE1-43EA-82D5-32ED77BA3A5F}" destId="{193BE1A3-E304-4F5A-8EE6-45394EA4E0B5}" srcOrd="0" destOrd="0" presId="urn:microsoft.com/office/officeart/2005/8/layout/process1"/>
    <dgm:cxn modelId="{D602BE1C-E222-46C9-8F8B-9DA0A4BA24BC}" srcId="{0434DBA0-1BE1-43EA-82D5-32ED77BA3A5F}" destId="{7FE74408-48F6-4EAE-8AC5-6FD8191BA8B1}" srcOrd="1" destOrd="0" parTransId="{4282345C-DE48-4D1D-B69C-926DB1F1E678}" sibTransId="{19427D15-EBB8-4F48-AE4D-14D29FA76ADC}"/>
    <dgm:cxn modelId="{6965C7BA-FF0B-4205-B610-17E620640A48}" type="presOf" srcId="{9ABC6AEC-7DBB-4CBA-A12E-A6D085C7F784}" destId="{D74F81C0-94FA-4905-B800-FB60F270F627}" srcOrd="1" destOrd="0" presId="urn:microsoft.com/office/officeart/2005/8/layout/process1"/>
    <dgm:cxn modelId="{5A7648D0-7910-410B-9180-6FF521F7E330}" type="presParOf" srcId="{193BE1A3-E304-4F5A-8EE6-45394EA4E0B5}" destId="{F265221F-ED6F-469C-958C-21C48252A419}" srcOrd="0" destOrd="0" presId="urn:microsoft.com/office/officeart/2005/8/layout/process1"/>
    <dgm:cxn modelId="{8755A27F-750D-4C5B-A22D-19517ECA2830}" type="presParOf" srcId="{193BE1A3-E304-4F5A-8EE6-45394EA4E0B5}" destId="{2D590173-D02B-401E-B8EC-025EF6EBA4C3}" srcOrd="1" destOrd="0" presId="urn:microsoft.com/office/officeart/2005/8/layout/process1"/>
    <dgm:cxn modelId="{D3128F60-07F6-4A69-81AC-763C5765B988}" type="presParOf" srcId="{2D590173-D02B-401E-B8EC-025EF6EBA4C3}" destId="{D74F81C0-94FA-4905-B800-FB60F270F627}" srcOrd="0" destOrd="0" presId="urn:microsoft.com/office/officeart/2005/8/layout/process1"/>
    <dgm:cxn modelId="{1F43EB02-C96C-4F05-A221-16561F2E4796}" type="presParOf" srcId="{193BE1A3-E304-4F5A-8EE6-45394EA4E0B5}" destId="{FFFBC469-76F5-41A8-9D9F-C92FAABDEB0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65C62B-F706-415F-A873-67209F18FF4C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E9E090E-EE4C-47C9-AEE4-0B0ACCE5F6A2}">
      <dgm:prSet/>
      <dgm:spPr/>
      <dgm:t>
        <a:bodyPr/>
        <a:lstStyle/>
        <a:p>
          <a:pPr rtl="0"/>
          <a:r>
            <a:rPr lang="cs-CZ" dirty="0" smtClean="0"/>
            <a:t>Volná užití</a:t>
          </a:r>
          <a:endParaRPr lang="cs-CZ" dirty="0"/>
        </a:p>
      </dgm:t>
    </dgm:pt>
    <dgm:pt modelId="{68395055-FC41-453A-A40F-F9586FE3083E}" type="parTrans" cxnId="{5C1D641A-5C92-4FA4-A0C8-DE68487D6328}">
      <dgm:prSet/>
      <dgm:spPr/>
      <dgm:t>
        <a:bodyPr/>
        <a:lstStyle/>
        <a:p>
          <a:endParaRPr lang="cs-CZ"/>
        </a:p>
      </dgm:t>
    </dgm:pt>
    <dgm:pt modelId="{E5F96BAC-3F7D-4D7F-B324-E3A8E2935F92}" type="sibTrans" cxnId="{5C1D641A-5C92-4FA4-A0C8-DE68487D6328}">
      <dgm:prSet/>
      <dgm:spPr/>
      <dgm:t>
        <a:bodyPr/>
        <a:lstStyle/>
        <a:p>
          <a:endParaRPr lang="cs-CZ"/>
        </a:p>
      </dgm:t>
    </dgm:pt>
    <dgm:pt modelId="{5DBB16BB-AD14-41DD-BEDD-93A1C01DFF41}">
      <dgm:prSet/>
      <dgm:spPr/>
      <dgm:t>
        <a:bodyPr/>
        <a:lstStyle/>
        <a:p>
          <a:pPr rtl="0"/>
          <a:r>
            <a:rPr lang="cs-CZ" smtClean="0"/>
            <a:t>Zákonné licence</a:t>
          </a:r>
          <a:endParaRPr lang="cs-CZ"/>
        </a:p>
      </dgm:t>
    </dgm:pt>
    <dgm:pt modelId="{C1127894-E572-409B-8E3E-DC24759F5821}" type="parTrans" cxnId="{BB4B3D91-2514-45FB-8802-5C5B4F5B59ED}">
      <dgm:prSet/>
      <dgm:spPr/>
      <dgm:t>
        <a:bodyPr/>
        <a:lstStyle/>
        <a:p>
          <a:endParaRPr lang="cs-CZ"/>
        </a:p>
      </dgm:t>
    </dgm:pt>
    <dgm:pt modelId="{3B5CC931-908A-4B51-9C89-F3A0DD54D837}" type="sibTrans" cxnId="{BB4B3D91-2514-45FB-8802-5C5B4F5B59ED}">
      <dgm:prSet/>
      <dgm:spPr/>
      <dgm:t>
        <a:bodyPr/>
        <a:lstStyle/>
        <a:p>
          <a:endParaRPr lang="cs-CZ"/>
        </a:p>
      </dgm:t>
    </dgm:pt>
    <dgm:pt modelId="{E349CEC9-E5BE-481E-B5AA-89736EF02E2D}" type="pres">
      <dgm:prSet presAssocID="{8265C62B-F706-415F-A873-67209F18FF4C}" presName="linear" presStyleCnt="0">
        <dgm:presLayoutVars>
          <dgm:animLvl val="lvl"/>
          <dgm:resizeHandles val="exact"/>
        </dgm:presLayoutVars>
      </dgm:prSet>
      <dgm:spPr/>
    </dgm:pt>
    <dgm:pt modelId="{F7A8DDAB-AEDA-43AB-A4AF-C07FFA06BEB9}" type="pres">
      <dgm:prSet presAssocID="{FE9E090E-EE4C-47C9-AEE4-0B0ACCE5F6A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18D734C-DA1A-4C37-B8EF-A5C75182CA43}" type="pres">
      <dgm:prSet presAssocID="{E5F96BAC-3F7D-4D7F-B324-E3A8E2935F92}" presName="spacer" presStyleCnt="0"/>
      <dgm:spPr/>
    </dgm:pt>
    <dgm:pt modelId="{D2CDF781-CF70-4550-A309-A2C1D8682A3E}" type="pres">
      <dgm:prSet presAssocID="{5DBB16BB-AD14-41DD-BEDD-93A1C01DFF4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56C47EC-8486-48A7-9007-7F6327826B04}" type="presOf" srcId="{8265C62B-F706-415F-A873-67209F18FF4C}" destId="{E349CEC9-E5BE-481E-B5AA-89736EF02E2D}" srcOrd="0" destOrd="0" presId="urn:microsoft.com/office/officeart/2005/8/layout/vList2"/>
    <dgm:cxn modelId="{5C1D641A-5C92-4FA4-A0C8-DE68487D6328}" srcId="{8265C62B-F706-415F-A873-67209F18FF4C}" destId="{FE9E090E-EE4C-47C9-AEE4-0B0ACCE5F6A2}" srcOrd="0" destOrd="0" parTransId="{68395055-FC41-453A-A40F-F9586FE3083E}" sibTransId="{E5F96BAC-3F7D-4D7F-B324-E3A8E2935F92}"/>
    <dgm:cxn modelId="{3808684A-003F-4F57-9AD2-522E4DEAE7CC}" type="presOf" srcId="{5DBB16BB-AD14-41DD-BEDD-93A1C01DFF41}" destId="{D2CDF781-CF70-4550-A309-A2C1D8682A3E}" srcOrd="0" destOrd="0" presId="urn:microsoft.com/office/officeart/2005/8/layout/vList2"/>
    <dgm:cxn modelId="{8D4A7A51-8855-41CE-81C8-B22912ADB277}" type="presOf" srcId="{FE9E090E-EE4C-47C9-AEE4-0B0ACCE5F6A2}" destId="{F7A8DDAB-AEDA-43AB-A4AF-C07FFA06BEB9}" srcOrd="0" destOrd="0" presId="urn:microsoft.com/office/officeart/2005/8/layout/vList2"/>
    <dgm:cxn modelId="{BB4B3D91-2514-45FB-8802-5C5B4F5B59ED}" srcId="{8265C62B-F706-415F-A873-67209F18FF4C}" destId="{5DBB16BB-AD14-41DD-BEDD-93A1C01DFF41}" srcOrd="1" destOrd="0" parTransId="{C1127894-E572-409B-8E3E-DC24759F5821}" sibTransId="{3B5CC931-908A-4B51-9C89-F3A0DD54D837}"/>
    <dgm:cxn modelId="{3977C713-2674-43D4-8724-5D0C8AB24C90}" type="presParOf" srcId="{E349CEC9-E5BE-481E-B5AA-89736EF02E2D}" destId="{F7A8DDAB-AEDA-43AB-A4AF-C07FFA06BEB9}" srcOrd="0" destOrd="0" presId="urn:microsoft.com/office/officeart/2005/8/layout/vList2"/>
    <dgm:cxn modelId="{53CB0869-425E-4853-AE84-116771F2838B}" type="presParOf" srcId="{E349CEC9-E5BE-481E-B5AA-89736EF02E2D}" destId="{118D734C-DA1A-4C37-B8EF-A5C75182CA43}" srcOrd="1" destOrd="0" presId="urn:microsoft.com/office/officeart/2005/8/layout/vList2"/>
    <dgm:cxn modelId="{99CB3807-12EF-4B35-8A5C-7173752E6C83}" type="presParOf" srcId="{E349CEC9-E5BE-481E-B5AA-89736EF02E2D}" destId="{D2CDF781-CF70-4550-A309-A2C1D8682A3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67031-5DFA-489C-8BF3-E7F1ED23ED27}">
      <dsp:nvSpPr>
        <dsp:cNvPr id="0" name=""/>
        <dsp:cNvSpPr/>
      </dsp:nvSpPr>
      <dsp:spPr>
        <a:xfrm>
          <a:off x="0" y="648380"/>
          <a:ext cx="8686800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smtClean="0"/>
            <a:t>Osobnostní práva</a:t>
          </a:r>
          <a:endParaRPr lang="cs-CZ" sz="6500" kern="1200"/>
        </a:p>
      </dsp:txBody>
      <dsp:txXfrm>
        <a:off x="74249" y="722629"/>
        <a:ext cx="8538302" cy="1372502"/>
      </dsp:txXfrm>
    </dsp:sp>
    <dsp:sp modelId="{89F05B2E-F86D-434A-9A6F-4738C9479323}">
      <dsp:nvSpPr>
        <dsp:cNvPr id="0" name=""/>
        <dsp:cNvSpPr/>
      </dsp:nvSpPr>
      <dsp:spPr>
        <a:xfrm>
          <a:off x="0" y="2356581"/>
          <a:ext cx="8686800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smtClean="0"/>
            <a:t>Majetková práva</a:t>
          </a:r>
          <a:endParaRPr lang="cs-CZ" sz="6500" kern="1200"/>
        </a:p>
      </dsp:txBody>
      <dsp:txXfrm>
        <a:off x="74249" y="2430830"/>
        <a:ext cx="8538302" cy="1372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221F-ED6F-469C-958C-21C48252A419}">
      <dsp:nvSpPr>
        <dsp:cNvPr id="0" name=""/>
        <dsp:cNvSpPr/>
      </dsp:nvSpPr>
      <dsp:spPr>
        <a:xfrm>
          <a:off x="1696" y="1177555"/>
          <a:ext cx="3618086" cy="217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smtClean="0"/>
            <a:t>Rozhodnutí o zveřejnění </a:t>
          </a:r>
          <a:endParaRPr lang="cs-CZ" sz="4300" kern="1200"/>
        </a:p>
      </dsp:txBody>
      <dsp:txXfrm>
        <a:off x="65278" y="1241137"/>
        <a:ext cx="3490922" cy="2043687"/>
      </dsp:txXfrm>
    </dsp:sp>
    <dsp:sp modelId="{2D590173-D02B-401E-B8EC-025EF6EBA4C3}">
      <dsp:nvSpPr>
        <dsp:cNvPr id="0" name=""/>
        <dsp:cNvSpPr/>
      </dsp:nvSpPr>
      <dsp:spPr>
        <a:xfrm rot="5400000">
          <a:off x="3981591" y="1814338"/>
          <a:ext cx="767034" cy="897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4096646" y="1878740"/>
        <a:ext cx="536924" cy="538371"/>
      </dsp:txXfrm>
    </dsp:sp>
    <dsp:sp modelId="{FFFBC469-76F5-41A8-9D9F-C92FAABDEB00}">
      <dsp:nvSpPr>
        <dsp:cNvPr id="0" name=""/>
        <dsp:cNvSpPr/>
      </dsp:nvSpPr>
      <dsp:spPr>
        <a:xfrm>
          <a:off x="5067017" y="1177555"/>
          <a:ext cx="3618086" cy="217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smtClean="0"/>
            <a:t>Udělení souhlasu k distribuci</a:t>
          </a:r>
          <a:endParaRPr lang="cs-CZ" sz="4300" kern="1200"/>
        </a:p>
      </dsp:txBody>
      <dsp:txXfrm>
        <a:off x="5130599" y="1241137"/>
        <a:ext cx="3490922" cy="2043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8DDAB-AEDA-43AB-A4AF-C07FFA06BEB9}">
      <dsp:nvSpPr>
        <dsp:cNvPr id="0" name=""/>
        <dsp:cNvSpPr/>
      </dsp:nvSpPr>
      <dsp:spPr>
        <a:xfrm>
          <a:off x="0" y="648380"/>
          <a:ext cx="8686800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Volná užití</a:t>
          </a:r>
          <a:endParaRPr lang="cs-CZ" sz="6500" kern="1200" dirty="0"/>
        </a:p>
      </dsp:txBody>
      <dsp:txXfrm>
        <a:off x="74249" y="722629"/>
        <a:ext cx="8538302" cy="1372502"/>
      </dsp:txXfrm>
    </dsp:sp>
    <dsp:sp modelId="{D2CDF781-CF70-4550-A309-A2C1D8682A3E}">
      <dsp:nvSpPr>
        <dsp:cNvPr id="0" name=""/>
        <dsp:cNvSpPr/>
      </dsp:nvSpPr>
      <dsp:spPr>
        <a:xfrm>
          <a:off x="0" y="2356581"/>
          <a:ext cx="8686800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smtClean="0"/>
            <a:t>Zákonné licence</a:t>
          </a:r>
          <a:endParaRPr lang="cs-CZ" sz="6500" kern="1200"/>
        </a:p>
      </dsp:txBody>
      <dsp:txXfrm>
        <a:off x="74249" y="2430830"/>
        <a:ext cx="8538302" cy="137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67C1B5-33C3-42B6-A9EA-3E1FEA49D5E9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057122-75A4-45D8-8903-F3837B9E5A7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Doménová jména a duševní vlastnictví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Obecný úvod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Autorská práva</a:t>
            </a: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Průmyslová práva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Práva k dílům</a:t>
            </a:r>
          </a:p>
          <a:p>
            <a:r>
              <a:rPr lang="cs-CZ" dirty="0" smtClean="0"/>
              <a:t>Práva výkonných umělců</a:t>
            </a:r>
          </a:p>
          <a:p>
            <a:r>
              <a:rPr lang="cs-CZ" dirty="0" smtClean="0"/>
              <a:t>Práva pořizovatelů zvukových a obrazových záznamů</a:t>
            </a:r>
          </a:p>
          <a:p>
            <a:r>
              <a:rPr lang="cs-CZ" dirty="0" smtClean="0"/>
              <a:t>Práva k databázi</a:t>
            </a:r>
          </a:p>
          <a:p>
            <a:r>
              <a:rPr lang="cs-CZ" dirty="0" smtClean="0"/>
              <a:t>Ochrana software (!)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Patenty</a:t>
            </a:r>
          </a:p>
          <a:p>
            <a:r>
              <a:rPr lang="cs-CZ" dirty="0" smtClean="0"/>
              <a:t>Průmyslové vzory</a:t>
            </a:r>
          </a:p>
          <a:p>
            <a:r>
              <a:rPr lang="cs-CZ" dirty="0" smtClean="0"/>
              <a:t>Ochranné známky</a:t>
            </a:r>
          </a:p>
          <a:p>
            <a:r>
              <a:rPr lang="cs-CZ" dirty="0" smtClean="0"/>
              <a:t>Chráněná krajinná označení</a:t>
            </a:r>
          </a:p>
          <a:p>
            <a:r>
              <a:rPr lang="cs-CZ" dirty="0" smtClean="0"/>
              <a:t>Topografie polovodičů</a:t>
            </a:r>
          </a:p>
          <a:p>
            <a:r>
              <a:rPr lang="cs-CZ" dirty="0" smtClean="0"/>
              <a:t>Odrůdy rostlin</a:t>
            </a:r>
          </a:p>
          <a:p>
            <a:r>
              <a:rPr lang="cs-CZ" dirty="0" smtClean="0"/>
              <a:t>Ochrana software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Autorská </a:t>
            </a:r>
            <a:r>
              <a:rPr lang="cs-CZ" dirty="0" smtClean="0"/>
              <a:t>a související práva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Průmyslová práva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Vznikají okamžikem vytvoření</a:t>
            </a:r>
          </a:p>
          <a:p>
            <a:r>
              <a:rPr lang="cs-CZ" dirty="0" smtClean="0"/>
              <a:t>Není nutnost registrace</a:t>
            </a:r>
          </a:p>
          <a:p>
            <a:endParaRPr lang="cs-CZ" dirty="0" smtClean="0"/>
          </a:p>
          <a:p>
            <a:r>
              <a:rPr lang="cs-CZ" dirty="0" smtClean="0"/>
              <a:t>Obvykle svázána s autorem a nepřevoditelná</a:t>
            </a:r>
          </a:p>
          <a:p>
            <a:pPr lvl="1"/>
            <a:r>
              <a:rPr lang="cs-CZ" dirty="0" smtClean="0"/>
              <a:t>Autor uděluje pouze licence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Skutečná ochrana vzniká až registrací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Není nutně svázána s původcem – dá se obvykle „přepsat“ na jinou osobu </a:t>
            </a:r>
          </a:p>
          <a:p>
            <a:pPr lvl="1"/>
            <a:r>
              <a:rPr lang="cs-CZ" dirty="0" smtClean="0"/>
              <a:t>Je možné udělit licence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práva a práva související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290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práva autorského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Dílo</a:t>
            </a:r>
          </a:p>
          <a:p>
            <a:pPr lvl="1"/>
            <a:r>
              <a:rPr lang="cs-CZ" dirty="0" smtClean="0"/>
              <a:t>jedinečný výsledek</a:t>
            </a:r>
          </a:p>
          <a:p>
            <a:pPr lvl="1"/>
            <a:r>
              <a:rPr lang="cs-CZ" dirty="0" smtClean="0"/>
              <a:t>tvůrčí </a:t>
            </a:r>
            <a:r>
              <a:rPr lang="cs-CZ" dirty="0"/>
              <a:t>činnosti </a:t>
            </a:r>
            <a:r>
              <a:rPr lang="cs-CZ" dirty="0" smtClean="0"/>
              <a:t>autora</a:t>
            </a:r>
          </a:p>
          <a:p>
            <a:pPr lvl="1"/>
            <a:r>
              <a:rPr lang="cs-CZ" dirty="0" smtClean="0"/>
              <a:t>vyjádřeno </a:t>
            </a:r>
            <a:r>
              <a:rPr lang="cs-CZ" dirty="0"/>
              <a:t>v jakékoli objektivně vnímatelné </a:t>
            </a:r>
            <a:r>
              <a:rPr lang="cs-CZ" dirty="0" smtClean="0"/>
              <a:t>podobě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bez ohledu na jeho rozsah, účel nebo význam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8623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(demonstrativní výčet)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Slovesné </a:t>
            </a:r>
            <a:r>
              <a:rPr lang="cs-CZ" dirty="0"/>
              <a:t>vyjádřené řečí nebo </a:t>
            </a:r>
            <a:r>
              <a:rPr lang="cs-CZ" dirty="0" smtClean="0"/>
              <a:t>písmem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Hudební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Dramatické </a:t>
            </a:r>
            <a:r>
              <a:rPr lang="cs-CZ" dirty="0"/>
              <a:t>a </a:t>
            </a:r>
            <a:r>
              <a:rPr lang="cs-CZ" dirty="0" smtClean="0"/>
              <a:t>hudebně dramatické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Choreografické </a:t>
            </a:r>
            <a:r>
              <a:rPr lang="cs-CZ" dirty="0"/>
              <a:t>a </a:t>
            </a:r>
            <a:r>
              <a:rPr lang="cs-CZ" dirty="0" smtClean="0"/>
              <a:t>pantomimické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Fotografické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/>
              <a:t>A</a:t>
            </a:r>
            <a:r>
              <a:rPr lang="cs-CZ" dirty="0" smtClean="0"/>
              <a:t>udiovizuální,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Výtvarné (malířské</a:t>
            </a:r>
            <a:r>
              <a:rPr lang="cs-CZ" dirty="0"/>
              <a:t>, grafické a </a:t>
            </a:r>
            <a:r>
              <a:rPr lang="cs-CZ" dirty="0" smtClean="0"/>
              <a:t>sochařské)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/>
              <a:t>A</a:t>
            </a:r>
            <a:r>
              <a:rPr lang="cs-CZ" dirty="0" smtClean="0"/>
              <a:t>rchitektonické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Užitné </a:t>
            </a:r>
            <a:r>
              <a:rPr lang="cs-CZ" dirty="0"/>
              <a:t>umění </a:t>
            </a: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Kartografické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813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Úřední dílo</a:t>
            </a:r>
          </a:p>
          <a:p>
            <a:r>
              <a:rPr lang="cs-CZ" dirty="0" smtClean="0"/>
              <a:t>Státní symboly</a:t>
            </a:r>
          </a:p>
          <a:p>
            <a:r>
              <a:rPr lang="cs-CZ" dirty="0" smtClean="0"/>
              <a:t>Výtvory tradiční lidové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61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osoba, která dílo vytvořila</a:t>
            </a:r>
          </a:p>
          <a:p>
            <a:r>
              <a:rPr lang="cs-CZ" dirty="0" smtClean="0"/>
              <a:t>Může být anonymní či pseudonymní</a:t>
            </a:r>
            <a:endParaRPr lang="cs-CZ" dirty="0"/>
          </a:p>
        </p:txBody>
      </p:sp>
      <p:pic>
        <p:nvPicPr>
          <p:cNvPr id="1026" name="Picture 2" descr="https://encrypted-tbn2.google.com/images?q=tbn:ANd9GcR8Af03Yi-SzOLFmbQPCcfT_0cSn-ZKG8ZfnIEVcb6FPapvxjCd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36912"/>
            <a:ext cx="16097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ywingsbooks.com/inventory/00422-Author-Unknown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45742"/>
            <a:ext cx="2167455" cy="27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0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práva autorského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58293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39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Rozhodnout o zveřejnění</a:t>
            </a:r>
          </a:p>
          <a:p>
            <a:r>
              <a:rPr lang="cs-CZ" dirty="0" smtClean="0"/>
              <a:t>Právo </a:t>
            </a:r>
            <a:r>
              <a:rPr lang="cs-CZ" dirty="0"/>
              <a:t>osobovat si </a:t>
            </a:r>
            <a:r>
              <a:rPr lang="cs-CZ" dirty="0" smtClean="0"/>
              <a:t>autorství</a:t>
            </a:r>
          </a:p>
          <a:p>
            <a:r>
              <a:rPr lang="cs-CZ" dirty="0" smtClean="0"/>
              <a:t>Nedotknutelnost díla</a:t>
            </a:r>
          </a:p>
          <a:p>
            <a:r>
              <a:rPr lang="cs-CZ" dirty="0" err="1" smtClean="0"/>
              <a:t>Obsnostních</a:t>
            </a:r>
            <a:r>
              <a:rPr lang="cs-CZ" dirty="0" smtClean="0"/>
              <a:t> </a:t>
            </a:r>
            <a:r>
              <a:rPr lang="cs-CZ" dirty="0"/>
              <a:t>práv se autor nemůže </a:t>
            </a:r>
            <a:r>
              <a:rPr lang="cs-CZ" dirty="0" smtClean="0"/>
              <a:t>vzdát</a:t>
            </a:r>
          </a:p>
          <a:p>
            <a:pPr lvl="1"/>
            <a:r>
              <a:rPr lang="cs-CZ" dirty="0" smtClean="0"/>
              <a:t>nepřevoditelná </a:t>
            </a:r>
          </a:p>
          <a:p>
            <a:pPr lvl="1"/>
            <a:r>
              <a:rPr lang="cs-CZ" dirty="0" smtClean="0"/>
              <a:t>smrtí </a:t>
            </a:r>
            <a:r>
              <a:rPr lang="cs-CZ" dirty="0"/>
              <a:t>autora zanikají.</a:t>
            </a:r>
          </a:p>
        </p:txBody>
      </p:sp>
    </p:spTree>
    <p:extLst>
      <p:ext uri="{BB962C8B-B14F-4D97-AF65-F5344CB8AC3E}">
        <p14:creationId xmlns:p14="http://schemas.microsoft.com/office/powerpoint/2010/main" val="2586928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rozmnožování díla (§ 13),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rozšiřování originálu nebo rozmnoženiny </a:t>
            </a:r>
            <a:r>
              <a:rPr lang="cs-CZ" sz="2400" dirty="0" smtClean="0"/>
              <a:t>(§ </a:t>
            </a:r>
            <a:r>
              <a:rPr lang="cs-CZ" sz="2400" dirty="0"/>
              <a:t>14),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pronájem originálu nebo rozmnoženiny </a:t>
            </a:r>
            <a:r>
              <a:rPr lang="cs-CZ" sz="2400" dirty="0" smtClean="0"/>
              <a:t>(§ </a:t>
            </a:r>
            <a:r>
              <a:rPr lang="cs-CZ" sz="2400" dirty="0"/>
              <a:t>15),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půjčování originálu nebo rozmnoženiny </a:t>
            </a:r>
            <a:r>
              <a:rPr lang="cs-CZ" sz="2400" dirty="0" smtClean="0"/>
              <a:t>(§ </a:t>
            </a:r>
            <a:r>
              <a:rPr lang="cs-CZ" sz="2400" dirty="0"/>
              <a:t>16</a:t>
            </a:r>
            <a:r>
              <a:rPr lang="cs-CZ" sz="2400" dirty="0" smtClean="0"/>
              <a:t>), </a:t>
            </a:r>
            <a:endParaRPr lang="cs-CZ" sz="2400" dirty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vystavování originálu nebo rozmnoženiny </a:t>
            </a:r>
            <a:r>
              <a:rPr lang="cs-CZ" sz="2400" dirty="0" smtClean="0"/>
              <a:t>(§ </a:t>
            </a:r>
            <a:r>
              <a:rPr lang="cs-CZ" sz="2400" dirty="0"/>
              <a:t>17),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sdělování díla veřejnosti (§ 18), </a:t>
            </a:r>
          </a:p>
        </p:txBody>
      </p:sp>
    </p:spTree>
    <p:extLst>
      <p:ext uri="{BB962C8B-B14F-4D97-AF65-F5344CB8AC3E}">
        <p14:creationId xmlns:p14="http://schemas.microsoft.com/office/powerpoint/2010/main" val="145879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Duševní vlastnicví </a:t>
            </a:r>
            <a:r>
              <a:rPr lang="en-US" dirty="0" smtClean="0"/>
              <a:t>(?)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Zákonem chráněný výsledek činnosti která:</a:t>
            </a:r>
          </a:p>
          <a:p>
            <a:pPr lvl="1"/>
            <a:r>
              <a:rPr lang="cs-CZ" dirty="0" smtClean="0"/>
              <a:t>Duševní</a:t>
            </a:r>
          </a:p>
          <a:p>
            <a:pPr lvl="1"/>
            <a:r>
              <a:rPr lang="cs-CZ" dirty="0" smtClean="0"/>
              <a:t>Tvůrčí /inovativní</a:t>
            </a:r>
          </a:p>
          <a:p>
            <a:pPr lvl="1"/>
            <a:r>
              <a:rPr lang="cs-CZ" dirty="0" smtClean="0"/>
              <a:t>Společensky přínosná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86395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1464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majetkových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se vznikem díla</a:t>
            </a:r>
          </a:p>
          <a:p>
            <a:r>
              <a:rPr lang="cs-CZ" dirty="0" smtClean="0"/>
              <a:t>70 let po smrti autora</a:t>
            </a:r>
          </a:p>
        </p:txBody>
      </p:sp>
    </p:spTree>
    <p:extLst>
      <p:ext uri="{BB962C8B-B14F-4D97-AF65-F5344CB8AC3E}">
        <p14:creationId xmlns:p14="http://schemas.microsoft.com/office/powerpoint/2010/main" val="2029370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06480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5792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step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každou výjimku platí že</a:t>
            </a:r>
          </a:p>
          <a:p>
            <a:pPr lvl="1"/>
            <a:r>
              <a:rPr lang="cs-CZ" dirty="0" smtClean="0"/>
              <a:t>Zákonem přesně vymezena</a:t>
            </a:r>
          </a:p>
          <a:p>
            <a:pPr lvl="1"/>
            <a:r>
              <a:rPr lang="cs-CZ" dirty="0" smtClean="0"/>
              <a:t>užití </a:t>
            </a:r>
            <a:r>
              <a:rPr lang="cs-CZ" dirty="0"/>
              <a:t>díla není v rozporu s běžným způsobem užití </a:t>
            </a:r>
            <a:r>
              <a:rPr lang="cs-CZ" dirty="0" smtClean="0"/>
              <a:t>díla</a:t>
            </a:r>
          </a:p>
          <a:p>
            <a:pPr lvl="1"/>
            <a:r>
              <a:rPr lang="cs-CZ" dirty="0"/>
              <a:t>nejsou nepřiměřeně dotčeny oprávněné zájmy autora</a:t>
            </a:r>
          </a:p>
        </p:txBody>
      </p:sp>
    </p:spTree>
    <p:extLst>
      <p:ext uri="{BB962C8B-B14F-4D97-AF65-F5344CB8AC3E}">
        <p14:creationId xmlns:p14="http://schemas.microsoft.com/office/powerpoint/2010/main" val="3088086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Volná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potřeba</a:t>
            </a:r>
          </a:p>
          <a:p>
            <a:r>
              <a:rPr lang="cs-CZ" dirty="0" smtClean="0"/>
              <a:t>Kopie pro osobní potřebu</a:t>
            </a:r>
          </a:p>
          <a:p>
            <a:r>
              <a:rPr lang="cs-CZ" dirty="0" smtClean="0"/>
              <a:t>Užití s předvedením zákazníkovi či opravou přístroje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1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licence (neúplný výčet)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Citace</a:t>
            </a:r>
          </a:p>
          <a:p>
            <a:r>
              <a:rPr lang="cs-CZ" dirty="0" smtClean="0"/>
              <a:t>Propagace výstavy </a:t>
            </a:r>
          </a:p>
          <a:p>
            <a:r>
              <a:rPr lang="cs-CZ" dirty="0" smtClean="0"/>
              <a:t>Propagace prodeje</a:t>
            </a:r>
          </a:p>
          <a:p>
            <a:r>
              <a:rPr lang="cs-CZ" dirty="0" smtClean="0"/>
              <a:t>Úřední a zpravodajská</a:t>
            </a:r>
          </a:p>
          <a:p>
            <a:r>
              <a:rPr lang="cs-CZ" dirty="0" smtClean="0"/>
              <a:t>Školní díla</a:t>
            </a:r>
          </a:p>
          <a:p>
            <a:r>
              <a:rPr lang="cs-CZ" dirty="0" smtClean="0"/>
              <a:t>Užití při náboženském obřadu</a:t>
            </a:r>
          </a:p>
          <a:p>
            <a:r>
              <a:rPr lang="cs-CZ" dirty="0" smtClean="0"/>
              <a:t>Knihovní licence</a:t>
            </a:r>
          </a:p>
          <a:p>
            <a:r>
              <a:rPr lang="cs-CZ" dirty="0" smtClean="0"/>
              <a:t>Zdravotně postižené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11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Smluvní vztah</a:t>
            </a:r>
          </a:p>
          <a:p>
            <a:r>
              <a:rPr lang="cs-CZ" dirty="0" smtClean="0"/>
              <a:t>Autor – Nabyvatel</a:t>
            </a:r>
          </a:p>
          <a:p>
            <a:r>
              <a:rPr lang="cs-CZ" dirty="0" smtClean="0"/>
              <a:t>Nevyžaduje písemnou formu </a:t>
            </a:r>
          </a:p>
          <a:p>
            <a:pPr lvl="1"/>
            <a:r>
              <a:rPr lang="cs-CZ" dirty="0" smtClean="0"/>
              <a:t>Výhradní licence musí být písemná</a:t>
            </a:r>
          </a:p>
          <a:p>
            <a:r>
              <a:rPr lang="cs-CZ" dirty="0" smtClean="0"/>
              <a:t>Předmět je oprávnění dílo užít</a:t>
            </a:r>
          </a:p>
          <a:p>
            <a:pPr lvl="1"/>
            <a:r>
              <a:rPr lang="cs-CZ" dirty="0" smtClean="0"/>
              <a:t>Místně, časově a funkčně vymezené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81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kategorie děl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</a:p>
          <a:p>
            <a:r>
              <a:rPr lang="cs-CZ" dirty="0" smtClean="0"/>
              <a:t>Dílo na objednávku</a:t>
            </a:r>
          </a:p>
          <a:p>
            <a:r>
              <a:rPr lang="cs-CZ" dirty="0" smtClean="0"/>
              <a:t>Kolektivní dílo</a:t>
            </a:r>
          </a:p>
          <a:p>
            <a:r>
              <a:rPr lang="cs-CZ" dirty="0" smtClean="0"/>
              <a:t>Školní dílo</a:t>
            </a:r>
          </a:p>
        </p:txBody>
      </p:sp>
    </p:spTree>
    <p:extLst>
      <p:ext uri="{BB962C8B-B14F-4D97-AF65-F5344CB8AC3E}">
        <p14:creationId xmlns:p14="http://schemas.microsoft.com/office/powerpoint/2010/main" val="327203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Audiovizuální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vytvořené uspořádáním děl audiovizuálně </a:t>
            </a:r>
            <a:r>
              <a:rPr lang="cs-CZ" dirty="0" smtClean="0"/>
              <a:t>užitých</a:t>
            </a:r>
          </a:p>
          <a:p>
            <a:r>
              <a:rPr lang="cs-CZ" dirty="0"/>
              <a:t>Autorem audiovizuálního díla je jeho režisér</a:t>
            </a:r>
          </a:p>
        </p:txBody>
      </p:sp>
    </p:spTree>
    <p:extLst>
      <p:ext uri="{BB962C8B-B14F-4D97-AF65-F5344CB8AC3E}">
        <p14:creationId xmlns:p14="http://schemas.microsoft.com/office/powerpoint/2010/main" val="182959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Chráněn jako dílo literární</a:t>
            </a:r>
          </a:p>
          <a:p>
            <a:r>
              <a:rPr lang="cs-CZ" dirty="0" smtClean="0"/>
              <a:t>Myšlenky </a:t>
            </a:r>
            <a:r>
              <a:rPr lang="cs-CZ" dirty="0"/>
              <a:t>a principy, na nichž je založen jakýkoli prvek počítačového </a:t>
            </a:r>
            <a:r>
              <a:rPr lang="cs-CZ" dirty="0" smtClean="0"/>
              <a:t>programu, nejsou chráněny.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850637"/>
            <a:ext cx="3318619" cy="217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8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 ochrany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Externalita</a:t>
            </a:r>
          </a:p>
          <a:p>
            <a:pPr lvl="1"/>
            <a:r>
              <a:rPr lang="cs-CZ" dirty="0" smtClean="0"/>
              <a:t>Negativní </a:t>
            </a:r>
          </a:p>
          <a:p>
            <a:pPr lvl="2"/>
            <a:r>
              <a:rPr lang="cs-CZ" dirty="0" smtClean="0"/>
              <a:t>někdo nenese plně náklady své činnosti</a:t>
            </a:r>
          </a:p>
          <a:p>
            <a:pPr lvl="1"/>
            <a:r>
              <a:rPr lang="cs-CZ" dirty="0" smtClean="0"/>
              <a:t>Pozitivní</a:t>
            </a:r>
          </a:p>
          <a:p>
            <a:pPr lvl="2"/>
            <a:r>
              <a:rPr lang="cs-CZ" dirty="0" smtClean="0"/>
              <a:t>nedostane úplné výnosy své činnosti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Práva související s právem autorským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375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související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Práva výkonného umělce k uměleckému </a:t>
            </a:r>
            <a:r>
              <a:rPr lang="cs-CZ" dirty="0" smtClean="0"/>
              <a:t>výkonu</a:t>
            </a:r>
          </a:p>
          <a:p>
            <a:r>
              <a:rPr lang="cs-CZ" dirty="0"/>
              <a:t>Právo výrobce zvukového záznamu k jeho </a:t>
            </a:r>
            <a:r>
              <a:rPr lang="cs-CZ" dirty="0" smtClean="0"/>
              <a:t>záznamu</a:t>
            </a:r>
          </a:p>
          <a:p>
            <a:r>
              <a:rPr lang="cs-CZ" dirty="0"/>
              <a:t>Právo výrobce zvukově obrazového záznamu k jeho prvotnímu </a:t>
            </a:r>
            <a:r>
              <a:rPr lang="cs-CZ" dirty="0" smtClean="0"/>
              <a:t>záznamu</a:t>
            </a:r>
          </a:p>
          <a:p>
            <a:r>
              <a:rPr lang="cs-CZ" dirty="0"/>
              <a:t>Právo rozhlasového a televizního vysílatele k jeho </a:t>
            </a:r>
            <a:r>
              <a:rPr lang="cs-CZ" dirty="0" smtClean="0"/>
              <a:t>vysílání</a:t>
            </a:r>
          </a:p>
          <a:p>
            <a:r>
              <a:rPr lang="cs-CZ" dirty="0" smtClean="0"/>
              <a:t>Zvláštní právo </a:t>
            </a:r>
            <a:r>
              <a:rPr lang="cs-CZ" dirty="0"/>
              <a:t>pořizovatele k databázi</a:t>
            </a:r>
          </a:p>
        </p:txBody>
      </p:sp>
    </p:spTree>
    <p:extLst>
      <p:ext uri="{BB962C8B-B14F-4D97-AF65-F5344CB8AC3E}">
        <p14:creationId xmlns:p14="http://schemas.microsoft.com/office/powerpoint/2010/main" val="1075613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Průmyslová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7053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Patenty</a:t>
            </a:r>
          </a:p>
          <a:p>
            <a:r>
              <a:rPr lang="cs-CZ" dirty="0"/>
              <a:t>Průmyslové vzory</a:t>
            </a:r>
          </a:p>
          <a:p>
            <a:r>
              <a:rPr lang="cs-CZ" b="1" u="sng" dirty="0">
                <a:solidFill>
                  <a:schemeClr val="accent6">
                    <a:lumMod val="50000"/>
                  </a:schemeClr>
                </a:solidFill>
              </a:rPr>
              <a:t>Ochranné </a:t>
            </a:r>
            <a:r>
              <a:rPr lang="cs-CZ" b="1" u="sng" dirty="0" smtClean="0">
                <a:solidFill>
                  <a:schemeClr val="accent6">
                    <a:lumMod val="50000"/>
                  </a:schemeClr>
                </a:solidFill>
              </a:rPr>
              <a:t>známky a práva na označení</a:t>
            </a:r>
            <a:endParaRPr lang="cs-CZ" b="1" u="sng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dirty="0"/>
              <a:t>Chráněná krajinná označení</a:t>
            </a:r>
          </a:p>
          <a:p>
            <a:r>
              <a:rPr lang="cs-CZ" dirty="0"/>
              <a:t>Topografie polovodičů</a:t>
            </a:r>
          </a:p>
          <a:p>
            <a:r>
              <a:rPr lang="cs-CZ" dirty="0"/>
              <a:t>Odrůdy rostlin</a:t>
            </a:r>
          </a:p>
          <a:p>
            <a:r>
              <a:rPr lang="cs-CZ" dirty="0"/>
              <a:t>Ochrana </a:t>
            </a:r>
            <a:r>
              <a:rPr lang="cs-CZ" dirty="0" smtClean="0"/>
              <a:t>software (ve vybraných zemích)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5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vynálezu –</a:t>
            </a:r>
          </a:p>
          <a:p>
            <a:pPr lvl="1"/>
            <a:r>
              <a:rPr lang="cs-CZ" dirty="0" smtClean="0"/>
              <a:t>Nový</a:t>
            </a:r>
          </a:p>
          <a:p>
            <a:pPr lvl="1"/>
            <a:r>
              <a:rPr lang="cs-CZ" dirty="0" smtClean="0"/>
              <a:t>Výsledkem vynálezecké činnosti </a:t>
            </a:r>
            <a:endParaRPr lang="cs-CZ" dirty="0"/>
          </a:p>
          <a:p>
            <a:pPr lvl="1"/>
            <a:r>
              <a:rPr lang="cs-CZ" dirty="0" smtClean="0"/>
              <a:t>průmyslově využitelný</a:t>
            </a:r>
          </a:p>
          <a:p>
            <a:r>
              <a:rPr lang="cs-CZ" dirty="0" smtClean="0"/>
              <a:t>Právo na patent má původce </a:t>
            </a:r>
          </a:p>
          <a:p>
            <a:r>
              <a:rPr lang="cs-CZ" dirty="0" smtClean="0"/>
              <a:t>Zlepšovací návrh</a:t>
            </a:r>
          </a:p>
          <a:p>
            <a:pPr lvl="1"/>
            <a:r>
              <a:rPr lang="cs-CZ" dirty="0" smtClean="0"/>
              <a:t>Málo používaná kategorie</a:t>
            </a:r>
          </a:p>
          <a:p>
            <a:pPr lvl="1"/>
            <a:r>
              <a:rPr lang="cs-CZ" dirty="0" smtClean="0"/>
              <a:t>Nechrání se patentem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78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Užitný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technické řešení</a:t>
            </a:r>
          </a:p>
          <a:p>
            <a:r>
              <a:rPr lang="cs-CZ" dirty="0" smtClean="0"/>
              <a:t>Přesahuje rámec pouhé odborné dovednosti</a:t>
            </a:r>
          </a:p>
          <a:p>
            <a:r>
              <a:rPr lang="cs-CZ" dirty="0" smtClean="0"/>
              <a:t>Je průmyslově využitelné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671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Průmyslový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vzhled výrobku </a:t>
            </a:r>
            <a:r>
              <a:rPr lang="cs-CZ" b="1" dirty="0"/>
              <a:t>nebo jeho </a:t>
            </a:r>
            <a:r>
              <a:rPr lang="cs-CZ" b="1" dirty="0" smtClean="0"/>
              <a:t>části</a:t>
            </a:r>
          </a:p>
          <a:p>
            <a:r>
              <a:rPr lang="cs-CZ" b="1" dirty="0" smtClean="0"/>
              <a:t>design</a:t>
            </a:r>
          </a:p>
          <a:p>
            <a:endParaRPr lang="cs-CZ" dirty="0"/>
          </a:p>
        </p:txBody>
      </p:sp>
      <p:pic>
        <p:nvPicPr>
          <p:cNvPr id="2050" name="Picture 2" descr="http://www.ipad-apps-review-online.com/wp-content/uploads/2011/05/apple-ipad-vs-samsung-galaxy-t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26863"/>
            <a:ext cx="5212854" cy="352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4356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na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známky</a:t>
            </a:r>
            <a:r>
              <a:rPr lang="cs-CZ" dirty="0"/>
              <a:t>,</a:t>
            </a:r>
          </a:p>
          <a:p>
            <a:r>
              <a:rPr lang="cs-CZ" dirty="0" smtClean="0"/>
              <a:t>označení </a:t>
            </a:r>
            <a:r>
              <a:rPr lang="cs-CZ" dirty="0"/>
              <a:t>původu </a:t>
            </a:r>
            <a:endParaRPr lang="cs-CZ" dirty="0" smtClean="0"/>
          </a:p>
          <a:p>
            <a:r>
              <a:rPr lang="cs-CZ" dirty="0" smtClean="0"/>
              <a:t>zeměpisná označení,</a:t>
            </a:r>
            <a:endParaRPr lang="cs-CZ" dirty="0"/>
          </a:p>
          <a:p>
            <a:r>
              <a:rPr lang="cs-CZ" dirty="0" smtClean="0"/>
              <a:t>obchodní jméno</a:t>
            </a:r>
            <a:endParaRPr lang="cs-CZ" dirty="0"/>
          </a:p>
          <a:p>
            <a:r>
              <a:rPr lang="cs-CZ" dirty="0" smtClean="0"/>
              <a:t>nezapsaná </a:t>
            </a:r>
            <a:r>
              <a:rPr lang="cs-CZ" dirty="0"/>
              <a:t>označeni,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5855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jakékoliv </a:t>
            </a:r>
            <a:r>
              <a:rPr lang="cs-CZ" dirty="0"/>
              <a:t>označení schopné grafického znázornění, </a:t>
            </a:r>
            <a:endParaRPr lang="cs-CZ" dirty="0" smtClean="0"/>
          </a:p>
          <a:p>
            <a:r>
              <a:rPr lang="cs-CZ" dirty="0" smtClean="0"/>
              <a:t>zejména </a:t>
            </a:r>
            <a:r>
              <a:rPr lang="cs-CZ" dirty="0"/>
              <a:t>slova, včetně osobních jmen, barvy, kresby, písmena, číslice, tvar výrobku nebo jeho </a:t>
            </a:r>
            <a:r>
              <a:rPr lang="cs-CZ" dirty="0" smtClean="0"/>
              <a:t>obal</a:t>
            </a:r>
          </a:p>
          <a:p>
            <a:r>
              <a:rPr lang="cs-CZ" dirty="0"/>
              <a:t>způsobilé odlišit výrobky nebo služby jedné osoby od výrobků nebo služeb jiné osoby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58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externality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cs-CZ" sz="3200" dirty="0" smtClean="0"/>
              <a:t>nesoulad mez soukromými výnosy a společenským užitkem</a:t>
            </a:r>
          </a:p>
          <a:p>
            <a:r>
              <a:rPr lang="cs-CZ" dirty="0" smtClean="0"/>
              <a:t>Nevzniká žádoucí počet statků, které způsobují tyto externality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statků s pozitivními externalitami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výzkum</a:t>
            </a:r>
          </a:p>
          <a:p>
            <a:r>
              <a:rPr lang="cs-CZ" dirty="0" smtClean="0"/>
              <a:t>Vynálezy</a:t>
            </a:r>
          </a:p>
          <a:p>
            <a:r>
              <a:rPr lang="cs-CZ" dirty="0" smtClean="0"/>
              <a:t>Nová technická řešení</a:t>
            </a:r>
          </a:p>
          <a:p>
            <a:r>
              <a:rPr lang="cs-CZ" dirty="0" smtClean="0"/>
              <a:t>Umělecké dílo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Možnosti podpory pozitivních externalit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Vládní podpora (subvence)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Zákonná regulace</a:t>
            </a:r>
          </a:p>
          <a:p>
            <a:endParaRPr lang="cs-CZ" dirty="0" smtClean="0"/>
          </a:p>
        </p:txBody>
      </p:sp>
      <p:pic>
        <p:nvPicPr>
          <p:cNvPr id="3074" name="Picture 2" descr="http://skoropsycho.bloger.cz/obrazky/skoropsycho.bloger.cz/ceska-televi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1573411" cy="157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scinet.cz/wp-content/uploads/2008/12/lhc_cern_urychlovac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96203"/>
            <a:ext cx="2571389" cy="167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copyrightauthority.com/copyright-symbol/Copyright-Symbol-images/copyrigh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1591444" cy="159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upload.wikimedia.org/wikipedia/commons/b/b6/Trademark-symboo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6361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under30ceo.com/wp-content/uploads/2011/11/Trademark-Symbol_32.png.pagespeed.ce_.h_Xo14X3I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508934"/>
            <a:ext cx="1647453" cy="164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Zákonná regulace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Zřízení výhradních práv </a:t>
            </a:r>
          </a:p>
          <a:p>
            <a:pPr lvl="1"/>
            <a:r>
              <a:rPr lang="cs-CZ" dirty="0" smtClean="0"/>
              <a:t>Exkluzivita k užívání</a:t>
            </a:r>
          </a:p>
          <a:p>
            <a:pPr lvl="1"/>
            <a:r>
              <a:rPr lang="cs-CZ" dirty="0" smtClean="0"/>
              <a:t>Exkluzivita k udělení souhlasu s užíváním</a:t>
            </a:r>
          </a:p>
          <a:p>
            <a:r>
              <a:rPr lang="cs-CZ" dirty="0" smtClean="0"/>
              <a:t>Vytvoření kategorií statků s výhradními právy</a:t>
            </a:r>
          </a:p>
          <a:p>
            <a:pPr lvl="1"/>
            <a:r>
              <a:rPr lang="cs-CZ" dirty="0" smtClean="0"/>
              <a:t>Umělecké dílo</a:t>
            </a:r>
          </a:p>
          <a:p>
            <a:pPr lvl="1"/>
            <a:r>
              <a:rPr lang="cs-CZ" dirty="0" smtClean="0"/>
              <a:t>Vynález </a:t>
            </a:r>
          </a:p>
          <a:p>
            <a:pPr lvl="1"/>
            <a:r>
              <a:rPr lang="cs-CZ" dirty="0" smtClean="0"/>
              <a:t>Technické řešení </a:t>
            </a:r>
          </a:p>
          <a:p>
            <a:pPr lvl="1"/>
            <a:r>
              <a:rPr lang="cs-CZ" dirty="0" smtClean="0"/>
              <a:t>Architektura Chipu atd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Pozitivní právní úprava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rozdělení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Duševní vlastnictví</a:t>
            </a:r>
          </a:p>
          <a:p>
            <a:pPr lvl="1"/>
            <a:r>
              <a:rPr lang="cs-CZ" dirty="0" smtClean="0"/>
              <a:t>Autorská práva</a:t>
            </a:r>
          </a:p>
          <a:p>
            <a:pPr lvl="2"/>
            <a:r>
              <a:rPr lang="cs-CZ" dirty="0" smtClean="0"/>
              <a:t>Výsledky tvůrčí činnosti fyzických osob</a:t>
            </a:r>
          </a:p>
          <a:p>
            <a:pPr lvl="1"/>
            <a:r>
              <a:rPr lang="cs-CZ" dirty="0" smtClean="0"/>
              <a:t>Průmyslová práva</a:t>
            </a:r>
          </a:p>
          <a:p>
            <a:pPr lvl="2"/>
            <a:r>
              <a:rPr lang="cs-CZ" dirty="0" smtClean="0"/>
              <a:t>Podpora inovací využitelných v hospodářství</a:t>
            </a:r>
          </a:p>
          <a:p>
            <a:pPr lvl="2"/>
            <a:r>
              <a:rPr lang="cs-CZ" dirty="0" smtClean="0"/>
              <a:t>Ochrana označení výrobců, výrobků,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337</TotalTime>
  <Words>719</Words>
  <Application>Microsoft Office PowerPoint</Application>
  <PresentationFormat>Předvádění na obrazovce (4:3)</PresentationFormat>
  <Paragraphs>201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Cesta</vt:lpstr>
      <vt:lpstr>Doménová jména a duševní vlastnictví </vt:lpstr>
      <vt:lpstr>Duševní vlastnicví (?)</vt:lpstr>
      <vt:lpstr>Důvod ochrany</vt:lpstr>
      <vt:lpstr>Pozitivní externality </vt:lpstr>
      <vt:lpstr>Příklady statků s pozitivními externalitami</vt:lpstr>
      <vt:lpstr>Možnosti podpory pozitivních externalit</vt:lpstr>
      <vt:lpstr>Zákonná regulace </vt:lpstr>
      <vt:lpstr>Pozitivní právní úprava</vt:lpstr>
      <vt:lpstr>Základní rozdělení</vt:lpstr>
      <vt:lpstr>Srovnání</vt:lpstr>
      <vt:lpstr>Srovnání</vt:lpstr>
      <vt:lpstr>Autorská práva a práva související</vt:lpstr>
      <vt:lpstr>Předmět práva autorského</vt:lpstr>
      <vt:lpstr>Druhy (demonstrativní výčet)</vt:lpstr>
      <vt:lpstr>Výjimky</vt:lpstr>
      <vt:lpstr>Autor</vt:lpstr>
      <vt:lpstr>Obsah práva autorského</vt:lpstr>
      <vt:lpstr>Osobnostní práva</vt:lpstr>
      <vt:lpstr>Majetková práva</vt:lpstr>
      <vt:lpstr>Pozor</vt:lpstr>
      <vt:lpstr>Trvání majetkových práv</vt:lpstr>
      <vt:lpstr>Výjimky:</vt:lpstr>
      <vt:lpstr>3 step test</vt:lpstr>
      <vt:lpstr>Volná užití</vt:lpstr>
      <vt:lpstr>Zákonné licence (neúplný výčet)</vt:lpstr>
      <vt:lpstr>Licence</vt:lpstr>
      <vt:lpstr>Zvláštní kategorie děl</vt:lpstr>
      <vt:lpstr>Audiovizuální dílo</vt:lpstr>
      <vt:lpstr>Počítačový program</vt:lpstr>
      <vt:lpstr>Práva související s právem autorským</vt:lpstr>
      <vt:lpstr>Práva související</vt:lpstr>
      <vt:lpstr>Průmyslová práva</vt:lpstr>
      <vt:lpstr>Druhy </vt:lpstr>
      <vt:lpstr>Patent</vt:lpstr>
      <vt:lpstr>Užitný vzor</vt:lpstr>
      <vt:lpstr>Průmyslový vzor</vt:lpstr>
      <vt:lpstr>Práva na označení</vt:lpstr>
      <vt:lpstr>Ochranná známka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Doménová jména a duševní vlastnictví</dc:title>
  <dc:creator>Si King</dc:creator>
  <cp:lastModifiedBy>Michal Koščík</cp:lastModifiedBy>
  <cp:revision>20</cp:revision>
  <dcterms:created xsi:type="dcterms:W3CDTF">2012-03-13T20:11:20Z</dcterms:created>
  <dcterms:modified xsi:type="dcterms:W3CDTF">2012-03-14T13:08:13Z</dcterms:modified>
</cp:coreProperties>
</file>