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7" r:id="rId9"/>
    <p:sldId id="278" r:id="rId10"/>
    <p:sldId id="257" r:id="rId11"/>
    <p:sldId id="276" r:id="rId12"/>
    <p:sldId id="258" r:id="rId13"/>
    <p:sldId id="260" r:id="rId14"/>
    <p:sldId id="261" r:id="rId15"/>
    <p:sldId id="279" r:id="rId16"/>
    <p:sldId id="262" r:id="rId17"/>
    <p:sldId id="280" r:id="rId18"/>
    <p:sldId id="263" r:id="rId19"/>
    <p:sldId id="281" r:id="rId20"/>
    <p:sldId id="264" r:id="rId21"/>
    <p:sldId id="265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622AA-56D6-4A4A-801C-918058F2F6D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9F5E948-258D-4520-B6CB-31068401E2C4}">
      <dgm:prSet/>
      <dgm:spPr/>
      <dgm:t>
        <a:bodyPr/>
        <a:lstStyle/>
        <a:p>
          <a:pPr rtl="0"/>
          <a:r>
            <a:rPr lang="cs-CZ" smtClean="0"/>
            <a:t>nekalé soutěžní jednání </a:t>
          </a:r>
          <a:endParaRPr lang="cs-CZ"/>
        </a:p>
      </dgm:t>
    </dgm:pt>
    <dgm:pt modelId="{A7C9A001-86DD-443C-B81E-0139AF2BF34D}" type="parTrans" cxnId="{8F5DFABE-855A-4B2B-9933-4B5E9E6936E7}">
      <dgm:prSet/>
      <dgm:spPr/>
      <dgm:t>
        <a:bodyPr/>
        <a:lstStyle/>
        <a:p>
          <a:endParaRPr lang="cs-CZ"/>
        </a:p>
      </dgm:t>
    </dgm:pt>
    <dgm:pt modelId="{C19E58DE-9EA7-4E0A-B676-E6AB96EBED60}" type="sibTrans" cxnId="{8F5DFABE-855A-4B2B-9933-4B5E9E6936E7}">
      <dgm:prSet/>
      <dgm:spPr/>
      <dgm:t>
        <a:bodyPr/>
        <a:lstStyle/>
        <a:p>
          <a:endParaRPr lang="cs-CZ"/>
        </a:p>
      </dgm:t>
    </dgm:pt>
    <dgm:pt modelId="{B3E90DC0-33FF-4B58-9728-D98AA0B4A8E8}">
      <dgm:prSet/>
      <dgm:spPr/>
      <dgm:t>
        <a:bodyPr/>
        <a:lstStyle/>
        <a:p>
          <a:pPr rtl="0"/>
          <a:r>
            <a:rPr lang="cs-CZ" smtClean="0"/>
            <a:t>nedovolené omezování hospodářské soutěže</a:t>
          </a:r>
          <a:endParaRPr lang="cs-CZ"/>
        </a:p>
      </dgm:t>
    </dgm:pt>
    <dgm:pt modelId="{1DF4A9E1-9D12-48F0-9FF5-73D8C1E15DAC}" type="parTrans" cxnId="{804C6B85-47AF-4984-8C3D-F0CCCBC1937A}">
      <dgm:prSet/>
      <dgm:spPr/>
      <dgm:t>
        <a:bodyPr/>
        <a:lstStyle/>
        <a:p>
          <a:endParaRPr lang="cs-CZ"/>
        </a:p>
      </dgm:t>
    </dgm:pt>
    <dgm:pt modelId="{5747E305-D7FE-4216-9536-A91E4ED0E29B}" type="sibTrans" cxnId="{804C6B85-47AF-4984-8C3D-F0CCCBC1937A}">
      <dgm:prSet/>
      <dgm:spPr/>
      <dgm:t>
        <a:bodyPr/>
        <a:lstStyle/>
        <a:p>
          <a:endParaRPr lang="cs-CZ"/>
        </a:p>
      </dgm:t>
    </dgm:pt>
    <dgm:pt modelId="{F7B736A7-F35D-4646-875A-F6BC2B8D74A2}" type="pres">
      <dgm:prSet presAssocID="{938622AA-56D6-4A4A-801C-918058F2F6D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595CF8-A5FF-4AB6-BDA4-EAC4C0ECC0CC}" type="pres">
      <dgm:prSet presAssocID="{29F5E948-258D-4520-B6CB-31068401E2C4}" presName="hierRoot1" presStyleCnt="0">
        <dgm:presLayoutVars>
          <dgm:hierBranch val="init"/>
        </dgm:presLayoutVars>
      </dgm:prSet>
      <dgm:spPr/>
    </dgm:pt>
    <dgm:pt modelId="{B21EF1CC-800E-476D-85EB-084722A0ACB4}" type="pres">
      <dgm:prSet presAssocID="{29F5E948-258D-4520-B6CB-31068401E2C4}" presName="rootComposite1" presStyleCnt="0"/>
      <dgm:spPr/>
    </dgm:pt>
    <dgm:pt modelId="{9D31E55D-4036-4B96-9ECA-58BD1C048119}" type="pres">
      <dgm:prSet presAssocID="{29F5E948-258D-4520-B6CB-31068401E2C4}" presName="rootText1" presStyleLbl="node0" presStyleIdx="0" presStyleCnt="2">
        <dgm:presLayoutVars>
          <dgm:chPref val="3"/>
        </dgm:presLayoutVars>
      </dgm:prSet>
      <dgm:spPr/>
    </dgm:pt>
    <dgm:pt modelId="{EA8F2235-B27F-42BC-BBC4-DCF7BF8A5EF5}" type="pres">
      <dgm:prSet presAssocID="{29F5E948-258D-4520-B6CB-31068401E2C4}" presName="rootConnector1" presStyleLbl="node1" presStyleIdx="0" presStyleCnt="0"/>
      <dgm:spPr/>
    </dgm:pt>
    <dgm:pt modelId="{9EDD8B62-A70A-45FC-A963-8C6BFAE115C9}" type="pres">
      <dgm:prSet presAssocID="{29F5E948-258D-4520-B6CB-31068401E2C4}" presName="hierChild2" presStyleCnt="0"/>
      <dgm:spPr/>
    </dgm:pt>
    <dgm:pt modelId="{EEAEBD46-DB71-413F-A631-0088C202184C}" type="pres">
      <dgm:prSet presAssocID="{29F5E948-258D-4520-B6CB-31068401E2C4}" presName="hierChild3" presStyleCnt="0"/>
      <dgm:spPr/>
    </dgm:pt>
    <dgm:pt modelId="{3C82D70C-9791-4160-A0B6-AAEBBB18F072}" type="pres">
      <dgm:prSet presAssocID="{B3E90DC0-33FF-4B58-9728-D98AA0B4A8E8}" presName="hierRoot1" presStyleCnt="0">
        <dgm:presLayoutVars>
          <dgm:hierBranch val="init"/>
        </dgm:presLayoutVars>
      </dgm:prSet>
      <dgm:spPr/>
    </dgm:pt>
    <dgm:pt modelId="{DA304462-6779-478E-BEF8-78D01934256B}" type="pres">
      <dgm:prSet presAssocID="{B3E90DC0-33FF-4B58-9728-D98AA0B4A8E8}" presName="rootComposite1" presStyleCnt="0"/>
      <dgm:spPr/>
    </dgm:pt>
    <dgm:pt modelId="{9DEB82C5-DAEF-49B7-8E29-C2CEA640EDBA}" type="pres">
      <dgm:prSet presAssocID="{B3E90DC0-33FF-4B58-9728-D98AA0B4A8E8}" presName="rootText1" presStyleLbl="node0" presStyleIdx="1" presStyleCnt="2">
        <dgm:presLayoutVars>
          <dgm:chPref val="3"/>
        </dgm:presLayoutVars>
      </dgm:prSet>
      <dgm:spPr/>
    </dgm:pt>
    <dgm:pt modelId="{21FFC3AD-D649-4287-A45D-964CADC8853C}" type="pres">
      <dgm:prSet presAssocID="{B3E90DC0-33FF-4B58-9728-D98AA0B4A8E8}" presName="rootConnector1" presStyleLbl="node1" presStyleIdx="0" presStyleCnt="0"/>
      <dgm:spPr/>
    </dgm:pt>
    <dgm:pt modelId="{3CEE931A-BC1E-4624-A569-4C142CC0CAC5}" type="pres">
      <dgm:prSet presAssocID="{B3E90DC0-33FF-4B58-9728-D98AA0B4A8E8}" presName="hierChild2" presStyleCnt="0"/>
      <dgm:spPr/>
    </dgm:pt>
    <dgm:pt modelId="{D11B716D-4ECE-468F-9DA2-7B61EF451FE2}" type="pres">
      <dgm:prSet presAssocID="{B3E90DC0-33FF-4B58-9728-D98AA0B4A8E8}" presName="hierChild3" presStyleCnt="0"/>
      <dgm:spPr/>
    </dgm:pt>
  </dgm:ptLst>
  <dgm:cxnLst>
    <dgm:cxn modelId="{2AACE20F-6452-4E7C-B9E8-C8C5C381A534}" type="presOf" srcId="{B3E90DC0-33FF-4B58-9728-D98AA0B4A8E8}" destId="{9DEB82C5-DAEF-49B7-8E29-C2CEA640EDBA}" srcOrd="0" destOrd="0" presId="urn:microsoft.com/office/officeart/2005/8/layout/orgChart1"/>
    <dgm:cxn modelId="{804C6B85-47AF-4984-8C3D-F0CCCBC1937A}" srcId="{938622AA-56D6-4A4A-801C-918058F2F6D1}" destId="{B3E90DC0-33FF-4B58-9728-D98AA0B4A8E8}" srcOrd="1" destOrd="0" parTransId="{1DF4A9E1-9D12-48F0-9FF5-73D8C1E15DAC}" sibTransId="{5747E305-D7FE-4216-9536-A91E4ED0E29B}"/>
    <dgm:cxn modelId="{7DA5C05F-2312-48D1-B95B-61FE8AEFDE84}" type="presOf" srcId="{938622AA-56D6-4A4A-801C-918058F2F6D1}" destId="{F7B736A7-F35D-4646-875A-F6BC2B8D74A2}" srcOrd="0" destOrd="0" presId="urn:microsoft.com/office/officeart/2005/8/layout/orgChart1"/>
    <dgm:cxn modelId="{371DC893-6E0A-4866-98CF-134CCDFF0833}" type="presOf" srcId="{B3E90DC0-33FF-4B58-9728-D98AA0B4A8E8}" destId="{21FFC3AD-D649-4287-A45D-964CADC8853C}" srcOrd="1" destOrd="0" presId="urn:microsoft.com/office/officeart/2005/8/layout/orgChart1"/>
    <dgm:cxn modelId="{1DC3229D-964C-43A7-A7DC-EDD46C2A1083}" type="presOf" srcId="{29F5E948-258D-4520-B6CB-31068401E2C4}" destId="{EA8F2235-B27F-42BC-BBC4-DCF7BF8A5EF5}" srcOrd="1" destOrd="0" presId="urn:microsoft.com/office/officeart/2005/8/layout/orgChart1"/>
    <dgm:cxn modelId="{8F5DFABE-855A-4B2B-9933-4B5E9E6936E7}" srcId="{938622AA-56D6-4A4A-801C-918058F2F6D1}" destId="{29F5E948-258D-4520-B6CB-31068401E2C4}" srcOrd="0" destOrd="0" parTransId="{A7C9A001-86DD-443C-B81E-0139AF2BF34D}" sibTransId="{C19E58DE-9EA7-4E0A-B676-E6AB96EBED60}"/>
    <dgm:cxn modelId="{169A58A5-F831-49E9-B17F-21152895C86D}" type="presOf" srcId="{29F5E948-258D-4520-B6CB-31068401E2C4}" destId="{9D31E55D-4036-4B96-9ECA-58BD1C048119}" srcOrd="0" destOrd="0" presId="urn:microsoft.com/office/officeart/2005/8/layout/orgChart1"/>
    <dgm:cxn modelId="{2BA6D295-8B56-484A-BEF6-C27EEF573160}" type="presParOf" srcId="{F7B736A7-F35D-4646-875A-F6BC2B8D74A2}" destId="{F2595CF8-A5FF-4AB6-BDA4-EAC4C0ECC0CC}" srcOrd="0" destOrd="0" presId="urn:microsoft.com/office/officeart/2005/8/layout/orgChart1"/>
    <dgm:cxn modelId="{CE3E2849-5282-4874-A3CA-4A31163395A3}" type="presParOf" srcId="{F2595CF8-A5FF-4AB6-BDA4-EAC4C0ECC0CC}" destId="{B21EF1CC-800E-476D-85EB-084722A0ACB4}" srcOrd="0" destOrd="0" presId="urn:microsoft.com/office/officeart/2005/8/layout/orgChart1"/>
    <dgm:cxn modelId="{E3E364CD-7C49-4B75-82FC-E69620BC8EC9}" type="presParOf" srcId="{B21EF1CC-800E-476D-85EB-084722A0ACB4}" destId="{9D31E55D-4036-4B96-9ECA-58BD1C048119}" srcOrd="0" destOrd="0" presId="urn:microsoft.com/office/officeart/2005/8/layout/orgChart1"/>
    <dgm:cxn modelId="{4C0392E9-86E6-466C-BBF9-20BB75D6CBC7}" type="presParOf" srcId="{B21EF1CC-800E-476D-85EB-084722A0ACB4}" destId="{EA8F2235-B27F-42BC-BBC4-DCF7BF8A5EF5}" srcOrd="1" destOrd="0" presId="urn:microsoft.com/office/officeart/2005/8/layout/orgChart1"/>
    <dgm:cxn modelId="{9841CCB2-AE7A-4502-B131-E2446258234D}" type="presParOf" srcId="{F2595CF8-A5FF-4AB6-BDA4-EAC4C0ECC0CC}" destId="{9EDD8B62-A70A-45FC-A963-8C6BFAE115C9}" srcOrd="1" destOrd="0" presId="urn:microsoft.com/office/officeart/2005/8/layout/orgChart1"/>
    <dgm:cxn modelId="{B2069791-62E1-464C-8B32-22C634BEC668}" type="presParOf" srcId="{F2595CF8-A5FF-4AB6-BDA4-EAC4C0ECC0CC}" destId="{EEAEBD46-DB71-413F-A631-0088C202184C}" srcOrd="2" destOrd="0" presId="urn:microsoft.com/office/officeart/2005/8/layout/orgChart1"/>
    <dgm:cxn modelId="{5CF257D4-2D10-46D2-BDB3-171EF95131C9}" type="presParOf" srcId="{F7B736A7-F35D-4646-875A-F6BC2B8D74A2}" destId="{3C82D70C-9791-4160-A0B6-AAEBBB18F072}" srcOrd="1" destOrd="0" presId="urn:microsoft.com/office/officeart/2005/8/layout/orgChart1"/>
    <dgm:cxn modelId="{8863D657-7CB5-41E5-8A48-24046A3153A2}" type="presParOf" srcId="{3C82D70C-9791-4160-A0B6-AAEBBB18F072}" destId="{DA304462-6779-478E-BEF8-78D01934256B}" srcOrd="0" destOrd="0" presId="urn:microsoft.com/office/officeart/2005/8/layout/orgChart1"/>
    <dgm:cxn modelId="{3E634894-1EAA-49B9-A657-448EC859861C}" type="presParOf" srcId="{DA304462-6779-478E-BEF8-78D01934256B}" destId="{9DEB82C5-DAEF-49B7-8E29-C2CEA640EDBA}" srcOrd="0" destOrd="0" presId="urn:microsoft.com/office/officeart/2005/8/layout/orgChart1"/>
    <dgm:cxn modelId="{3281F6BC-60DA-4F3F-B9DC-FE7B11DB8919}" type="presParOf" srcId="{DA304462-6779-478E-BEF8-78D01934256B}" destId="{21FFC3AD-D649-4287-A45D-964CADC8853C}" srcOrd="1" destOrd="0" presId="urn:microsoft.com/office/officeart/2005/8/layout/orgChart1"/>
    <dgm:cxn modelId="{7F527E76-3306-4756-9C4F-B11E2555ED81}" type="presParOf" srcId="{3C82D70C-9791-4160-A0B6-AAEBBB18F072}" destId="{3CEE931A-BC1E-4624-A569-4C142CC0CAC5}" srcOrd="1" destOrd="0" presId="urn:microsoft.com/office/officeart/2005/8/layout/orgChart1"/>
    <dgm:cxn modelId="{8D197541-988C-4731-B3A0-3918A3332441}" type="presParOf" srcId="{3C82D70C-9791-4160-A0B6-AAEBBB18F072}" destId="{D11B716D-4ECE-468F-9DA2-7B61EF451FE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317E72-BDAF-4BF2-AC95-B7311B2EAF00}" type="doc">
      <dgm:prSet loTypeId="urn:microsoft.com/office/officeart/2005/8/layout/target1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4A31BC95-3470-4AAA-A770-20580DC62952}">
      <dgm:prSet/>
      <dgm:spPr/>
      <dgm:t>
        <a:bodyPr/>
        <a:lstStyle/>
        <a:p>
          <a:pPr rtl="0"/>
          <a:r>
            <a:rPr lang="cs-CZ" dirty="0" smtClean="0"/>
            <a:t>Skutkové podstaty</a:t>
          </a:r>
          <a:endParaRPr lang="cs-CZ" dirty="0"/>
        </a:p>
      </dgm:t>
    </dgm:pt>
    <dgm:pt modelId="{71998124-7582-46D8-94DC-782222692257}" type="parTrans" cxnId="{E863C3C6-3847-4AEC-80A3-AFAAFD173306}">
      <dgm:prSet/>
      <dgm:spPr/>
      <dgm:t>
        <a:bodyPr/>
        <a:lstStyle/>
        <a:p>
          <a:endParaRPr lang="cs-CZ"/>
        </a:p>
      </dgm:t>
    </dgm:pt>
    <dgm:pt modelId="{ACCD5DDD-BBB9-4DB0-B6A6-FA239BE17F3C}" type="sibTrans" cxnId="{E863C3C6-3847-4AEC-80A3-AFAAFD173306}">
      <dgm:prSet/>
      <dgm:spPr/>
      <dgm:t>
        <a:bodyPr/>
        <a:lstStyle/>
        <a:p>
          <a:endParaRPr lang="cs-CZ"/>
        </a:p>
      </dgm:t>
    </dgm:pt>
    <dgm:pt modelId="{1E2A990B-CC3A-4EA8-AFD3-B6907308F870}">
      <dgm:prSet/>
      <dgm:spPr/>
      <dgm:t>
        <a:bodyPr/>
        <a:lstStyle/>
        <a:p>
          <a:pPr rtl="0"/>
          <a:r>
            <a:rPr lang="cs-CZ" dirty="0" smtClean="0"/>
            <a:t>Generální klauzule</a:t>
          </a:r>
          <a:endParaRPr lang="cs-CZ" dirty="0"/>
        </a:p>
      </dgm:t>
    </dgm:pt>
    <dgm:pt modelId="{253A4B84-C067-46E4-B7B3-D7E19304972E}" type="parTrans" cxnId="{43FD0A3B-15DF-45E3-BE36-033952517ACA}">
      <dgm:prSet/>
      <dgm:spPr/>
      <dgm:t>
        <a:bodyPr/>
        <a:lstStyle/>
        <a:p>
          <a:endParaRPr lang="cs-CZ"/>
        </a:p>
      </dgm:t>
    </dgm:pt>
    <dgm:pt modelId="{63C0021F-88B9-4E7D-8099-01CC4EA653F8}" type="sibTrans" cxnId="{43FD0A3B-15DF-45E3-BE36-033952517ACA}">
      <dgm:prSet/>
      <dgm:spPr/>
      <dgm:t>
        <a:bodyPr/>
        <a:lstStyle/>
        <a:p>
          <a:endParaRPr lang="cs-CZ"/>
        </a:p>
      </dgm:t>
    </dgm:pt>
    <dgm:pt modelId="{45CE6B99-7077-4F55-A607-1FCB85A5A5F9}" type="pres">
      <dgm:prSet presAssocID="{58317E72-BDAF-4BF2-AC95-B7311B2EAF00}" presName="composite" presStyleCnt="0">
        <dgm:presLayoutVars>
          <dgm:chMax val="5"/>
          <dgm:dir/>
          <dgm:resizeHandles val="exact"/>
        </dgm:presLayoutVars>
      </dgm:prSet>
      <dgm:spPr/>
    </dgm:pt>
    <dgm:pt modelId="{26D44931-A63B-410F-A846-8E4D3839B3DA}" type="pres">
      <dgm:prSet presAssocID="{4A31BC95-3470-4AAA-A770-20580DC62952}" presName="circle1" presStyleLbl="lnNode1" presStyleIdx="0" presStyleCnt="2"/>
      <dgm:spPr/>
    </dgm:pt>
    <dgm:pt modelId="{4389BA0B-9E36-454B-BC3E-F2487A341A50}" type="pres">
      <dgm:prSet presAssocID="{4A31BC95-3470-4AAA-A770-20580DC62952}" presName="text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3D224F-78F7-4A27-9239-97B58762D26B}" type="pres">
      <dgm:prSet presAssocID="{4A31BC95-3470-4AAA-A770-20580DC62952}" presName="line1" presStyleLbl="callout" presStyleIdx="0" presStyleCnt="4"/>
      <dgm:spPr/>
    </dgm:pt>
    <dgm:pt modelId="{D6F32156-4F2F-4170-9345-0FFA26EB1FBC}" type="pres">
      <dgm:prSet presAssocID="{4A31BC95-3470-4AAA-A770-20580DC62952}" presName="d1" presStyleLbl="callout" presStyleIdx="1" presStyleCnt="4"/>
      <dgm:spPr/>
    </dgm:pt>
    <dgm:pt modelId="{989834BB-7D3D-46D1-AC50-8934E920E811}" type="pres">
      <dgm:prSet presAssocID="{1E2A990B-CC3A-4EA8-AFD3-B6907308F870}" presName="circle2" presStyleLbl="lnNode1" presStyleIdx="1" presStyleCnt="2"/>
      <dgm:spPr/>
    </dgm:pt>
    <dgm:pt modelId="{E98A5ECC-148D-446A-B249-DFF176B1CAFD}" type="pres">
      <dgm:prSet presAssocID="{1E2A990B-CC3A-4EA8-AFD3-B6907308F870}" presName="text2" presStyleLbl="revTx" presStyleIdx="1" presStyleCnt="2">
        <dgm:presLayoutVars>
          <dgm:bulletEnabled val="1"/>
        </dgm:presLayoutVars>
      </dgm:prSet>
      <dgm:spPr/>
    </dgm:pt>
    <dgm:pt modelId="{1293F5C0-1EB0-48B1-9A9E-8B7F155051D3}" type="pres">
      <dgm:prSet presAssocID="{1E2A990B-CC3A-4EA8-AFD3-B6907308F870}" presName="line2" presStyleLbl="callout" presStyleIdx="2" presStyleCnt="4"/>
      <dgm:spPr/>
    </dgm:pt>
    <dgm:pt modelId="{689767D4-8808-4838-922D-1759E05054FC}" type="pres">
      <dgm:prSet presAssocID="{1E2A990B-CC3A-4EA8-AFD3-B6907308F870}" presName="d2" presStyleLbl="callout" presStyleIdx="3" presStyleCnt="4"/>
      <dgm:spPr/>
    </dgm:pt>
  </dgm:ptLst>
  <dgm:cxnLst>
    <dgm:cxn modelId="{9B709E8B-D912-42FD-B3BC-E017098DB8F9}" type="presOf" srcId="{58317E72-BDAF-4BF2-AC95-B7311B2EAF00}" destId="{45CE6B99-7077-4F55-A607-1FCB85A5A5F9}" srcOrd="0" destOrd="0" presId="urn:microsoft.com/office/officeart/2005/8/layout/target1"/>
    <dgm:cxn modelId="{2B750872-9DAC-46AF-A237-E3AE0C02347D}" type="presOf" srcId="{4A31BC95-3470-4AAA-A770-20580DC62952}" destId="{4389BA0B-9E36-454B-BC3E-F2487A341A50}" srcOrd="0" destOrd="0" presId="urn:microsoft.com/office/officeart/2005/8/layout/target1"/>
    <dgm:cxn modelId="{E863C3C6-3847-4AEC-80A3-AFAAFD173306}" srcId="{58317E72-BDAF-4BF2-AC95-B7311B2EAF00}" destId="{4A31BC95-3470-4AAA-A770-20580DC62952}" srcOrd="0" destOrd="0" parTransId="{71998124-7582-46D8-94DC-782222692257}" sibTransId="{ACCD5DDD-BBB9-4DB0-B6A6-FA239BE17F3C}"/>
    <dgm:cxn modelId="{43FD0A3B-15DF-45E3-BE36-033952517ACA}" srcId="{58317E72-BDAF-4BF2-AC95-B7311B2EAF00}" destId="{1E2A990B-CC3A-4EA8-AFD3-B6907308F870}" srcOrd="1" destOrd="0" parTransId="{253A4B84-C067-46E4-B7B3-D7E19304972E}" sibTransId="{63C0021F-88B9-4E7D-8099-01CC4EA653F8}"/>
    <dgm:cxn modelId="{D49CB67E-D943-4682-A6FD-DE9A6F3F5D64}" type="presOf" srcId="{1E2A990B-CC3A-4EA8-AFD3-B6907308F870}" destId="{E98A5ECC-148D-446A-B249-DFF176B1CAFD}" srcOrd="0" destOrd="0" presId="urn:microsoft.com/office/officeart/2005/8/layout/target1"/>
    <dgm:cxn modelId="{8B057046-D060-4F67-B5FB-15D1D6A712B9}" type="presParOf" srcId="{45CE6B99-7077-4F55-A607-1FCB85A5A5F9}" destId="{26D44931-A63B-410F-A846-8E4D3839B3DA}" srcOrd="0" destOrd="0" presId="urn:microsoft.com/office/officeart/2005/8/layout/target1"/>
    <dgm:cxn modelId="{80DFD5A8-D910-4EB4-AEDA-26B45F805FB8}" type="presParOf" srcId="{45CE6B99-7077-4F55-A607-1FCB85A5A5F9}" destId="{4389BA0B-9E36-454B-BC3E-F2487A341A50}" srcOrd="1" destOrd="0" presId="urn:microsoft.com/office/officeart/2005/8/layout/target1"/>
    <dgm:cxn modelId="{2AE2B93B-4102-4273-8C28-68165F973BC1}" type="presParOf" srcId="{45CE6B99-7077-4F55-A607-1FCB85A5A5F9}" destId="{C83D224F-78F7-4A27-9239-97B58762D26B}" srcOrd="2" destOrd="0" presId="urn:microsoft.com/office/officeart/2005/8/layout/target1"/>
    <dgm:cxn modelId="{EEEBC3C2-930C-4EE3-A694-08A1FDE8A2F3}" type="presParOf" srcId="{45CE6B99-7077-4F55-A607-1FCB85A5A5F9}" destId="{D6F32156-4F2F-4170-9345-0FFA26EB1FBC}" srcOrd="3" destOrd="0" presId="urn:microsoft.com/office/officeart/2005/8/layout/target1"/>
    <dgm:cxn modelId="{95533E83-2737-4096-AB7D-3268A5DE1C6D}" type="presParOf" srcId="{45CE6B99-7077-4F55-A607-1FCB85A5A5F9}" destId="{989834BB-7D3D-46D1-AC50-8934E920E811}" srcOrd="4" destOrd="0" presId="urn:microsoft.com/office/officeart/2005/8/layout/target1"/>
    <dgm:cxn modelId="{25BDD8DD-8518-48B3-83E8-673C3F534FFA}" type="presParOf" srcId="{45CE6B99-7077-4F55-A607-1FCB85A5A5F9}" destId="{E98A5ECC-148D-446A-B249-DFF176B1CAFD}" srcOrd="5" destOrd="0" presId="urn:microsoft.com/office/officeart/2005/8/layout/target1"/>
    <dgm:cxn modelId="{81974CAB-D2DA-4594-B253-988D4E2E2F1C}" type="presParOf" srcId="{45CE6B99-7077-4F55-A607-1FCB85A5A5F9}" destId="{1293F5C0-1EB0-48B1-9A9E-8B7F155051D3}" srcOrd="6" destOrd="0" presId="urn:microsoft.com/office/officeart/2005/8/layout/target1"/>
    <dgm:cxn modelId="{649E0644-7097-4620-870A-D85D03ECD2DE}" type="presParOf" srcId="{45CE6B99-7077-4F55-A607-1FCB85A5A5F9}" destId="{689767D4-8808-4838-922D-1759E05054FC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1E55D-4036-4B96-9ECA-58BD1C048119}">
      <dsp:nvSpPr>
        <dsp:cNvPr id="0" name=""/>
        <dsp:cNvSpPr/>
      </dsp:nvSpPr>
      <dsp:spPr>
        <a:xfrm>
          <a:off x="1984" y="1231673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nekalé soutěžní jednání </a:t>
          </a:r>
          <a:endParaRPr lang="cs-CZ" sz="3400" kern="1200"/>
        </a:p>
      </dsp:txBody>
      <dsp:txXfrm>
        <a:off x="1984" y="1231673"/>
        <a:ext cx="3722005" cy="1861002"/>
      </dsp:txXfrm>
    </dsp:sp>
    <dsp:sp modelId="{9DEB82C5-DAEF-49B7-8E29-C2CEA640EDBA}">
      <dsp:nvSpPr>
        <dsp:cNvPr id="0" name=""/>
        <dsp:cNvSpPr/>
      </dsp:nvSpPr>
      <dsp:spPr>
        <a:xfrm>
          <a:off x="4505610" y="1231673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nedovolené omezování hospodářské soutěže</a:t>
          </a:r>
          <a:endParaRPr lang="cs-CZ" sz="3400" kern="1200"/>
        </a:p>
      </dsp:txBody>
      <dsp:txXfrm>
        <a:off x="4505610" y="1231673"/>
        <a:ext cx="3722005" cy="1861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834BB-7D3D-46D1-AC50-8934E920E811}">
      <dsp:nvSpPr>
        <dsp:cNvPr id="0" name=""/>
        <dsp:cNvSpPr/>
      </dsp:nvSpPr>
      <dsp:spPr>
        <a:xfrm>
          <a:off x="1412081" y="1081087"/>
          <a:ext cx="3243262" cy="3243262"/>
        </a:xfrm>
        <a:prstGeom prst="ellipse">
          <a:avLst/>
        </a:prstGeom>
        <a:solidFill>
          <a:schemeClr val="accent1">
            <a:shade val="50000"/>
            <a:hueOff val="-46955"/>
            <a:satOff val="-2508"/>
            <a:lumOff val="401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44931-A63B-410F-A846-8E4D3839B3DA}">
      <dsp:nvSpPr>
        <dsp:cNvPr id="0" name=""/>
        <dsp:cNvSpPr/>
      </dsp:nvSpPr>
      <dsp:spPr>
        <a:xfrm>
          <a:off x="2493168" y="2162174"/>
          <a:ext cx="1081087" cy="1081087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9BA0B-9E36-454B-BC3E-F2487A341A50}">
      <dsp:nvSpPr>
        <dsp:cNvPr id="0" name=""/>
        <dsp:cNvSpPr/>
      </dsp:nvSpPr>
      <dsp:spPr>
        <a:xfrm>
          <a:off x="5195887" y="0"/>
          <a:ext cx="1621631" cy="1351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Skutkové podstaty</a:t>
          </a:r>
          <a:endParaRPr lang="cs-CZ" sz="2500" kern="1200" dirty="0"/>
        </a:p>
      </dsp:txBody>
      <dsp:txXfrm>
        <a:off x="5195887" y="0"/>
        <a:ext cx="1621631" cy="1351359"/>
      </dsp:txXfrm>
    </dsp:sp>
    <dsp:sp modelId="{C83D224F-78F7-4A27-9239-97B58762D26B}">
      <dsp:nvSpPr>
        <dsp:cNvPr id="0" name=""/>
        <dsp:cNvSpPr/>
      </dsp:nvSpPr>
      <dsp:spPr>
        <a:xfrm>
          <a:off x="4790479" y="675679"/>
          <a:ext cx="4054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32156-4F2F-4170-9345-0FFA26EB1FBC}">
      <dsp:nvSpPr>
        <dsp:cNvPr id="0" name=""/>
        <dsp:cNvSpPr/>
      </dsp:nvSpPr>
      <dsp:spPr>
        <a:xfrm rot="5400000">
          <a:off x="2897360" y="810950"/>
          <a:ext cx="2028120" cy="175541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8A5ECC-148D-446A-B249-DFF176B1CAFD}">
      <dsp:nvSpPr>
        <dsp:cNvPr id="0" name=""/>
        <dsp:cNvSpPr/>
      </dsp:nvSpPr>
      <dsp:spPr>
        <a:xfrm>
          <a:off x="5195887" y="1351359"/>
          <a:ext cx="1621631" cy="1351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31750" bIns="317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Generální klauzule</a:t>
          </a:r>
          <a:endParaRPr lang="cs-CZ" sz="2500" kern="1200" dirty="0"/>
        </a:p>
      </dsp:txBody>
      <dsp:txXfrm>
        <a:off x="5195887" y="1351359"/>
        <a:ext cx="1621631" cy="1351359"/>
      </dsp:txXfrm>
    </dsp:sp>
    <dsp:sp modelId="{1293F5C0-1EB0-48B1-9A9E-8B7F155051D3}">
      <dsp:nvSpPr>
        <dsp:cNvPr id="0" name=""/>
        <dsp:cNvSpPr/>
      </dsp:nvSpPr>
      <dsp:spPr>
        <a:xfrm>
          <a:off x="4790479" y="2027039"/>
          <a:ext cx="40540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9767D4-8808-4838-922D-1759E05054FC}">
      <dsp:nvSpPr>
        <dsp:cNvPr id="0" name=""/>
        <dsp:cNvSpPr/>
      </dsp:nvSpPr>
      <dsp:spPr>
        <a:xfrm rot="5400000">
          <a:off x="3588742" y="2248283"/>
          <a:ext cx="1419684" cy="98108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B5287AA-F07C-4D8F-B9C5-7FA76FF7482F}" type="datetimeFigureOut">
              <a:rPr lang="cs-CZ" smtClean="0"/>
              <a:t>28.3.2012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394E4D-16B1-49E7-B843-7E99B3553C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Doménová jména a nekalá soutěž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Generální klauzule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	§44 (1) Nekalou soutěží je jednání v hospodářské soutěži, které je v rozporu s dobrými mravy soutěže a je způsobilé přivodit újmu jiným soutěžitelům nebo spotřebitelům. Nekalá soutěž se zakazuje.</a:t>
            </a: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45100"/>
            <a:ext cx="16430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83404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563022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496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Znaky nekalé soutěže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Jednání v hospodářské soutěži </a:t>
            </a:r>
          </a:p>
          <a:p>
            <a:r>
              <a:rPr lang="cs-CZ" smtClean="0"/>
              <a:t>Rozpor s dobrými mravy soutěže</a:t>
            </a:r>
          </a:p>
          <a:p>
            <a:r>
              <a:rPr lang="cs-CZ" smtClean="0"/>
              <a:t>Způsobilost přivodit újmu jiným spotřebitelům nebo soutěžitelům </a:t>
            </a:r>
          </a:p>
          <a:p>
            <a:endParaRPr lang="cs-CZ" smtClean="0"/>
          </a:p>
          <a:p>
            <a:endParaRPr lang="cs-CZ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5092700"/>
            <a:ext cx="1857375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37652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Dobré mravy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i="1" dirty="0" smtClean="0"/>
              <a:t>faktická morálka existující buď v obchodě vůbec, nebo alespoň v příslušném obchodním odvětví. </a:t>
            </a:r>
            <a:r>
              <a:rPr lang="cs-CZ" dirty="0" smtClean="0"/>
              <a:t> </a:t>
            </a:r>
            <a:r>
              <a:rPr lang="sk-SK" sz="1200" dirty="0" smtClean="0"/>
              <a:t> </a:t>
            </a:r>
            <a:endParaRPr lang="cs-CZ" sz="12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Morálka v příslušném obchodním odvětví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Jednání zakázané prakticky všemi správci domén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Morálka v obchodě obecně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Parazitování na úspěchu cizího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Bránění v podnikání třetím osobám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Vydírání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4036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Způsobilost přivodit újmu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Poškození dobré pověsti</a:t>
            </a:r>
          </a:p>
          <a:p>
            <a:r>
              <a:rPr lang="cs-CZ" smtClean="0"/>
              <a:t>Ušlé hospodářské příležitosti</a:t>
            </a: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143500"/>
            <a:ext cx="178593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19243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45 Klamavá reklama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Šíření </a:t>
            </a:r>
            <a:r>
              <a:rPr lang="cs-CZ" dirty="0"/>
              <a:t>údajů o vlastním nebo cizím podniku, jeho výrobcích či </a:t>
            </a:r>
            <a:r>
              <a:rPr lang="cs-CZ" dirty="0" smtClean="0"/>
              <a:t>výkonech</a:t>
            </a:r>
          </a:p>
          <a:p>
            <a:r>
              <a:rPr lang="cs-CZ" dirty="0" smtClean="0"/>
              <a:t> </a:t>
            </a:r>
            <a:r>
              <a:rPr lang="cs-CZ" dirty="0"/>
              <a:t>které je způsobilé vyvolat klamnou představu </a:t>
            </a:r>
            <a:endParaRPr lang="cs-CZ" dirty="0" smtClean="0"/>
          </a:p>
          <a:p>
            <a:r>
              <a:rPr lang="cs-CZ" dirty="0" smtClean="0"/>
              <a:t>Způsobilé získat prospěch </a:t>
            </a:r>
            <a:r>
              <a:rPr lang="cs-CZ" dirty="0"/>
              <a:t>na úkor jiných soutěžitelů, spotřebitelů nebo dalších </a:t>
            </a:r>
            <a:r>
              <a:rPr lang="cs-CZ" dirty="0" smtClean="0"/>
              <a:t>zákazníků</a:t>
            </a:r>
          </a:p>
          <a:p>
            <a:r>
              <a:rPr lang="cs-CZ" dirty="0" smtClean="0"/>
              <a:t>Klamavým </a:t>
            </a:r>
            <a:r>
              <a:rPr lang="cs-CZ" dirty="0"/>
              <a:t>je i údaj sám o sobě pravdivý, jestliže </a:t>
            </a:r>
            <a:r>
              <a:rPr lang="cs-CZ" dirty="0" smtClean="0"/>
              <a:t>může </a:t>
            </a:r>
            <a:r>
              <a:rPr lang="cs-CZ" dirty="0"/>
              <a:t>uvést v omyl.</a:t>
            </a:r>
          </a:p>
        </p:txBody>
      </p:sp>
    </p:spTree>
    <p:extLst>
      <p:ext uri="{BB962C8B-B14F-4D97-AF65-F5344CB8AC3E}">
        <p14:creationId xmlns:p14="http://schemas.microsoft.com/office/powerpoint/2010/main" val="15253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 46 Klamavé označení zboží a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(1) Klamavým označením zboží a služeb je každé označení, které je způsobilé vyvolat v hospodářském styku mylnou domněnku, že jím označené zboží nebo služby pocházejí z určitého státu, určité oblasti či místa nebo od určitého výrobce, anebo že vykazují zvláštní charakteristické znaky nebo zvláštní jakost.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err="1" smtClean="0"/>
              <a:t>svycarskehodinky.cz</a:t>
            </a:r>
            <a:r>
              <a:rPr lang="cs-CZ" dirty="0" smtClean="0"/>
              <a:t>,  </a:t>
            </a:r>
            <a:r>
              <a:rPr lang="cs-CZ" dirty="0" err="1" smtClean="0"/>
              <a:t>gooogle.com</a:t>
            </a:r>
            <a:r>
              <a:rPr lang="cs-CZ" dirty="0" smtClean="0"/>
              <a:t>, </a:t>
            </a:r>
            <a:r>
              <a:rPr lang="cs-CZ" dirty="0" err="1" smtClean="0"/>
              <a:t>vikipedia.org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319873"/>
      </p:ext>
    </p:extLst>
  </p:cSld>
  <p:clrMapOvr>
    <a:masterClrMapping/>
  </p:clrMapOvr>
  <p:transition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§47 Vyvolání nebezpečí záměny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užití firmy nebo názvu osoby nebo zvláštního označení podniku užívaného již po právu jiným soutěžitelem</a:t>
            </a:r>
            <a:r>
              <a:rPr lang="cs-CZ" dirty="0" smtClean="0"/>
              <a:t>,</a:t>
            </a:r>
          </a:p>
          <a:p>
            <a:r>
              <a:rPr lang="cs-CZ" dirty="0"/>
              <a:t>užití zvláštních označení </a:t>
            </a:r>
            <a:r>
              <a:rPr lang="cs-CZ" dirty="0" smtClean="0"/>
              <a:t>podniku či výrobků konkurence</a:t>
            </a:r>
          </a:p>
          <a:p>
            <a:r>
              <a:rPr lang="cs-CZ" dirty="0" smtClean="0"/>
              <a:t>napodobení </a:t>
            </a:r>
            <a:r>
              <a:rPr lang="cs-CZ" dirty="0"/>
              <a:t>cizích výrobků, </a:t>
            </a:r>
            <a:r>
              <a:rPr lang="cs-CZ" dirty="0" smtClean="0"/>
              <a:t>obalů </a:t>
            </a:r>
            <a:r>
              <a:rPr lang="cs-CZ" dirty="0"/>
              <a:t>nebo </a:t>
            </a:r>
            <a:r>
              <a:rPr lang="cs-CZ" dirty="0" smtClean="0"/>
              <a:t>výkonů</a:t>
            </a:r>
          </a:p>
          <a:p>
            <a:r>
              <a:rPr lang="cs-CZ" dirty="0"/>
              <a:t>pokud jsou tato jednání způsobilá vyvolat nebezpečí </a:t>
            </a:r>
            <a:r>
              <a:rPr lang="cs-CZ" dirty="0" smtClean="0"/>
              <a:t>záměny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761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 48     Parazitování na pověsti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	Parazitováním je využívání pověsti podniku, výrobků nebo služeb jiného soutěžitele s cílem získat pro výsledky vlastního nebo cizího podnikání prospěch, jehož by soutěžitel jinak nedosáhl.</a:t>
            </a:r>
          </a:p>
        </p:txBody>
      </p:sp>
    </p:spTree>
    <p:extLst>
      <p:ext uri="{BB962C8B-B14F-4D97-AF65-F5344CB8AC3E}">
        <p14:creationId xmlns:p14="http://schemas.microsoft.com/office/powerpoint/2010/main" val="210765502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Zlehčování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soutěžitel </a:t>
            </a:r>
            <a:r>
              <a:rPr lang="cs-CZ" dirty="0"/>
              <a:t>uvede nebo rozšiřuje o poměrech, výrobcích nebo výkonech jiného soutěžitele nepravdivé údaje způsobilé tomuto soutěžiteli přivodit újmu.</a:t>
            </a:r>
          </a:p>
        </p:txBody>
      </p:sp>
    </p:spTree>
    <p:extLst>
      <p:ext uri="{BB962C8B-B14F-4D97-AF65-F5344CB8AC3E}">
        <p14:creationId xmlns:p14="http://schemas.microsoft.com/office/powerpoint/2010/main" val="353170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</a:t>
            </a:r>
            <a:endParaRPr lang="cs-CZ" dirty="0"/>
          </a:p>
        </p:txBody>
      </p:sp>
      <p:pic>
        <p:nvPicPr>
          <p:cNvPr id="4" name="Content Placeholder 3" descr="tour-de-france-cycling-pic-getty-2431330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628800"/>
            <a:ext cx="5289160" cy="3514353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66800"/>
          </a:xfrm>
        </p:spPr>
        <p:txBody>
          <a:bodyPr/>
          <a:lstStyle/>
          <a:p>
            <a:r>
              <a:rPr lang="cs-CZ" smtClean="0"/>
              <a:t>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432435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Osoby, jejichž práva byla </a:t>
            </a:r>
            <a:r>
              <a:rPr lang="cs-CZ" dirty="0" err="1" smtClean="0"/>
              <a:t>nekalou</a:t>
            </a:r>
            <a:r>
              <a:rPr lang="cs-CZ" dirty="0" smtClean="0"/>
              <a:t> soutěží porušena nebo ohrožena, mohou se proti </a:t>
            </a:r>
            <a:r>
              <a:rPr lang="cs-CZ" b="1" u="sng" dirty="0" smtClean="0">
                <a:solidFill>
                  <a:schemeClr val="accent2"/>
                </a:solidFill>
              </a:rPr>
              <a:t>rušiteli</a:t>
            </a:r>
            <a:r>
              <a:rPr lang="cs-CZ" dirty="0" smtClean="0"/>
              <a:t> domáhat, aby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se tohoto jednání zdržel 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odstranil závadný stav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přiměřené zadostiučinění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náhradu škody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vydání bezdůvodného obohacení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Kdo je rušitel?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Správce (?)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Squatter (?)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/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14938"/>
            <a:ext cx="1685925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4792865"/>
      </p:ext>
    </p:extLst>
  </p:cSld>
  <p:clrMapOvr>
    <a:masterClrMapping/>
  </p:clrMapOvr>
  <p:transition>
    <p:push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Legitimace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</a:t>
            </a:r>
          </a:p>
          <a:p>
            <a:pPr lvl="1"/>
            <a:r>
              <a:rPr lang="cs-CZ" dirty="0" smtClean="0"/>
              <a:t>Osoba jejíž práva byla porušena</a:t>
            </a:r>
          </a:p>
          <a:p>
            <a:pPr lvl="2"/>
            <a:r>
              <a:rPr lang="cs-CZ" dirty="0" smtClean="0"/>
              <a:t>Osoba jednající v soutěži</a:t>
            </a:r>
          </a:p>
          <a:p>
            <a:pPr lvl="2"/>
            <a:r>
              <a:rPr lang="cs-CZ" dirty="0" smtClean="0"/>
              <a:t>	Právnická osoba oprávněná hájit zájmy soutěžitelů nebo spotřebitelů.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Pasivní </a:t>
            </a:r>
          </a:p>
          <a:p>
            <a:pPr lvl="1"/>
            <a:r>
              <a:rPr lang="cs-CZ" dirty="0" smtClean="0"/>
              <a:t>Správce</a:t>
            </a:r>
          </a:p>
          <a:p>
            <a:pPr lvl="1"/>
            <a:r>
              <a:rPr lang="cs-CZ" dirty="0" smtClean="0"/>
              <a:t>Uživatel</a:t>
            </a:r>
          </a:p>
        </p:txBody>
      </p:sp>
      <p:pic>
        <p:nvPicPr>
          <p:cNvPr id="4506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45100"/>
            <a:ext cx="16430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22667"/>
      </p:ext>
    </p:extLst>
  </p:cSld>
  <p:clrMapOvr>
    <a:masterClrMapping/>
  </p:clrMapOvr>
  <p:transition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083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Systemy.cz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Převod osobou - „administrativním kontaktem“ – ne jednatelem</a:t>
            </a:r>
          </a:p>
          <a:p>
            <a:r>
              <a:rPr lang="cs-CZ" dirty="0" smtClean="0"/>
              <a:t>Nový majitel se dopustil parazitování na pověsti § 48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934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cad.cz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CAD – ochranná známka pro časopis</a:t>
            </a:r>
          </a:p>
          <a:p>
            <a:r>
              <a:rPr lang="cs-CZ" dirty="0" smtClean="0"/>
              <a:t>Squatter umístil reklamní </a:t>
            </a:r>
            <a:r>
              <a:rPr lang="cs-CZ" dirty="0"/>
              <a:t>"</a:t>
            </a:r>
            <a:r>
              <a:rPr lang="cs-CZ" dirty="0" smtClean="0"/>
              <a:t>bannery„</a:t>
            </a:r>
          </a:p>
          <a:p>
            <a:r>
              <a:rPr lang="cs-CZ" dirty="0"/>
              <a:t>zjevný úmysl žalovaného </a:t>
            </a:r>
            <a:r>
              <a:rPr lang="cs-CZ" dirty="0" smtClean="0"/>
              <a:t>svévolně protiprávně </a:t>
            </a:r>
            <a:r>
              <a:rPr lang="cs-CZ" dirty="0"/>
              <a:t>zablokovat hospodářskou soutěž nebo i parazitovat na pověsti jiných </a:t>
            </a:r>
            <a:r>
              <a:rPr lang="cs-CZ" dirty="0" smtClean="0"/>
              <a:t>podnikatelů a </a:t>
            </a:r>
            <a:r>
              <a:rPr lang="cs-CZ" dirty="0"/>
              <a:t>získat tak prospěch, kterého by jinak při podnikání nikdy nedosáhl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206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Tcpa.cz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Registrace domény těsně před vstupem na trh</a:t>
            </a:r>
          </a:p>
          <a:p>
            <a:r>
              <a:rPr lang="cs-CZ" dirty="0" err="1" smtClean="0"/>
              <a:t>Přesměřoval</a:t>
            </a:r>
            <a:r>
              <a:rPr lang="cs-CZ" dirty="0" smtClean="0"/>
              <a:t> na „vopicka.cz“</a:t>
            </a:r>
          </a:p>
          <a:p>
            <a:r>
              <a:rPr lang="cs-CZ" dirty="0" smtClean="0"/>
              <a:t>Nabídl k prodeji</a:t>
            </a:r>
          </a:p>
          <a:p>
            <a:endParaRPr lang="cs-CZ" dirty="0"/>
          </a:p>
          <a:p>
            <a:r>
              <a:rPr lang="cs-CZ" dirty="0" smtClean="0"/>
              <a:t>Soud konstatoval spekulativní záměr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797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4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Hospodářská soutěž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Článek </a:t>
            </a:r>
            <a:r>
              <a:rPr lang="cs-CZ" dirty="0" smtClean="0"/>
              <a:t>26 Ústavy ČR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Každý </a:t>
            </a:r>
            <a:r>
              <a:rPr lang="cs-CZ" dirty="0"/>
              <a:t>má právo na svobodnou volbu povolání a </a:t>
            </a:r>
            <a:r>
              <a:rPr lang="cs-CZ" dirty="0" smtClean="0"/>
              <a:t>přípravu </a:t>
            </a:r>
            <a:r>
              <a:rPr lang="cs-CZ" dirty="0"/>
              <a:t>k němu, jakož i právo </a:t>
            </a:r>
            <a:r>
              <a:rPr lang="cs-CZ" dirty="0">
                <a:solidFill>
                  <a:srgbClr val="FF0000"/>
                </a:solidFill>
              </a:rPr>
              <a:t>podnikat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provozovat jinou hospodářskou činnost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Hospodářská soutěž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soutěžitelé </a:t>
            </a:r>
            <a:r>
              <a:rPr lang="cs-CZ" dirty="0"/>
              <a:t>mají </a:t>
            </a:r>
            <a:r>
              <a:rPr lang="cs-CZ" dirty="0" smtClean="0"/>
              <a:t>právo: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svobodně rozvíjet svou soutěžní činnost v zájmu dosažení hospodářského prospěchu </a:t>
            </a:r>
            <a:endParaRPr lang="cs-CZ" dirty="0" smtClean="0"/>
          </a:p>
          <a:p>
            <a:pPr lvl="1"/>
            <a:r>
              <a:rPr lang="cs-CZ" dirty="0" smtClean="0"/>
              <a:t>sdružovat </a:t>
            </a:r>
            <a:r>
              <a:rPr lang="cs-CZ" dirty="0"/>
              <a:t>se k výkonu této </a:t>
            </a:r>
            <a:r>
              <a:rPr lang="cs-CZ" dirty="0" smtClean="0"/>
              <a:t>činnosti</a:t>
            </a:r>
          </a:p>
          <a:p>
            <a:pPr lvl="1"/>
            <a:r>
              <a:rPr lang="cs-CZ" dirty="0" smtClean="0"/>
              <a:t>jsou </a:t>
            </a:r>
            <a:r>
              <a:rPr lang="cs-CZ" dirty="0"/>
              <a:t>však povinny přitom dbát právně závazných pravidel hospodářské soutěže </a:t>
            </a:r>
            <a:endParaRPr lang="cs-CZ" dirty="0" smtClean="0"/>
          </a:p>
          <a:p>
            <a:pPr lvl="1"/>
            <a:r>
              <a:rPr lang="cs-CZ" dirty="0" smtClean="0"/>
              <a:t>nesmějí </a:t>
            </a:r>
            <a:r>
              <a:rPr lang="cs-CZ" dirty="0"/>
              <a:t>účast v soutěži zneužívat.</a:t>
            </a:r>
          </a:p>
        </p:txBody>
      </p:sp>
    </p:spTree>
    <p:extLst>
      <p:ext uri="{BB962C8B-B14F-4D97-AF65-F5344CB8AC3E}">
        <p14:creationId xmlns:p14="http://schemas.microsoft.com/office/powerpoint/2010/main" val="23093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Zneužití účasti v hospodářské soutěži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65179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281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„Soutěžitel“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Podnikatelé</a:t>
            </a:r>
          </a:p>
          <a:p>
            <a:r>
              <a:rPr lang="cs-CZ" dirty="0" smtClean="0"/>
              <a:t>Nepodnikatelé</a:t>
            </a:r>
          </a:p>
          <a:p>
            <a:pPr lvl="1"/>
            <a:r>
              <a:rPr lang="cs-CZ" dirty="0" smtClean="0"/>
              <a:t>Právnické osoby</a:t>
            </a:r>
          </a:p>
          <a:p>
            <a:pPr lvl="1"/>
            <a:r>
              <a:rPr lang="cs-CZ" dirty="0" smtClean="0"/>
              <a:t>Fyzické osoby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Důraz na „hospodářský“ aspekt.</a:t>
            </a:r>
          </a:p>
          <a:p>
            <a:r>
              <a:rPr lang="cs-CZ" dirty="0" smtClean="0"/>
              <a:t>Soutěž o hmotné statky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66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 užším slova smyslu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Širším slova smyslu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33518"/>
            <a:ext cx="2880320" cy="1007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12" y="4077072"/>
            <a:ext cx="2881946" cy="1433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21387"/>
            <a:ext cx="2992460" cy="224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7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Nekalá soutěž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651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Generální </a:t>
            </a:r>
            <a:r>
              <a:rPr lang="cs-CZ" dirty="0" err="1" smtClean="0"/>
              <a:t>klaouzule</a:t>
            </a:r>
            <a:endParaRPr lang="cs-CZ" dirty="0" smtClean="0"/>
          </a:p>
          <a:p>
            <a:r>
              <a:rPr lang="cs-CZ" dirty="0" smtClean="0"/>
              <a:t>Skutkové podstaty</a:t>
            </a:r>
          </a:p>
          <a:p>
            <a:pPr lvl="1"/>
            <a:r>
              <a:rPr lang="cs-CZ" dirty="0"/>
              <a:t>a) klamavá reklama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b) klamavé označování zboží a služeb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c) vyvolávání nebezpečí záměny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d) parazitování na pověsti podniku, výrobků či služeb jiného soutěžitele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e) podplácení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f) zlehčování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g) srovnávací reklama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h) porušování obchodního tajemství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i) ohrožování zdraví spotřebitelů a životního prostředí.</a:t>
            </a:r>
          </a:p>
        </p:txBody>
      </p:sp>
    </p:spTree>
    <p:extLst>
      <p:ext uri="{BB962C8B-B14F-4D97-AF65-F5344CB8AC3E}">
        <p14:creationId xmlns:p14="http://schemas.microsoft.com/office/powerpoint/2010/main" val="1594728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488</TotalTime>
  <Words>472</Words>
  <Application>Microsoft Office PowerPoint</Application>
  <PresentationFormat>Předvádění na obrazovce (4:3)</PresentationFormat>
  <Paragraphs>111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Urbanistický</vt:lpstr>
      <vt:lpstr>Doménová jména a nekalá soutěž</vt:lpstr>
      <vt:lpstr>Soutěž</vt:lpstr>
      <vt:lpstr>Hospodářská soutěž</vt:lpstr>
      <vt:lpstr>Hospodářská soutěž</vt:lpstr>
      <vt:lpstr>Zneužití účasti v hospodářské soutěži</vt:lpstr>
      <vt:lpstr>„Soutěžitel“</vt:lpstr>
      <vt:lpstr>Soutěžitelé</vt:lpstr>
      <vt:lpstr>Nekalá soutěž</vt:lpstr>
      <vt:lpstr>Právní úprava</vt:lpstr>
      <vt:lpstr>Generální klauzule</vt:lpstr>
      <vt:lpstr>Struktura</vt:lpstr>
      <vt:lpstr>Znaky nekalé soutěže</vt:lpstr>
      <vt:lpstr>Dobré mravy soutěže</vt:lpstr>
      <vt:lpstr>Způsobilost přivodit újmu</vt:lpstr>
      <vt:lpstr>§ 45 Klamavá reklama</vt:lpstr>
      <vt:lpstr>§ 46 Klamavé označení zboží a služeb </vt:lpstr>
      <vt:lpstr>§47 Vyvolání nebezpečí záměny</vt:lpstr>
      <vt:lpstr>§ 48     Parazitování na pověsti </vt:lpstr>
      <vt:lpstr>Zlehčování </vt:lpstr>
      <vt:lpstr>Nároky </vt:lpstr>
      <vt:lpstr>Legitimace</vt:lpstr>
      <vt:lpstr>Judikatura</vt:lpstr>
      <vt:lpstr>Systemy.cz</vt:lpstr>
      <vt:lpstr>cad.cz</vt:lpstr>
      <vt:lpstr>Tcpa.cz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Doménová jména a nekalá soutěž</dc:title>
  <dc:creator>Si King</dc:creator>
  <cp:lastModifiedBy>Michal Koščík</cp:lastModifiedBy>
  <cp:revision>11</cp:revision>
  <dcterms:created xsi:type="dcterms:W3CDTF">2012-03-27T20:26:56Z</dcterms:created>
  <dcterms:modified xsi:type="dcterms:W3CDTF">2012-03-28T14:16:41Z</dcterms:modified>
</cp:coreProperties>
</file>