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3" r:id="rId3"/>
    <p:sldId id="285" r:id="rId4"/>
    <p:sldId id="288" r:id="rId5"/>
    <p:sldId id="290" r:id="rId6"/>
    <p:sldId id="291" r:id="rId7"/>
    <p:sldId id="292" r:id="rId8"/>
    <p:sldId id="287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3" r:id="rId18"/>
    <p:sldId id="304" r:id="rId19"/>
    <p:sldId id="305" r:id="rId20"/>
    <p:sldId id="279" r:id="rId21"/>
    <p:sldId id="280" r:id="rId22"/>
    <p:sldId id="281" r:id="rId23"/>
    <p:sldId id="257" r:id="rId24"/>
    <p:sldId id="258" r:id="rId25"/>
    <p:sldId id="267" r:id="rId26"/>
    <p:sldId id="259" r:id="rId27"/>
    <p:sldId id="260" r:id="rId28"/>
    <p:sldId id="261" r:id="rId29"/>
    <p:sldId id="262" r:id="rId30"/>
    <p:sldId id="263" r:id="rId31"/>
    <p:sldId id="265" r:id="rId32"/>
    <p:sldId id="264" r:id="rId33"/>
    <p:sldId id="273" r:id="rId34"/>
    <p:sldId id="275" r:id="rId35"/>
    <p:sldId id="277" r:id="rId36"/>
    <p:sldId id="274" r:id="rId3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CE1C-AE62-4FF1-88E9-78CBC7447616}" type="datetimeFigureOut">
              <a:rPr lang="cs-CZ" smtClean="0"/>
              <a:t>25.4.2012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8D91D-6F28-42C1-9AC7-8071375AD8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34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74255B-003D-4CB6-A6A4-FA0B0B2C9931}" type="slidenum">
              <a:rPr lang="sk-SK"/>
              <a:pPr/>
              <a:t>3</a:t>
            </a:fld>
            <a:endParaRPr lang="sk-SK"/>
          </a:p>
        </p:txBody>
      </p:sp>
      <p:sp>
        <p:nvSpPr>
          <p:cNvPr id="10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CD7EA-C3A5-448F-835D-D04E3D8F5BED}" type="slidenum">
              <a:rPr lang="sk-SK"/>
              <a:pPr/>
              <a:t>8</a:t>
            </a:fld>
            <a:endParaRPr lang="sk-SK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http://mirrors.creativecommons.org/judgements/Curry-Audax-English.pdf</a:t>
            </a:r>
            <a:endParaRPr lang="en-US" dirty="0" smtClean="0"/>
          </a:p>
          <a:p>
            <a:r>
              <a:rPr lang="cs-CZ" dirty="0" smtClean="0"/>
              <a:t>http://www.slideshare.net/paulkeller/curry-vs-weekend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124-CEAB-4FBE-BAB5-9AF69FA6AED9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6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http://mirrors.creativecommons.org/judgements/Curry-Audax-English.pdf</a:t>
            </a:r>
            <a:endParaRPr lang="en-US" dirty="0" smtClean="0"/>
          </a:p>
          <a:p>
            <a:r>
              <a:rPr lang="cs-CZ" dirty="0" smtClean="0"/>
              <a:t>http://www.slideshare.net/paulkeller/curry-vs-weekend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124-CEAB-4FBE-BAB5-9AF69FA6AED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60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http://mirrors.creativecommons.org/judgements/Curry-Audax-English.pdf</a:t>
            </a:r>
            <a:endParaRPr lang="en-US" dirty="0" smtClean="0"/>
          </a:p>
          <a:p>
            <a:r>
              <a:rPr lang="cs-CZ" dirty="0" smtClean="0"/>
              <a:t>http://www.slideshare.net/paulkeller/curry-vs-weekend</a:t>
            </a:r>
            <a:endParaRPr lang="en-US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124-CEAB-4FBE-BAB5-9AF69FA6AED9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760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124-CEAB-4FBE-BAB5-9AF69FA6AED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909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FB2124-CEAB-4FBE-BAB5-9AF69FA6AED9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33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pt_CZ_uvod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2245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9625" y="1593850"/>
            <a:ext cx="5689600" cy="1944688"/>
          </a:xfrm>
        </p:spPr>
        <p:txBody>
          <a:bodyPr/>
          <a:lstStyle>
            <a:lvl1pPr>
              <a:defRPr sz="4200" b="1">
                <a:solidFill>
                  <a:srgbClr val="7B3589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9625" y="3789363"/>
            <a:ext cx="5689600" cy="1752600"/>
          </a:xfrm>
        </p:spPr>
        <p:txBody>
          <a:bodyPr lIns="0" tIns="0" rIns="0" bIns="0"/>
          <a:lstStyle>
            <a:lvl1pPr marL="0" indent="0">
              <a:buFontTx/>
              <a:buNone/>
              <a:defRPr sz="2600" b="0"/>
            </a:lvl1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11950" y="225425"/>
            <a:ext cx="2057400" cy="603408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9750" y="225425"/>
            <a:ext cx="6019800" cy="603408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5F53FB5-6D92-493D-AA5C-2A89966FE3C3}" type="slidenum">
              <a:rPr lang="sk-SK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536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9750" y="17335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73355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ppt_CZ_vnitrek_fin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5341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6350" y="225425"/>
            <a:ext cx="4087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7335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99C9823-BCDB-44D6-A46C-1D14B0FC0649}" type="datetimeFigureOut">
              <a:rPr lang="cs-CZ" smtClean="0"/>
              <a:pPr/>
              <a:t>25.4.2012</a:t>
            </a:fld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50825" y="142875"/>
            <a:ext cx="720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C981629A-AE8F-40F6-B813-C089F01961B3}" type="slidenum">
              <a:rPr lang="cs-CZ" sz="3000" b="1">
                <a:solidFill>
                  <a:schemeClr val="bg1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cs-CZ" sz="3000" b="1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 b="1">
          <a:solidFill>
            <a:srgbClr val="7B358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usic4djs.blog.hr/2008/11/index.html" TargetMode="External"/><Relationship Id="rId2" Type="http://schemas.openxmlformats.org/officeDocument/2006/relationships/hyperlink" Target="http://www.obrazar.com/obrazar/slecny.p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79625" y="1628328"/>
            <a:ext cx="5689600" cy="1944688"/>
          </a:xfrm>
        </p:spPr>
        <p:txBody>
          <a:bodyPr/>
          <a:lstStyle/>
          <a:p>
            <a:r>
              <a:rPr lang="cs-CZ" dirty="0" smtClean="0"/>
              <a:t>Volné licence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Limity české právní úpravy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err="1" smtClean="0"/>
              <a:t>Noch</a:t>
            </a:r>
            <a:r>
              <a:rPr lang="cs-CZ" dirty="0" smtClean="0"/>
              <a:t> </a:t>
            </a:r>
            <a:r>
              <a:rPr lang="cs-CZ" dirty="0" err="1" smtClean="0"/>
              <a:t>einmal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54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5115" y="2123494"/>
            <a:ext cx="254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8790" y="3599314"/>
            <a:ext cx="254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4341684"/>
            <a:ext cx="254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1965" y="5053366"/>
            <a:ext cx="254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6312" y="2803851"/>
            <a:ext cx="2543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7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13446"/>
            <a:ext cx="9084956" cy="420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870082" y="6165304"/>
            <a:ext cx="323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Zdroj: www.creativecommons.cz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veřejných licencí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„dovolují dílo šířit</a:t>
            </a:r>
          </a:p>
          <a:p>
            <a:r>
              <a:rPr lang="cs-CZ" dirty="0"/>
              <a:t>vyžadují, aby při šíření díla nebo jeho zpracování byly uvedeny údaje o díle (autor, název díla, </a:t>
            </a:r>
            <a:r>
              <a:rPr lang="cs-CZ" dirty="0" err="1"/>
              <a:t>url</a:t>
            </a:r>
            <a:r>
              <a:rPr lang="cs-CZ" dirty="0"/>
              <a:t>, apod..)</a:t>
            </a:r>
          </a:p>
          <a:p>
            <a:r>
              <a:rPr lang="cs-CZ" dirty="0"/>
              <a:t>při šíření díla je nutno připojit </a:t>
            </a:r>
            <a:r>
              <a:rPr lang="cs-CZ" dirty="0" err="1"/>
              <a:t>url</a:t>
            </a:r>
            <a:r>
              <a:rPr lang="cs-CZ" dirty="0"/>
              <a:t> odkaz na CC licenci</a:t>
            </a:r>
          </a:p>
          <a:p>
            <a:r>
              <a:rPr lang="cs-CZ" dirty="0"/>
              <a:t>jsou neodvolatelné</a:t>
            </a:r>
          </a:p>
          <a:p>
            <a:r>
              <a:rPr lang="cs-CZ" dirty="0"/>
              <a:t>zanikají v případě porušení licenčních podmínek ze strany nabyvatele“</a:t>
            </a:r>
          </a:p>
          <a:p>
            <a:pPr marL="0" indent="0">
              <a:buNone/>
            </a:pPr>
            <a:endParaRPr lang="cs-CZ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cs-CZ" sz="15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 smtClean="0">
                <a:solidFill>
                  <a:schemeClr val="bg1">
                    <a:lumMod val="85000"/>
                  </a:schemeClr>
                </a:solidFill>
              </a:rPr>
              <a:t>Gruber</a:t>
            </a: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, Lukáš. Typy licencí. </a:t>
            </a:r>
            <a:r>
              <a:rPr lang="cs-CZ" sz="1500" dirty="0" err="1">
                <a:solidFill>
                  <a:schemeClr val="bg1">
                    <a:lumMod val="85000"/>
                  </a:schemeClr>
                </a:solidFill>
              </a:rPr>
              <a:t>Creative</a:t>
            </a: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bg1">
                    <a:lumMod val="85000"/>
                  </a:schemeClr>
                </a:solidFill>
              </a:rPr>
              <a:t>Commons</a:t>
            </a: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 Uveďte autora 3.0 Česko. </a:t>
            </a:r>
          </a:p>
          <a:p>
            <a:pPr marL="0" indent="0">
              <a:buNone/>
            </a:pP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http://www.creativecommons.cz/zakladni-informace-o-cc/typy-cc-licenci</a:t>
            </a:r>
            <a:r>
              <a:rPr lang="cs-CZ" sz="15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endParaRPr lang="cs-CZ" sz="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60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Vymahatelnost CC licencí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99592" y="6488668"/>
            <a:ext cx="8244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Zdroj: http</a:t>
            </a:r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://www.unisa.edu.au/crma/images/criminal_justice_jurisprudence.jpg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536504" cy="502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97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Curry v. </a:t>
            </a:r>
            <a:r>
              <a:rPr lang="en-US" dirty="0" err="1" smtClean="0"/>
              <a:t>Audax</a:t>
            </a: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41" t="17460" r="21839" b="12598"/>
          <a:stretch/>
        </p:blipFill>
        <p:spPr bwMode="auto">
          <a:xfrm>
            <a:off x="971600" y="1124743"/>
            <a:ext cx="7353966" cy="511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48583" y="3534309"/>
            <a:ext cx="504056" cy="297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9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Curry v. </a:t>
            </a:r>
            <a:r>
              <a:rPr lang="en-US" dirty="0" err="1" smtClean="0"/>
              <a:t>Audax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648583" y="3534309"/>
            <a:ext cx="504056" cy="297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38" t="3907" r="13689" b="6250"/>
          <a:stretch/>
        </p:blipFill>
        <p:spPr bwMode="auto">
          <a:xfrm>
            <a:off x="323528" y="1146353"/>
            <a:ext cx="8463905" cy="581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27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Curry v. </a:t>
            </a:r>
            <a:r>
              <a:rPr lang="en-US" dirty="0" err="1" smtClean="0"/>
              <a:t>Audax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1828" y="1196751"/>
            <a:ext cx="5040271" cy="5419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707904" y="6021288"/>
            <a:ext cx="1008112" cy="594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lů 3"/>
          <p:cNvSpPr/>
          <p:nvPr/>
        </p:nvSpPr>
        <p:spPr>
          <a:xfrm rot="3333123">
            <a:off x="4712931" y="2727976"/>
            <a:ext cx="720080" cy="3600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4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Chang v. Virgin Mobile</a:t>
            </a:r>
            <a:endParaRPr lang="cs-CZ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26368"/>
            <a:ext cx="5544616" cy="421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Chang v. Virgin Mobile</a:t>
            </a:r>
            <a:endParaRPr lang="cs-CZ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243967"/>
            <a:ext cx="3168352" cy="4912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00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Využitelnost CC v českém právním prostředí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5439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veřejných licencí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„dovolují dílo šířit</a:t>
            </a:r>
          </a:p>
          <a:p>
            <a:r>
              <a:rPr lang="cs-CZ" dirty="0"/>
              <a:t>vyžadují, aby při šíření díla nebo jeho zpracování byly uvedeny údaje o díle (autor, název díla, </a:t>
            </a:r>
            <a:r>
              <a:rPr lang="cs-CZ" dirty="0" err="1"/>
              <a:t>url</a:t>
            </a:r>
            <a:r>
              <a:rPr lang="cs-CZ" dirty="0"/>
              <a:t>, apod..)</a:t>
            </a:r>
          </a:p>
          <a:p>
            <a:r>
              <a:rPr lang="cs-CZ" dirty="0"/>
              <a:t>při šíření díla je nutno připojit </a:t>
            </a:r>
            <a:r>
              <a:rPr lang="cs-CZ" dirty="0" err="1"/>
              <a:t>url</a:t>
            </a:r>
            <a:r>
              <a:rPr lang="cs-CZ" dirty="0"/>
              <a:t> odkaz na CC licenci</a:t>
            </a:r>
          </a:p>
          <a:p>
            <a:r>
              <a:rPr lang="cs-CZ" dirty="0"/>
              <a:t>jsou neodvolatelné</a:t>
            </a:r>
          </a:p>
          <a:p>
            <a:r>
              <a:rPr lang="cs-CZ" dirty="0"/>
              <a:t>zanikají v případě porušení licenčních podmínek ze strany nabyvatele“</a:t>
            </a:r>
          </a:p>
          <a:p>
            <a:pPr marL="0" indent="0">
              <a:buNone/>
            </a:pPr>
            <a:endParaRPr lang="cs-CZ" sz="15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cs-CZ" sz="15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cs-CZ" sz="1500" dirty="0" smtClean="0">
                <a:solidFill>
                  <a:schemeClr val="bg1">
                    <a:lumMod val="85000"/>
                  </a:schemeClr>
                </a:solidFill>
              </a:rPr>
              <a:t>Gruber</a:t>
            </a: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, Lukáš. Typy licencí. </a:t>
            </a:r>
            <a:r>
              <a:rPr lang="cs-CZ" sz="1500" dirty="0" err="1">
                <a:solidFill>
                  <a:schemeClr val="bg1">
                    <a:lumMod val="85000"/>
                  </a:schemeClr>
                </a:solidFill>
              </a:rPr>
              <a:t>Creative</a:t>
            </a: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cs-CZ" sz="1500" dirty="0" err="1">
                <a:solidFill>
                  <a:schemeClr val="bg1">
                    <a:lumMod val="85000"/>
                  </a:schemeClr>
                </a:solidFill>
              </a:rPr>
              <a:t>Commons</a:t>
            </a: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 Uveďte autora 3.0 Česko. </a:t>
            </a:r>
          </a:p>
          <a:p>
            <a:pPr marL="0" indent="0">
              <a:buNone/>
            </a:pPr>
            <a:r>
              <a:rPr lang="cs-CZ" sz="1500" dirty="0">
                <a:solidFill>
                  <a:schemeClr val="bg1">
                    <a:lumMod val="85000"/>
                  </a:schemeClr>
                </a:solidFill>
              </a:rPr>
              <a:t>http://www.creativecommons.cz/zakladni-informace-o-cc/typy-cc-licenci</a:t>
            </a:r>
            <a:r>
              <a:rPr lang="cs-CZ" sz="1500" dirty="0" smtClean="0">
                <a:solidFill>
                  <a:schemeClr val="bg1">
                    <a:lumMod val="85000"/>
                  </a:schemeClr>
                </a:solidFill>
              </a:rPr>
              <a:t>/</a:t>
            </a:r>
            <a:endParaRPr lang="cs-CZ" sz="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22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2007</a:t>
            </a:r>
            <a:endParaRPr lang="cs-CZ" b="1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539552" y="2492896"/>
          <a:ext cx="8229600" cy="2773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„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Creative commons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“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148 000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„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Copyright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“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3 500 000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„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Všechna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práva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vyhrazena</a:t>
                      </a: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“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3 500 000</a:t>
                      </a:r>
                    </a:p>
                  </a:txBody>
                  <a:tcPr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„All rights reserved“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sk-SK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2 600 000</a:t>
                      </a: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1536171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b="1" dirty="0" smtClean="0"/>
              <a:t>2010</a:t>
            </a:r>
            <a:endParaRPr lang="cs-CZ" sz="40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115616" y="2420888"/>
          <a:ext cx="7776864" cy="3669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612583">
                <a:tc>
                  <a:txBody>
                    <a:bodyPr/>
                    <a:lstStyle/>
                    <a:p>
                      <a:pPr algn="l" fontAlgn="b"/>
                      <a:r>
                        <a:rPr lang="cs-CZ" sz="3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Creative</a:t>
                      </a:r>
                      <a:r>
                        <a:rPr lang="cs-CZ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3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commons</a:t>
                      </a:r>
                      <a:endParaRPr lang="cs-CZ" sz="3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950 000</a:t>
                      </a:r>
                    </a:p>
                  </a:txBody>
                  <a:tcPr marL="9525" marR="9525" marT="9525" marB="0" anchor="b"/>
                </a:tc>
              </a:tr>
              <a:tr h="612583">
                <a:tc>
                  <a:txBody>
                    <a:bodyPr/>
                    <a:lstStyle/>
                    <a:p>
                      <a:pPr algn="l" fontAlgn="b"/>
                      <a:r>
                        <a:rPr lang="cs-CZ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Copyright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13 400 000</a:t>
                      </a:r>
                    </a:p>
                  </a:txBody>
                  <a:tcPr marL="9525" marR="9525" marT="9525" marB="0" anchor="b"/>
                </a:tc>
              </a:tr>
              <a:tr h="965612">
                <a:tc>
                  <a:txBody>
                    <a:bodyPr/>
                    <a:lstStyle/>
                    <a:p>
                      <a:pPr algn="l" fontAlgn="b"/>
                      <a:r>
                        <a:rPr lang="cs-CZ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Všechna práva vyhrazena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4 420 000</a:t>
                      </a:r>
                    </a:p>
                  </a:txBody>
                  <a:tcPr marL="9525" marR="9525" marT="9525" marB="0" anchor="b"/>
                </a:tc>
              </a:tr>
              <a:tr h="725032">
                <a:tc>
                  <a:txBody>
                    <a:bodyPr/>
                    <a:lstStyle/>
                    <a:p>
                      <a:pPr algn="l" fontAlgn="b"/>
                      <a:r>
                        <a:rPr lang="cs-CZ" sz="3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 rights reserved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3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29 100</a:t>
                      </a:r>
                    </a:p>
                  </a:txBody>
                  <a:tcPr marL="9525" marR="9525" marT="9525" marB="0" anchor="b"/>
                </a:tc>
              </a:tr>
              <a:tr h="612583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1691680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200" dirty="0" err="1" smtClean="0"/>
              <a:t>Creative</a:t>
            </a:r>
            <a:r>
              <a:rPr lang="cs-CZ" sz="3200" dirty="0" smtClean="0"/>
              <a:t> </a:t>
            </a:r>
            <a:r>
              <a:rPr lang="cs-CZ" sz="3200" dirty="0" err="1" smtClean="0"/>
              <a:t>Commons</a:t>
            </a:r>
            <a:r>
              <a:rPr lang="cs-CZ" sz="3200" dirty="0" smtClean="0"/>
              <a:t> jsou už několik let přítomným fenoménem </a:t>
            </a:r>
          </a:p>
          <a:p>
            <a:r>
              <a:rPr lang="cs-CZ" sz="3200" dirty="0" smtClean="0"/>
              <a:t>- Praktické problémy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Uzavírání kontraktů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 smtClean="0"/>
              <a:t>I. Uzavírání smluv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akceptace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Akceptace nikdy není doručena</a:t>
            </a:r>
          </a:p>
          <a:p>
            <a:r>
              <a:rPr lang="cs-CZ" dirty="0" smtClean="0"/>
              <a:t>§ 46 AZ</a:t>
            </a:r>
          </a:p>
          <a:p>
            <a:pPr lvl="1"/>
            <a:r>
              <a:rPr lang="cs-CZ" dirty="0" smtClean="0"/>
              <a:t>S  přihlédnutím  k  obsahu návrhu nebo k praxi, kterou strany mezi    sebou  zavedly,  nebo  zvyklostem  může  osoba,  které  je návrh určen,    vyjádřit  souhlas  s  návrhem  na  uzavření smlouvy provedením určitého úkonu  bez vyrozumění navrhovatele tím, že se </a:t>
            </a:r>
            <a:r>
              <a:rPr lang="cs-CZ" b="1" dirty="0" smtClean="0"/>
              <a:t>podle ní zachová</a:t>
            </a:r>
            <a:r>
              <a:rPr lang="cs-CZ" dirty="0" smtClean="0"/>
              <a:t>, zejména    že  </a:t>
            </a:r>
            <a:r>
              <a:rPr lang="cs-CZ" b="1" dirty="0" smtClean="0"/>
              <a:t>poskytne  nebo  přijme  plnění</a:t>
            </a:r>
            <a:r>
              <a:rPr lang="cs-CZ" dirty="0" smtClean="0"/>
              <a:t>.  V  tomto případě je přijetí návrhu účinné v okamžiku, kdy byl tento úkon učiněn.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Problematika akceptace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Kdy je smlouva uzavřena</a:t>
            </a:r>
          </a:p>
          <a:p>
            <a:pPr lvl="1"/>
            <a:r>
              <a:rPr lang="cs-CZ" dirty="0" smtClean="0"/>
              <a:t>uživatel užije dílo pro osobní potřebu?</a:t>
            </a:r>
          </a:p>
          <a:p>
            <a:pPr lvl="1"/>
            <a:r>
              <a:rPr lang="cs-CZ" dirty="0" smtClean="0"/>
              <a:t>Uživatel „užije“ dílo ve smyslu §12? AZ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800" dirty="0" smtClean="0"/>
              <a:t>I. Osobnostní práva autorská</a:t>
            </a:r>
            <a:endParaRPr lang="cs-CZ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Osobnostní práva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Právo na autorství</a:t>
            </a:r>
          </a:p>
          <a:p>
            <a:r>
              <a:rPr lang="cs-CZ" dirty="0" smtClean="0"/>
              <a:t>Autor má právo na nedotknutelnost svého díla, zejména právo udělit svolení k jakékoli změně nebo jinému zásahu do svého díla, nestanoví-li tento  zákon  jinak.</a:t>
            </a:r>
          </a:p>
          <a:p>
            <a:r>
              <a:rPr lang="cs-CZ" dirty="0" smtClean="0"/>
              <a:t>Je-li dílo užíváno jinou osobou, nesmí se tak dít způsobem  snižujícím hodnotu díla.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Osobnostní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Osobnostních   práv  se  autor  nemůže  vzdát;  tato  práva  jsou nepřevoditelná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Licenční podmínky CC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</a:t>
            </a:r>
            <a:r>
              <a:rPr lang="cs-CZ" sz="2800" dirty="0" smtClean="0"/>
              <a:t>. Poskytnutí licence</a:t>
            </a:r>
            <a:endParaRPr lang="cs-CZ" dirty="0" smtClean="0"/>
          </a:p>
          <a:p>
            <a:pPr lvl="1"/>
            <a:r>
              <a:rPr lang="cs-CZ" dirty="0" smtClean="0"/>
              <a:t>…… poskytuje poskytovatel nabyvateli bezúplatnou, množstevně a místně neomezenou, nevýhradní a časově neomezenou licenci k Dílu:</a:t>
            </a:r>
          </a:p>
          <a:p>
            <a:pPr lvl="1"/>
            <a:r>
              <a:rPr lang="cs-CZ" dirty="0" smtClean="0"/>
              <a:t>……  oprávnění upravovat Dílo a upravené Dílo rozmnožovat,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4"/>
          <p:cNvSpPr>
            <a:spLocks noChangeArrowheads="1"/>
          </p:cNvSpPr>
          <p:nvPr>
            <p:ph type="title"/>
          </p:nvPr>
        </p:nvSpPr>
        <p:spPr>
          <a:prstGeom prst="actionButtonDocument">
            <a:avLst/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r>
              <a:rPr lang="cs-CZ"/>
              <a:t>Introduction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060575"/>
            <a:ext cx="2678112" cy="367665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2060575"/>
            <a:ext cx="2295525" cy="413702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1" name="Picture 15" descr="cc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500438"/>
            <a:ext cx="1150938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4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000" dirty="0" smtClean="0"/>
              <a:t>II. Práva kolektivně spravovaná</a:t>
            </a:r>
            <a:endParaRPr lang="cs-C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Práva povinně kolektivně spravovaná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cs-CZ" sz="2400" dirty="0" smtClean="0"/>
              <a:t>právo na odměnu za</a:t>
            </a:r>
          </a:p>
          <a:p>
            <a:pPr marL="514350" indent="-514350">
              <a:buNone/>
            </a:pPr>
            <a:r>
              <a:rPr lang="cs-CZ" sz="2400" dirty="0" smtClean="0"/>
              <a:t>   1.  užití  uměleckého  výkonu, zaznamenaného na zvukový záznam vydaný k </a:t>
            </a:r>
            <a:r>
              <a:rPr lang="cs-CZ" sz="2400" dirty="0" err="1" smtClean="0"/>
              <a:t>bchodním</a:t>
            </a:r>
            <a:r>
              <a:rPr lang="cs-CZ" sz="2400" dirty="0" smtClean="0"/>
              <a:t>  účelům,  </a:t>
            </a:r>
          </a:p>
          <a:p>
            <a:r>
              <a:rPr lang="cs-CZ" sz="2400" dirty="0" smtClean="0"/>
              <a:t>2.  užití  zvukového  záznamu,  vydaného  k obchodním účelům, vysíláním  </a:t>
            </a:r>
          </a:p>
          <a:p>
            <a:r>
              <a:rPr lang="cs-CZ" sz="2400" dirty="0" smtClean="0"/>
              <a:t>rozhlasem  nebo  televizí  </a:t>
            </a:r>
          </a:p>
          <a:p>
            <a:r>
              <a:rPr lang="cs-CZ" sz="2400" dirty="0" smtClean="0"/>
              <a:t>3. zhotovení rozmnoženiny pro osobní potřebu  zhotovení  rozmnoženiny  díla pro osobní potřebu</a:t>
            </a:r>
          </a:p>
          <a:p>
            <a:r>
              <a:rPr lang="cs-CZ" sz="2400" dirty="0" smtClean="0"/>
              <a:t>6. půjčování originálu nebo rozmnoženiny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800" dirty="0" smtClean="0"/>
              <a:t>Práva na odměnu za užití Díla podle tohoto ujednání jsou upravena následovně:</a:t>
            </a:r>
            <a:endParaRPr lang="cs-CZ" sz="2400" dirty="0" smtClean="0"/>
          </a:p>
          <a:p>
            <a:pPr lvl="1"/>
            <a:r>
              <a:rPr lang="cs-CZ" sz="2400" dirty="0" smtClean="0"/>
              <a:t>Tímto ujednáním nejsou dotčena práva na odměnu za užití Díla, která poskytovatel nemůže neuplatnit nebo se jich vzdát, zejména práva povinně kolektivně spravovaná.</a:t>
            </a:r>
            <a:endParaRPr lang="cs-CZ" sz="2000" dirty="0" smtClean="0"/>
          </a:p>
          <a:p>
            <a:pPr lvl="1"/>
            <a:r>
              <a:rPr lang="cs-CZ" sz="2400" dirty="0" smtClean="0"/>
              <a:t>Ve všech ostatních případech se poskytovatel zavazuje svá práva na odměnu za užití Díla podle tohoto ujednání neuplatnit nebo se jich tímto vzdává.</a:t>
            </a:r>
            <a:endParaRPr lang="cs-CZ" sz="20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3600" dirty="0" smtClean="0"/>
              <a:t>III. Nemožnost od licence odstoupit</a:t>
            </a:r>
            <a:endParaRPr lang="cs-CZ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4000" dirty="0" smtClean="0"/>
              <a:t>IV. Právní jistota nabyvatele licence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nesprávného použití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Nejasnost  na co se CC licence vztahuje </a:t>
            </a:r>
          </a:p>
          <a:p>
            <a:pPr lvl="1"/>
            <a:r>
              <a:rPr lang="cs-CZ" dirty="0" smtClean="0"/>
              <a:t> špatné umístění na stránce</a:t>
            </a:r>
          </a:p>
          <a:p>
            <a:pPr lvl="1"/>
            <a:r>
              <a:rPr lang="cs-CZ" dirty="0" smtClean="0"/>
              <a:t>Licencování celé stránky pod CC</a:t>
            </a:r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obrazar.com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obrazar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slecny.phtml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Vkládání děl jiných autorů pod CC</a:t>
            </a:r>
          </a:p>
          <a:p>
            <a:pPr lvl="1"/>
            <a:r>
              <a:rPr lang="cs-CZ" dirty="0" smtClean="0">
                <a:hlinkClick r:id="rId3"/>
              </a:rPr>
              <a:t>http://music.24rocking.com/2008_02_01_archive.</a:t>
            </a:r>
            <a:r>
              <a:rPr lang="cs-CZ" dirty="0" err="1" smtClean="0">
                <a:hlinkClick r:id="rId3"/>
              </a:rPr>
              <a:t>html</a:t>
            </a:r>
            <a:r>
              <a:rPr lang="cs-CZ" dirty="0" smtClean="0">
                <a:hlinkClick r:id="rId3"/>
              </a:rPr>
              <a:t> </a:t>
            </a:r>
          </a:p>
          <a:p>
            <a:pPr lvl="1"/>
            <a:r>
              <a:rPr lang="cs-CZ" dirty="0" smtClean="0">
                <a:hlinkClick r:id="rId3"/>
              </a:rPr>
              <a:t>http://music4djs.blog.hr/2008/11/index.</a:t>
            </a:r>
            <a:r>
              <a:rPr lang="cs-CZ" dirty="0" err="1" smtClean="0">
                <a:hlinkClick r:id="rId3"/>
              </a:rPr>
              <a:t>html</a:t>
            </a:r>
            <a:endParaRPr lang="cs-CZ" dirty="0" smtClean="0"/>
          </a:p>
          <a:p>
            <a:pPr lvl="1"/>
            <a:endParaRPr lang="cs-CZ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Prostor pro diskusi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2039144"/>
            <a:ext cx="2819400" cy="3648075"/>
          </a:xfrm>
        </p:spPr>
      </p:pic>
    </p:spTree>
    <p:extLst>
      <p:ext uri="{BB962C8B-B14F-4D97-AF65-F5344CB8AC3E}">
        <p14:creationId xmlns:p14="http://schemas.microsoft.com/office/powerpoint/2010/main" val="152065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196752"/>
            <a:ext cx="4261768" cy="50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340768"/>
            <a:ext cx="564723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10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330" y="476672"/>
            <a:ext cx="7753102" cy="541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25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44" name="Picture 12" descr="ccdeed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7704" y="188640"/>
            <a:ext cx="5599113" cy="6391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0"/>
            <a:ext cx="5838825" cy="737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1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998"/>
            <a:ext cx="8229600" cy="1143000"/>
          </a:xfrm>
        </p:spPr>
        <p:txBody>
          <a:bodyPr/>
          <a:lstStyle/>
          <a:p>
            <a:r>
              <a:rPr lang="cs-CZ" dirty="0" smtClean="0"/>
              <a:t>Redukce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mtClean="0"/>
              <a:t>4. DRM</a:t>
            </a:r>
            <a:endParaRPr lang="cs-CZ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2518023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5" y="3933055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5373216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1124744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2518023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3933056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5425" y="5326335"/>
            <a:ext cx="38385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0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PT_ppt_CZ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102</TotalTime>
  <Words>664</Words>
  <Application>Microsoft Office PowerPoint</Application>
  <PresentationFormat>Předvádění na obrazovce (4:3)</PresentationFormat>
  <Paragraphs>112</Paragraphs>
  <Slides>36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37" baseType="lpstr">
      <vt:lpstr>UPT_ppt_CZ</vt:lpstr>
      <vt:lpstr>Volné licence</vt:lpstr>
      <vt:lpstr>Charakteristika veřejných licencí</vt:lpstr>
      <vt:lpstr>Introduction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Redukce</vt:lpstr>
      <vt:lpstr>Noch einmal!</vt:lpstr>
      <vt:lpstr>Prezentace aplikace PowerPoint</vt:lpstr>
      <vt:lpstr>Charakteristika veřejných licencí</vt:lpstr>
      <vt:lpstr>Vymahatelnost CC licencí</vt:lpstr>
      <vt:lpstr>Curry v. Audax</vt:lpstr>
      <vt:lpstr>Curry v. Audax</vt:lpstr>
      <vt:lpstr>Curry v. Audax</vt:lpstr>
      <vt:lpstr>Chang v. Virgin Mobile</vt:lpstr>
      <vt:lpstr>Chang v. Virgin Mobile</vt:lpstr>
      <vt:lpstr>Prezentace aplikace PowerPoint</vt:lpstr>
      <vt:lpstr>2007</vt:lpstr>
      <vt:lpstr>2010</vt:lpstr>
      <vt:lpstr>Prezentace aplikace PowerPoint</vt:lpstr>
      <vt:lpstr>Uzavírání kontraktů</vt:lpstr>
      <vt:lpstr>Problematika akceptace</vt:lpstr>
      <vt:lpstr>Problematika akceptace</vt:lpstr>
      <vt:lpstr>Prezentace aplikace PowerPoint</vt:lpstr>
      <vt:lpstr>Osobnostní práva</vt:lpstr>
      <vt:lpstr>Osobnostní práva</vt:lpstr>
      <vt:lpstr>Licenční podmínky CC </vt:lpstr>
      <vt:lpstr>Prezentace aplikace PowerPoint</vt:lpstr>
      <vt:lpstr>Práva povinně kolektivně spravovaná</vt:lpstr>
      <vt:lpstr>Prezentace aplikace PowerPoint</vt:lpstr>
      <vt:lpstr>Prezentace aplikace PowerPoint</vt:lpstr>
      <vt:lpstr>Prezentace aplikace PowerPoint</vt:lpstr>
      <vt:lpstr>Příklady nesprávného použití</vt:lpstr>
      <vt:lpstr>Prostor pro diskusi</vt:lpstr>
    </vt:vector>
  </TitlesOfParts>
  <Company>Your Company Name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Commons Praktická aplikace</dc:title>
  <dc:creator>Your User Name</dc:creator>
  <cp:lastModifiedBy>Michal Koščík</cp:lastModifiedBy>
  <cp:revision>7</cp:revision>
  <dcterms:created xsi:type="dcterms:W3CDTF">2010-09-09T23:23:42Z</dcterms:created>
  <dcterms:modified xsi:type="dcterms:W3CDTF">2012-04-25T14:03:55Z</dcterms:modified>
</cp:coreProperties>
</file>