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18"/>
  </p:notesMasterIdLst>
  <p:handoutMasterIdLst>
    <p:handoutMasterId r:id="rId19"/>
  </p:handoutMasterIdLst>
  <p:sldIdLst>
    <p:sldId id="286" r:id="rId2"/>
    <p:sldId id="296" r:id="rId3"/>
    <p:sldId id="311" r:id="rId4"/>
    <p:sldId id="297" r:id="rId5"/>
    <p:sldId id="298" r:id="rId6"/>
    <p:sldId id="299" r:id="rId7"/>
    <p:sldId id="307" r:id="rId8"/>
    <p:sldId id="304" r:id="rId9"/>
    <p:sldId id="312" r:id="rId10"/>
    <p:sldId id="305" r:id="rId11"/>
    <p:sldId id="306" r:id="rId12"/>
    <p:sldId id="308" r:id="rId13"/>
    <p:sldId id="309" r:id="rId14"/>
    <p:sldId id="310" r:id="rId15"/>
    <p:sldId id="294" r:id="rId16"/>
    <p:sldId id="295" r:id="rId1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99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68" y="-90"/>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117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8601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8602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8602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E9BFC75-2C1A-41CF-B08D-540CE770D2B8}" type="slidenum">
              <a:rPr lang="cs-CZ"/>
              <a:pPr/>
              <a:t>‹#›</a:t>
            </a:fld>
            <a:endParaRPr lang="cs-CZ"/>
          </a:p>
        </p:txBody>
      </p:sp>
    </p:spTree>
    <p:extLst>
      <p:ext uri="{BB962C8B-B14F-4D97-AF65-F5344CB8AC3E}">
        <p14:creationId xmlns:p14="http://schemas.microsoft.com/office/powerpoint/2010/main" val="514694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14848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148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848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4848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14848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999F9E3-64E3-4BEC-A074-1C3F1D6BCB96}" type="slidenum">
              <a:rPr lang="cs-CZ"/>
              <a:pPr/>
              <a:t>‹#›</a:t>
            </a:fld>
            <a:endParaRPr lang="cs-CZ"/>
          </a:p>
        </p:txBody>
      </p:sp>
    </p:spTree>
    <p:extLst>
      <p:ext uri="{BB962C8B-B14F-4D97-AF65-F5344CB8AC3E}">
        <p14:creationId xmlns:p14="http://schemas.microsoft.com/office/powerpoint/2010/main" val="259121753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99F9E3-64E3-4BEC-A074-1C3F1D6BCB96}" type="slidenum">
              <a:rPr lang="cs-CZ" smtClean="0"/>
              <a:pPr/>
              <a:t>11</a:t>
            </a:fld>
            <a:endParaRPr lang="cs-CZ"/>
          </a:p>
        </p:txBody>
      </p:sp>
    </p:spTree>
    <p:extLst>
      <p:ext uri="{BB962C8B-B14F-4D97-AF65-F5344CB8AC3E}">
        <p14:creationId xmlns:p14="http://schemas.microsoft.com/office/powerpoint/2010/main" val="4205448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smtClean="0"/>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dirty="0"/>
          </a:p>
        </p:txBody>
      </p:sp>
      <p:sp>
        <p:nvSpPr>
          <p:cNvPr id="30" name="Date Placeholder 29"/>
          <p:cNvSpPr>
            <a:spLocks noGrp="1"/>
          </p:cNvSpPr>
          <p:nvPr>
            <p:ph type="dt" sz="half" idx="10"/>
          </p:nvPr>
        </p:nvSpPr>
        <p:spPr/>
        <p:txBody>
          <a:bodyPr/>
          <a:lstStyle/>
          <a:p>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E5BBF3F5-2210-43C9-A24F-30EF91ACC6DE}"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66C3166-A082-44B9-9210-765ADAA567D8}"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EEDD3E9-A14A-40CE-B952-F7B74B18DAB0}"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DCB61C4-46AE-46C2-A855-C49F1FEB736C}"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4B700AF-2905-4D9D-9D7F-5DE08A90B86D}"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smtClean="0"/>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AFDB71B-2E36-41A0-9269-BD85CDFCBE15}"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A771381-6594-4311-9ABE-4CC6E4DFDB18}"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D553AC7-8F7A-4E6C-9F37-55BFDAF82C98}"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4DDECC04-622D-41B7-AA75-17B668C09F1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smtClean="0"/>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ECF1351-D51F-4FF6-8BF8-DE5D2D9B57D7}"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smtClean="0"/>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smtClean="0"/>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153400" y="6356350"/>
            <a:ext cx="533400" cy="365125"/>
          </a:xfrm>
        </p:spPr>
        <p:txBody>
          <a:bodyPr/>
          <a:lstStyle/>
          <a:p>
            <a:fld id="{5C24006F-B1AB-48FC-8475-E10025847406}"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smtClean="0"/>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7F4647AE-144F-42D7-AF4D-54AE22F2B788}"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4" name="Rectangle 14"/>
          <p:cNvSpPr>
            <a:spLocks noGrp="1" noChangeArrowheads="1"/>
          </p:cNvSpPr>
          <p:nvPr>
            <p:ph type="ctrTitle"/>
          </p:nvPr>
        </p:nvSpPr>
        <p:spPr>
          <a:xfrm>
            <a:off x="468313" y="2420888"/>
            <a:ext cx="7772400" cy="720303"/>
          </a:xfrm>
        </p:spPr>
        <p:txBody>
          <a:bodyPr>
            <a:normAutofit fontScale="90000"/>
          </a:bodyPr>
          <a:lstStyle/>
          <a:p>
            <a:pPr algn="ctr">
              <a:lnSpc>
                <a:spcPct val="90000"/>
              </a:lnSpc>
            </a:pPr>
            <a:r>
              <a:rPr lang="cs-CZ" sz="4000" dirty="0">
                <a:effectLst>
                  <a:outerShdw blurRad="30000" dist="30000" dir="2700000" algn="tl" rotWithShape="0">
                    <a:schemeClr val="bg2">
                      <a:shade val="45000"/>
                      <a:satMod val="150000"/>
                      <a:alpha val="90000"/>
                    </a:schemeClr>
                  </a:outerShdw>
                </a:effectLst>
              </a:rPr>
              <a:t>Zajišťovací úkony v trestním řízení</a:t>
            </a:r>
            <a:endParaRPr lang="cs-CZ" sz="4000" dirty="0">
              <a:effectLst>
                <a:outerShdw blurRad="30000" dist="30000" dir="2700000" algn="tl" rotWithShape="0">
                  <a:schemeClr val="bg2">
                    <a:shade val="45000"/>
                    <a:satMod val="150000"/>
                    <a:alpha val="90000"/>
                  </a:schemeClr>
                </a:outerShdw>
              </a:effectLst>
            </a:endParaRPr>
          </a:p>
        </p:txBody>
      </p:sp>
      <p:sp>
        <p:nvSpPr>
          <p:cNvPr id="102416" name="Rectangle 16"/>
          <p:cNvSpPr>
            <a:spLocks noChangeArrowheads="1"/>
          </p:cNvSpPr>
          <p:nvPr/>
        </p:nvSpPr>
        <p:spPr bwMode="auto">
          <a:xfrm>
            <a:off x="468313" y="5229225"/>
            <a:ext cx="8135937"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20000"/>
              </a:spcBef>
            </a:pPr>
            <a:r>
              <a:rPr lang="cs-CZ" sz="2400" dirty="0">
                <a:latin typeface="+mn-lt"/>
              </a:rPr>
              <a:t>prof. JUDr. Jaroslav </a:t>
            </a:r>
            <a:r>
              <a:rPr lang="cs-CZ" sz="2400" dirty="0" err="1">
                <a:latin typeface="+mn-lt"/>
              </a:rPr>
              <a:t>Fenyk</a:t>
            </a:r>
            <a:r>
              <a:rPr lang="cs-CZ" sz="2400" dirty="0">
                <a:latin typeface="+mn-lt"/>
              </a:rPr>
              <a:t>, Ph.D., </a:t>
            </a:r>
            <a:r>
              <a:rPr lang="cs-CZ" sz="2400" dirty="0" err="1">
                <a:latin typeface="+mn-lt"/>
              </a:rPr>
              <a:t>DSc</a:t>
            </a:r>
            <a:r>
              <a:rPr lang="cs-CZ" sz="2400" dirty="0">
                <a:latin typeface="+mn-lt"/>
              </a:rPr>
              <a:t>.</a:t>
            </a:r>
          </a:p>
        </p:txBody>
      </p:sp>
      <p:sp>
        <p:nvSpPr>
          <p:cNvPr id="102417" name="Rectangle 17"/>
          <p:cNvSpPr>
            <a:spLocks noChangeArrowheads="1"/>
          </p:cNvSpPr>
          <p:nvPr/>
        </p:nvSpPr>
        <p:spPr bwMode="auto">
          <a:xfrm>
            <a:off x="1476375" y="4221163"/>
            <a:ext cx="64008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20000"/>
              </a:spcBef>
            </a:pPr>
            <a:endParaRPr lang="cs-CZ" sz="3200" dirty="0">
              <a:solidFill>
                <a:schemeClr val="bg1"/>
              </a:solidFill>
              <a:latin typeface="+mj-lt"/>
            </a:endParaRPr>
          </a:p>
        </p:txBody>
      </p:sp>
      <p:sp>
        <p:nvSpPr>
          <p:cNvPr id="2" name="Obdélník 1"/>
          <p:cNvSpPr/>
          <p:nvPr/>
        </p:nvSpPr>
        <p:spPr>
          <a:xfrm>
            <a:off x="3425663" y="4119632"/>
            <a:ext cx="2502224" cy="707886"/>
          </a:xfrm>
          <a:prstGeom prst="rect">
            <a:avLst/>
          </a:prstGeom>
        </p:spPr>
        <p:txBody>
          <a:bodyPr wrap="none">
            <a:spAutoFit/>
          </a:bodyPr>
          <a:lstStyle/>
          <a:p>
            <a:pPr algn="ctr">
              <a:spcBef>
                <a:spcPct val="20000"/>
              </a:spcBef>
            </a:pPr>
            <a:r>
              <a:rPr lang="cs-CZ" sz="40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rPr>
              <a:t>24. 2. 2012</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5" name="Rectangle 3"/>
          <p:cNvSpPr>
            <a:spLocks noGrp="1" noChangeArrowheads="1"/>
          </p:cNvSpPr>
          <p:nvPr>
            <p:ph idx="1"/>
          </p:nvPr>
        </p:nvSpPr>
        <p:spPr>
          <a:xfrm>
            <a:off x="395288" y="2276872"/>
            <a:ext cx="8229600" cy="3384375"/>
          </a:xfrm>
        </p:spPr>
        <p:txBody>
          <a:bodyPr>
            <a:normAutofit/>
          </a:bodyPr>
          <a:lstStyle/>
          <a:p>
            <a:pPr marL="0" indent="0">
              <a:buNone/>
            </a:pPr>
            <a:r>
              <a:rPr lang="cs-CZ" sz="2000" b="1" dirty="0">
                <a:solidFill>
                  <a:srgbClr val="FFC000"/>
                </a:solidFill>
              </a:rPr>
              <a:t>Rozhodnutí o vazbě</a:t>
            </a:r>
            <a:r>
              <a:rPr lang="cs-CZ" sz="2000" dirty="0">
                <a:solidFill>
                  <a:srgbClr val="FFC000"/>
                </a:solidFill>
              </a:rPr>
              <a:t> </a:t>
            </a:r>
            <a:r>
              <a:rPr lang="cs-CZ" sz="2000" dirty="0"/>
              <a:t>(§ 73b)</a:t>
            </a:r>
          </a:p>
          <a:p>
            <a:pPr lvl="1">
              <a:buFont typeface="Wingdings" pitchFamily="2" charset="2"/>
              <a:buChar char="§"/>
            </a:pPr>
            <a:r>
              <a:rPr lang="cs-CZ" sz="2000" dirty="0"/>
              <a:t>O vzetí do vazby pouze soud, v přípravném řízení na návrh státního </a:t>
            </a:r>
            <a:r>
              <a:rPr lang="cs-CZ" sz="2000" dirty="0" smtClean="0"/>
              <a:t>zástupce soudce</a:t>
            </a:r>
          </a:p>
          <a:p>
            <a:pPr lvl="1">
              <a:buFont typeface="Wingdings" pitchFamily="2" charset="2"/>
              <a:buChar char="§"/>
            </a:pPr>
            <a:r>
              <a:rPr lang="cs-CZ" sz="2000" dirty="0" smtClean="0"/>
              <a:t>Pokud je obviněný zatčen podle § 69 – rozhoduje o vazbě v řízení před soudem soudce</a:t>
            </a:r>
            <a:endParaRPr lang="cs-CZ" sz="2000" dirty="0"/>
          </a:p>
          <a:p>
            <a:pPr lvl="1">
              <a:buFont typeface="Wingdings" pitchFamily="2" charset="2"/>
              <a:buChar char="§"/>
            </a:pPr>
            <a:r>
              <a:rPr lang="cs-CZ" sz="2000" dirty="0"/>
              <a:t>O dalším trvání vazby </a:t>
            </a:r>
            <a:r>
              <a:rPr lang="cs-CZ" sz="2000" dirty="0" smtClean="0"/>
              <a:t>nebo o změně důvodů vazby soud </a:t>
            </a:r>
            <a:r>
              <a:rPr lang="cs-CZ" sz="2000" dirty="0"/>
              <a:t>a v přípravném řízení </a:t>
            </a:r>
            <a:r>
              <a:rPr lang="cs-CZ" sz="2000" dirty="0" smtClean="0"/>
              <a:t>na návrh státní zástupce soudce</a:t>
            </a:r>
            <a:endParaRPr lang="cs-CZ" sz="2000" dirty="0"/>
          </a:p>
          <a:p>
            <a:pPr lvl="1">
              <a:buFont typeface="Wingdings" pitchFamily="2" charset="2"/>
              <a:buChar char="§"/>
            </a:pPr>
            <a:r>
              <a:rPr lang="cs-CZ" sz="2000" dirty="0"/>
              <a:t>O propuštění z vazby v přípravném řízení státní zástupce</a:t>
            </a:r>
          </a:p>
          <a:p>
            <a:pPr lvl="1">
              <a:buFont typeface="Wingdings" pitchFamily="2" charset="2"/>
              <a:buChar char="§"/>
            </a:pPr>
            <a:r>
              <a:rPr lang="cs-CZ" sz="2000" dirty="0"/>
              <a:t>Forma rozhodnutí je usnesení</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9" name="Rectangle 3"/>
          <p:cNvSpPr>
            <a:spLocks noGrp="1" noChangeArrowheads="1"/>
          </p:cNvSpPr>
          <p:nvPr>
            <p:ph idx="1"/>
          </p:nvPr>
        </p:nvSpPr>
        <p:spPr>
          <a:xfrm>
            <a:off x="468313" y="765175"/>
            <a:ext cx="8229600" cy="5472113"/>
          </a:xfrm>
        </p:spPr>
        <p:txBody>
          <a:bodyPr>
            <a:normAutofit/>
          </a:bodyPr>
          <a:lstStyle/>
          <a:p>
            <a:pPr marL="0" indent="0" algn="just">
              <a:buNone/>
            </a:pPr>
            <a:r>
              <a:rPr lang="cs-CZ" sz="2000" b="1" dirty="0">
                <a:solidFill>
                  <a:srgbClr val="FFC000"/>
                </a:solidFill>
              </a:rPr>
              <a:t>Délka trvání vazby</a:t>
            </a:r>
            <a:r>
              <a:rPr lang="cs-CZ" sz="2000" dirty="0">
                <a:solidFill>
                  <a:srgbClr val="FFC000"/>
                </a:solidFill>
              </a:rPr>
              <a:t> </a:t>
            </a:r>
            <a:r>
              <a:rPr lang="cs-CZ" sz="2000" dirty="0"/>
              <a:t>(§ </a:t>
            </a:r>
            <a:r>
              <a:rPr lang="cs-CZ" sz="2000" dirty="0" smtClean="0"/>
              <a:t>72a)</a:t>
            </a:r>
          </a:p>
          <a:p>
            <a:pPr marL="0" indent="0" algn="just">
              <a:buNone/>
            </a:pPr>
            <a:endParaRPr lang="cs-CZ" sz="2000" dirty="0"/>
          </a:p>
          <a:p>
            <a:pPr lvl="1" algn="just">
              <a:buFont typeface="Wingdings" pitchFamily="2" charset="2"/>
              <a:buChar char="§"/>
            </a:pPr>
            <a:r>
              <a:rPr lang="cs-CZ" sz="2000" dirty="0"/>
              <a:t>lhůta se počítá ode dne, kdy došlo </a:t>
            </a:r>
            <a:r>
              <a:rPr lang="cs-CZ" sz="2000" dirty="0" smtClean="0"/>
              <a:t>k </a:t>
            </a:r>
            <a:r>
              <a:rPr lang="cs-CZ" sz="2000" dirty="0"/>
              <a:t>omezení osobní svobody </a:t>
            </a:r>
            <a:r>
              <a:rPr lang="cs-CZ" sz="2000" dirty="0" smtClean="0"/>
              <a:t>obviněného</a:t>
            </a:r>
            <a:endParaRPr lang="cs-CZ" sz="2000" dirty="0"/>
          </a:p>
          <a:p>
            <a:pPr lvl="1" algn="just">
              <a:buFont typeface="Wingdings" pitchFamily="2" charset="2"/>
              <a:buChar char="§"/>
            </a:pPr>
            <a:r>
              <a:rPr lang="cs-CZ" sz="2000" dirty="0"/>
              <a:t>vazební věci jsou vyřizovány přednostně</a:t>
            </a:r>
          </a:p>
          <a:p>
            <a:pPr lvl="1" algn="just">
              <a:buFont typeface="Wingdings" pitchFamily="2" charset="2"/>
              <a:buChar char="§"/>
            </a:pPr>
            <a:r>
              <a:rPr lang="cs-CZ" sz="2000" dirty="0"/>
              <a:t>vazba může trvat pouze nezbytně nutnou dobu </a:t>
            </a:r>
          </a:p>
          <a:p>
            <a:pPr lvl="1" algn="just">
              <a:buFont typeface="Wingdings" pitchFamily="2" charset="2"/>
              <a:buChar char="§"/>
            </a:pPr>
            <a:r>
              <a:rPr lang="cs-CZ" sz="2000" dirty="0"/>
              <a:t>koluzní vazba max. do 3 měsíců</a:t>
            </a:r>
          </a:p>
          <a:p>
            <a:pPr lvl="1" algn="just">
              <a:buFont typeface="Wingdings" pitchFamily="2" charset="2"/>
              <a:buChar char="§"/>
            </a:pPr>
            <a:r>
              <a:rPr lang="cs-CZ" sz="2000" dirty="0"/>
              <a:t>celková doba vazby nesmí přesáhnout:</a:t>
            </a:r>
          </a:p>
          <a:p>
            <a:pPr lvl="2" algn="just">
              <a:buFont typeface="Arial" pitchFamily="34" charset="0"/>
              <a:buChar char="•"/>
            </a:pPr>
            <a:r>
              <a:rPr lang="cs-CZ" sz="2000" dirty="0">
                <a:solidFill>
                  <a:schemeClr val="accent4">
                    <a:lumMod val="75000"/>
                  </a:schemeClr>
                </a:solidFill>
              </a:rPr>
              <a:t>1 rok </a:t>
            </a:r>
            <a:r>
              <a:rPr lang="cs-CZ" sz="2000" dirty="0" smtClean="0">
                <a:solidFill>
                  <a:schemeClr val="accent4">
                    <a:lumMod val="75000"/>
                  </a:schemeClr>
                </a:solidFill>
              </a:rPr>
              <a:t>(trestní stíhání pro přečin)</a:t>
            </a:r>
            <a:endParaRPr lang="cs-CZ" sz="2000" dirty="0">
              <a:solidFill>
                <a:schemeClr val="accent4">
                  <a:lumMod val="75000"/>
                </a:schemeClr>
              </a:solidFill>
            </a:endParaRPr>
          </a:p>
          <a:p>
            <a:pPr lvl="2" algn="just">
              <a:buFont typeface="Arial" pitchFamily="34" charset="0"/>
              <a:buChar char="•"/>
            </a:pPr>
            <a:r>
              <a:rPr lang="cs-CZ" sz="2000" dirty="0">
                <a:solidFill>
                  <a:schemeClr val="accent4">
                    <a:lumMod val="75000"/>
                  </a:schemeClr>
                </a:solidFill>
              </a:rPr>
              <a:t>2 roky </a:t>
            </a:r>
            <a:r>
              <a:rPr lang="cs-CZ" sz="2000" dirty="0" smtClean="0">
                <a:solidFill>
                  <a:schemeClr val="accent4">
                    <a:lumMod val="75000"/>
                  </a:schemeClr>
                </a:solidFill>
              </a:rPr>
              <a:t>(trestní stíhání pro zločin)</a:t>
            </a:r>
            <a:endParaRPr lang="cs-CZ" sz="2000" dirty="0">
              <a:solidFill>
                <a:schemeClr val="accent4">
                  <a:lumMod val="75000"/>
                </a:schemeClr>
              </a:solidFill>
            </a:endParaRPr>
          </a:p>
          <a:p>
            <a:pPr lvl="2" algn="just">
              <a:buFont typeface="Arial" pitchFamily="34" charset="0"/>
              <a:buChar char="•"/>
            </a:pPr>
            <a:r>
              <a:rPr lang="cs-CZ" sz="2000" dirty="0">
                <a:solidFill>
                  <a:schemeClr val="accent4">
                    <a:lumMod val="75000"/>
                  </a:schemeClr>
                </a:solidFill>
              </a:rPr>
              <a:t>3 roky </a:t>
            </a:r>
            <a:r>
              <a:rPr lang="cs-CZ" sz="2000" dirty="0" smtClean="0">
                <a:solidFill>
                  <a:schemeClr val="accent4">
                    <a:lumMod val="75000"/>
                  </a:schemeClr>
                </a:solidFill>
              </a:rPr>
              <a:t>(trestní stíhání pro zvlášť závažný zločin)</a:t>
            </a:r>
            <a:endParaRPr lang="cs-CZ" sz="2000" dirty="0">
              <a:solidFill>
                <a:schemeClr val="accent4">
                  <a:lumMod val="75000"/>
                </a:schemeClr>
              </a:solidFill>
            </a:endParaRPr>
          </a:p>
          <a:p>
            <a:pPr lvl="2" algn="just">
              <a:buFont typeface="Arial" pitchFamily="34" charset="0"/>
              <a:buChar char="•"/>
            </a:pPr>
            <a:r>
              <a:rPr lang="cs-CZ" sz="2000" dirty="0">
                <a:solidFill>
                  <a:schemeClr val="accent4">
                    <a:lumMod val="75000"/>
                  </a:schemeClr>
                </a:solidFill>
              </a:rPr>
              <a:t>4 roky </a:t>
            </a:r>
            <a:r>
              <a:rPr lang="cs-CZ" sz="2000" dirty="0" smtClean="0">
                <a:solidFill>
                  <a:schemeClr val="accent4">
                    <a:lumMod val="75000"/>
                  </a:schemeClr>
                </a:solidFill>
              </a:rPr>
              <a:t>(trestní stíhání pro zvlášť závažný zločin, za který lze uložit výjimečný trest)</a:t>
            </a:r>
            <a:r>
              <a:rPr lang="cs-CZ" sz="2000" dirty="0" smtClean="0"/>
              <a:t> </a:t>
            </a:r>
            <a:endParaRPr lang="cs-CZ" sz="2000" dirty="0"/>
          </a:p>
          <a:p>
            <a:pPr lvl="1" algn="just">
              <a:buFont typeface="Wingdings" pitchFamily="2" charset="2"/>
              <a:buChar char="§"/>
            </a:pPr>
            <a:r>
              <a:rPr lang="cs-CZ" sz="2000" dirty="0"/>
              <a:t>rozvržení vazby mezi přípravné řízení a hlavní líčení (1/3 přípravné řízení, 2/3 řízení před soudem)</a:t>
            </a:r>
          </a:p>
          <a:p>
            <a:pPr lvl="2">
              <a:buFont typeface="Wingdings" pitchFamily="2" charset="2"/>
              <a:buChar char="Ø"/>
            </a:pPr>
            <a:endParaRPr lang="cs-CZ" sz="2000" dirty="0">
              <a:solidFill>
                <a:schemeClr val="bg1"/>
              </a:solidFill>
              <a:latin typeface="Microsoft Sans Serif"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3" name="Rectangle 3"/>
          <p:cNvSpPr>
            <a:spLocks noGrp="1" noChangeArrowheads="1"/>
          </p:cNvSpPr>
          <p:nvPr>
            <p:ph idx="1"/>
          </p:nvPr>
        </p:nvSpPr>
        <p:spPr>
          <a:xfrm>
            <a:off x="467544" y="836712"/>
            <a:ext cx="8229600" cy="4525962"/>
          </a:xfrm>
        </p:spPr>
        <p:txBody>
          <a:bodyPr>
            <a:normAutofit/>
          </a:bodyPr>
          <a:lstStyle/>
          <a:p>
            <a:pPr marL="0" indent="0">
              <a:buNone/>
            </a:pPr>
            <a:r>
              <a:rPr lang="cs-CZ" sz="2000" dirty="0">
                <a:solidFill>
                  <a:srgbClr val="FFC000"/>
                </a:solidFill>
              </a:rPr>
              <a:t>Povinnost prověřovat trvání vazby:</a:t>
            </a:r>
          </a:p>
          <a:p>
            <a:pPr lvl="1">
              <a:buFont typeface="Wingdings" pitchFamily="2" charset="2"/>
              <a:buChar char="§"/>
            </a:pPr>
            <a:r>
              <a:rPr lang="cs-CZ" sz="2000" dirty="0"/>
              <a:t>všechny OČTŘ průběžně (každé 3 měsíce povinnost kontrolovat trvání vazby a rozhodnout)</a:t>
            </a:r>
          </a:p>
          <a:p>
            <a:pPr lvl="1">
              <a:buFont typeface="Wingdings" pitchFamily="2" charset="2"/>
              <a:buChar char="§"/>
            </a:pPr>
            <a:r>
              <a:rPr lang="cs-CZ" sz="2000" dirty="0"/>
              <a:t>pomine-li důvod vazby, musí být obviněný ihned propuštěn</a:t>
            </a:r>
          </a:p>
          <a:p>
            <a:pPr lvl="1">
              <a:buFont typeface="Wingdings" pitchFamily="2" charset="2"/>
              <a:buChar char="§"/>
            </a:pPr>
            <a:r>
              <a:rPr lang="cs-CZ" sz="2000" dirty="0"/>
              <a:t>nepovede-li trestní stíhání k uložení nepodmíněného trestu odnětí svobody, musí být obviněný ihned propuštěn</a:t>
            </a:r>
          </a:p>
          <a:p>
            <a:pPr lvl="1">
              <a:buFont typeface="Wingdings" pitchFamily="2" charset="2"/>
              <a:buChar char="§"/>
            </a:pPr>
            <a:r>
              <a:rPr lang="cs-CZ" sz="2000" dirty="0"/>
              <a:t>obviněný má právo kdykoli žádat o </a:t>
            </a:r>
            <a:r>
              <a:rPr lang="cs-CZ" sz="2000" dirty="0" smtClean="0"/>
              <a:t>propuštění</a:t>
            </a:r>
          </a:p>
          <a:p>
            <a:pPr marL="45720" indent="0">
              <a:buNone/>
            </a:pPr>
            <a:r>
              <a:rPr lang="cs-CZ" sz="2000" dirty="0">
                <a:solidFill>
                  <a:srgbClr val="FF0000"/>
                </a:solidFill>
              </a:rPr>
              <a:t>Vazební zasedání </a:t>
            </a:r>
            <a:r>
              <a:rPr lang="cs-CZ" sz="2000" dirty="0"/>
              <a:t>- </a:t>
            </a:r>
            <a:r>
              <a:rPr lang="cs-CZ" sz="2400" dirty="0" smtClean="0"/>
              <a:t> </a:t>
            </a:r>
            <a:r>
              <a:rPr lang="cs-CZ" sz="2000" dirty="0"/>
              <a:t>nově v § 73d až 73g</a:t>
            </a:r>
          </a:p>
          <a:p>
            <a:pPr marL="0" indent="0">
              <a:buNone/>
            </a:pPr>
            <a:r>
              <a:rPr lang="cs-CZ" sz="2000" dirty="0">
                <a:solidFill>
                  <a:srgbClr val="FFC000"/>
                </a:solidFill>
              </a:rPr>
              <a:t>Nahrazení </a:t>
            </a:r>
            <a:r>
              <a:rPr lang="cs-CZ" sz="2000" dirty="0" smtClean="0">
                <a:solidFill>
                  <a:srgbClr val="FFC000"/>
                </a:solidFill>
              </a:rPr>
              <a:t>vazby</a:t>
            </a:r>
            <a:endParaRPr lang="cs-CZ" sz="2000" dirty="0">
              <a:solidFill>
                <a:srgbClr val="FFC000"/>
              </a:solidFill>
            </a:endParaRPr>
          </a:p>
          <a:p>
            <a:pPr lvl="1">
              <a:buFont typeface="Wingdings" pitchFamily="2" charset="2"/>
              <a:buChar char="§"/>
            </a:pPr>
            <a:r>
              <a:rPr lang="cs-CZ" sz="2000" dirty="0"/>
              <a:t>záruka, slib nebo dohled</a:t>
            </a:r>
          </a:p>
          <a:p>
            <a:pPr lvl="1">
              <a:buFont typeface="Wingdings" pitchFamily="2" charset="2"/>
              <a:buChar char="§"/>
            </a:pPr>
            <a:r>
              <a:rPr lang="cs-CZ" sz="2000" dirty="0"/>
              <a:t>peněžitá </a:t>
            </a:r>
            <a:r>
              <a:rPr lang="cs-CZ" sz="2000" dirty="0" smtClean="0"/>
              <a:t>záruka</a:t>
            </a:r>
            <a:endParaRPr lang="cs-CZ" sz="2000" dirty="0"/>
          </a:p>
          <a:p>
            <a:pPr lvl="1">
              <a:buFont typeface="Wingdings" pitchFamily="2" charset="2"/>
              <a:buChar char="Ø"/>
            </a:pPr>
            <a:endParaRPr lang="cs-CZ" sz="2000" dirty="0">
              <a:solidFill>
                <a:schemeClr val="folHlink"/>
              </a:solidFill>
            </a:endParaRPr>
          </a:p>
          <a:p>
            <a:pPr lvl="1">
              <a:buFontTx/>
              <a:buNone/>
            </a:pPr>
            <a:endParaRPr lang="cs-CZ" sz="2000" dirty="0">
              <a:solidFill>
                <a:schemeClr val="bg1"/>
              </a:solidFill>
              <a:latin typeface="Microsoft Sans Serif"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468313" y="476672"/>
            <a:ext cx="8229600" cy="936203"/>
          </a:xfrm>
        </p:spPr>
        <p:txBody>
          <a:bodyPr>
            <a:noAutofit/>
          </a:bodyPr>
          <a:lstStyle/>
          <a:p>
            <a:r>
              <a:rPr lang="cs-CZ" sz="2800" dirty="0"/>
              <a:t>Zajištění věcí</a:t>
            </a:r>
            <a:br>
              <a:rPr lang="cs-CZ" sz="2800" dirty="0"/>
            </a:br>
            <a:endParaRPr lang="cs-CZ" sz="2800" dirty="0"/>
          </a:p>
        </p:txBody>
      </p:sp>
      <p:sp>
        <p:nvSpPr>
          <p:cNvPr id="231427" name="Rectangle 3"/>
          <p:cNvSpPr>
            <a:spLocks noGrp="1" noChangeArrowheads="1"/>
          </p:cNvSpPr>
          <p:nvPr>
            <p:ph idx="1"/>
          </p:nvPr>
        </p:nvSpPr>
        <p:spPr>
          <a:xfrm>
            <a:off x="457200" y="1600200"/>
            <a:ext cx="8229600" cy="4924425"/>
          </a:xfrm>
        </p:spPr>
        <p:txBody>
          <a:bodyPr/>
          <a:lstStyle/>
          <a:p>
            <a:pPr>
              <a:lnSpc>
                <a:spcPct val="80000"/>
              </a:lnSpc>
              <a:buFont typeface="Wingdings" pitchFamily="2" charset="2"/>
              <a:buChar char="§"/>
            </a:pPr>
            <a:r>
              <a:rPr lang="cs-CZ" sz="2000" dirty="0"/>
              <a:t>Povinnost k vydání věci (§ 78)</a:t>
            </a:r>
          </a:p>
          <a:p>
            <a:pPr>
              <a:lnSpc>
                <a:spcPct val="80000"/>
              </a:lnSpc>
              <a:buFont typeface="Wingdings" pitchFamily="2" charset="2"/>
              <a:buChar char="§"/>
            </a:pPr>
            <a:r>
              <a:rPr lang="cs-CZ" sz="2000" dirty="0"/>
              <a:t>Odnětí věci (§ 79)</a:t>
            </a:r>
          </a:p>
          <a:p>
            <a:pPr>
              <a:lnSpc>
                <a:spcPct val="80000"/>
              </a:lnSpc>
              <a:buFont typeface="Wingdings" pitchFamily="2" charset="2"/>
              <a:buChar char="§"/>
            </a:pPr>
            <a:r>
              <a:rPr lang="cs-CZ" sz="2000" dirty="0"/>
              <a:t>Zajištění peněžních prostředků na účtu u banky (§ 79a - § 79b)</a:t>
            </a:r>
          </a:p>
          <a:p>
            <a:pPr>
              <a:lnSpc>
                <a:spcPct val="80000"/>
              </a:lnSpc>
              <a:buFont typeface="Wingdings" pitchFamily="2" charset="2"/>
              <a:buChar char="§"/>
            </a:pPr>
            <a:r>
              <a:rPr lang="cs-CZ" sz="2000" dirty="0"/>
              <a:t>Zajištění zaknihovaných cenných papírů (§ 79c)</a:t>
            </a:r>
          </a:p>
          <a:p>
            <a:pPr>
              <a:lnSpc>
                <a:spcPct val="80000"/>
              </a:lnSpc>
              <a:buFont typeface="Wingdings" pitchFamily="2" charset="2"/>
              <a:buChar char="§"/>
            </a:pPr>
            <a:r>
              <a:rPr lang="cs-CZ" sz="2000" dirty="0"/>
              <a:t>Zajištění nemovitosti (§ 79d)</a:t>
            </a:r>
          </a:p>
          <a:p>
            <a:pPr>
              <a:lnSpc>
                <a:spcPct val="80000"/>
              </a:lnSpc>
              <a:buFont typeface="Wingdings" pitchFamily="2" charset="2"/>
              <a:buChar char="§"/>
            </a:pPr>
            <a:r>
              <a:rPr lang="cs-CZ" sz="2000" dirty="0"/>
              <a:t>Zajištění jiné majetkové hodnoty (§ 79e)</a:t>
            </a:r>
          </a:p>
          <a:p>
            <a:pPr>
              <a:lnSpc>
                <a:spcPct val="80000"/>
              </a:lnSpc>
              <a:buFont typeface="Wingdings" pitchFamily="2" charset="2"/>
              <a:buChar char="§"/>
            </a:pPr>
            <a:r>
              <a:rPr lang="cs-CZ" sz="2000" dirty="0"/>
              <a:t>Zajištění náhradní hodnoty (§ 79f)</a:t>
            </a:r>
          </a:p>
          <a:p>
            <a:pPr>
              <a:lnSpc>
                <a:spcPct val="80000"/>
              </a:lnSpc>
              <a:buFont typeface="Wingdings" pitchFamily="2" charset="2"/>
              <a:buChar char="§"/>
            </a:pPr>
            <a:r>
              <a:rPr lang="cs-CZ" sz="2000" dirty="0"/>
              <a:t>Vrácení a další nakládání s věcí a jinou majetkovou hodnotou (§ 80 - § 81b)</a:t>
            </a:r>
          </a:p>
          <a:p>
            <a:pPr>
              <a:lnSpc>
                <a:spcPct val="80000"/>
              </a:lnSpc>
              <a:buFont typeface="Wingdings" pitchFamily="2" charset="2"/>
              <a:buChar char="§"/>
            </a:pPr>
            <a:r>
              <a:rPr lang="cs-CZ" sz="2000" dirty="0"/>
              <a:t>Domovní prohlídka (§ 82 - § 83)</a:t>
            </a:r>
          </a:p>
          <a:p>
            <a:pPr>
              <a:lnSpc>
                <a:spcPct val="80000"/>
              </a:lnSpc>
              <a:buFont typeface="Wingdings" pitchFamily="2" charset="2"/>
              <a:buChar char="§"/>
            </a:pPr>
            <a:r>
              <a:rPr lang="cs-CZ" sz="2000" dirty="0"/>
              <a:t>Prohlídka jiných prostor a pozemků (§ 83a)</a:t>
            </a:r>
          </a:p>
          <a:p>
            <a:pPr>
              <a:lnSpc>
                <a:spcPct val="80000"/>
              </a:lnSpc>
              <a:buFont typeface="Wingdings" pitchFamily="2" charset="2"/>
              <a:buChar char="§"/>
            </a:pPr>
            <a:r>
              <a:rPr lang="cs-CZ" sz="2000" dirty="0"/>
              <a:t>Osobní prohlídka (§ 83b)</a:t>
            </a:r>
          </a:p>
          <a:p>
            <a:pPr>
              <a:lnSpc>
                <a:spcPct val="80000"/>
              </a:lnSpc>
              <a:buFont typeface="Wingdings" pitchFamily="2" charset="2"/>
              <a:buChar char="§"/>
            </a:pPr>
            <a:r>
              <a:rPr lang="cs-CZ" sz="2000" dirty="0"/>
              <a:t>Vstup do obydlí, jiných prostor a na pozemek (§ 83c) </a:t>
            </a:r>
          </a:p>
          <a:p>
            <a:pPr>
              <a:lnSpc>
                <a:spcPct val="80000"/>
              </a:lnSpc>
              <a:buFont typeface="Wingdings" pitchFamily="2" charset="2"/>
              <a:buChar char="§"/>
            </a:pPr>
            <a:r>
              <a:rPr lang="cs-CZ" sz="2000" dirty="0" smtClean="0"/>
              <a:t>Provádění </a:t>
            </a:r>
            <a:r>
              <a:rPr lang="cs-CZ" sz="2000" dirty="0"/>
              <a:t>důkazů v bytě, obydlí, jiných prostorách a na pozemku (§ 85c) – rekonstrukce, </a:t>
            </a:r>
            <a:r>
              <a:rPr lang="cs-CZ" sz="2000" dirty="0" err="1"/>
              <a:t>rekognice</a:t>
            </a:r>
            <a:r>
              <a:rPr lang="cs-CZ" sz="2000" dirty="0"/>
              <a:t>, prověrka na místě, vyšetřovací pokus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457200" y="620688"/>
            <a:ext cx="8229600" cy="720080"/>
          </a:xfrm>
        </p:spPr>
        <p:txBody>
          <a:bodyPr>
            <a:normAutofit/>
          </a:bodyPr>
          <a:lstStyle/>
          <a:p>
            <a:r>
              <a:rPr lang="cs-CZ" sz="2800" dirty="0"/>
              <a:t>Jiné úkony</a:t>
            </a:r>
          </a:p>
        </p:txBody>
      </p:sp>
      <p:sp>
        <p:nvSpPr>
          <p:cNvPr id="232451" name="Rectangle 3"/>
          <p:cNvSpPr>
            <a:spLocks noGrp="1" noChangeArrowheads="1"/>
          </p:cNvSpPr>
          <p:nvPr>
            <p:ph idx="1"/>
          </p:nvPr>
        </p:nvSpPr>
        <p:spPr>
          <a:xfrm>
            <a:off x="323528" y="2780928"/>
            <a:ext cx="8229600" cy="2189163"/>
          </a:xfrm>
        </p:spPr>
        <p:txBody>
          <a:bodyPr/>
          <a:lstStyle/>
          <a:p>
            <a:pPr>
              <a:buFont typeface="Wingdings" pitchFamily="2" charset="2"/>
              <a:buChar char="§"/>
            </a:pPr>
            <a:r>
              <a:rPr lang="cs-CZ" sz="2000" dirty="0">
                <a:latin typeface="Microsoft Sans Serif" pitchFamily="34" charset="0"/>
              </a:rPr>
              <a:t>Zadržení zásilky (§ 86)</a:t>
            </a:r>
          </a:p>
          <a:p>
            <a:pPr>
              <a:buFont typeface="Wingdings" pitchFamily="2" charset="2"/>
              <a:buChar char="§"/>
            </a:pPr>
            <a:r>
              <a:rPr lang="cs-CZ" sz="2000" dirty="0">
                <a:latin typeface="Microsoft Sans Serif" pitchFamily="34" charset="0"/>
              </a:rPr>
              <a:t>Otevření zásilky (§ 87)</a:t>
            </a:r>
          </a:p>
          <a:p>
            <a:pPr>
              <a:buFont typeface="Wingdings" pitchFamily="2" charset="2"/>
              <a:buChar char="§"/>
            </a:pPr>
            <a:r>
              <a:rPr lang="cs-CZ" sz="2000" dirty="0">
                <a:latin typeface="Microsoft Sans Serif" pitchFamily="34" charset="0"/>
              </a:rPr>
              <a:t>Záměna zásilky (§ 87a)</a:t>
            </a:r>
          </a:p>
          <a:p>
            <a:pPr>
              <a:buFont typeface="Wingdings" pitchFamily="2" charset="2"/>
              <a:buChar char="§"/>
            </a:pPr>
            <a:r>
              <a:rPr lang="cs-CZ" sz="2000" dirty="0">
                <a:latin typeface="Microsoft Sans Serif" pitchFamily="34" charset="0"/>
              </a:rPr>
              <a:t>Sledovaná zásilka (§ 87b)</a:t>
            </a:r>
          </a:p>
          <a:p>
            <a:pPr>
              <a:buFont typeface="Wingdings" pitchFamily="2" charset="2"/>
              <a:buChar char="§"/>
            </a:pPr>
            <a:r>
              <a:rPr lang="cs-CZ" sz="2000" dirty="0">
                <a:latin typeface="Microsoft Sans Serif" pitchFamily="34" charset="0"/>
              </a:rPr>
              <a:t>Odposlech a záznam telekomunikačního provozu (§ 88) </a:t>
            </a:r>
            <a:r>
              <a:rPr lang="cs-CZ" sz="2000" dirty="0" smtClean="0">
                <a:latin typeface="Microsoft Sans Serif" pitchFamily="34" charset="0"/>
              </a:rPr>
              <a:t>- novela</a:t>
            </a:r>
            <a:endParaRPr lang="cs-CZ" sz="2000" dirty="0">
              <a:latin typeface="Microsoft Sans Serif"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a:xfrm>
            <a:off x="395536" y="404664"/>
            <a:ext cx="8229600" cy="1143000"/>
          </a:xfrm>
        </p:spPr>
        <p:txBody>
          <a:bodyPr>
            <a:normAutofit/>
          </a:bodyPr>
          <a:lstStyle/>
          <a:p>
            <a:r>
              <a:rPr lang="cs-CZ" sz="4000" dirty="0"/>
              <a:t>Dotazy?</a:t>
            </a:r>
          </a:p>
        </p:txBody>
      </p:sp>
      <p:graphicFrame>
        <p:nvGraphicFramePr>
          <p:cNvPr id="211971" name="Object 3"/>
          <p:cNvGraphicFramePr>
            <a:graphicFrameLocks noGrp="1" noChangeAspect="1"/>
          </p:cNvGraphicFramePr>
          <p:nvPr>
            <p:ph sz="half" idx="1"/>
          </p:nvPr>
        </p:nvGraphicFramePr>
        <p:xfrm flipH="1">
          <a:off x="3635375" y="1844675"/>
          <a:ext cx="1857375" cy="3995738"/>
        </p:xfrm>
        <a:graphic>
          <a:graphicData uri="http://schemas.openxmlformats.org/presentationml/2006/ole">
            <mc:AlternateContent xmlns:mc="http://schemas.openxmlformats.org/markup-compatibility/2006">
              <mc:Choice xmlns:v="urn:schemas-microsoft-com:vml" Requires="v">
                <p:oleObj spid="_x0000_s211998" name="Klip" r:id="rId3" imgW="1857600" imgH="3995640" progId="MS_ClipArt_Gallery.2">
                  <p:embed/>
                </p:oleObj>
              </mc:Choice>
              <mc:Fallback>
                <p:oleObj name="Klip" r:id="rId3" imgW="1857600" imgH="3995640" progId="MS_ClipArt_Gallery.2">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3635375" y="1844675"/>
                        <a:ext cx="1857375" cy="3995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idx="1"/>
          </p:nvPr>
        </p:nvSpPr>
        <p:spPr>
          <a:xfrm>
            <a:off x="539750" y="2276475"/>
            <a:ext cx="8229600" cy="936625"/>
          </a:xfrm>
        </p:spPr>
        <p:txBody>
          <a:bodyPr>
            <a:normAutofit/>
          </a:bodyPr>
          <a:lstStyle/>
          <a:p>
            <a:pPr algn="ctr">
              <a:buFontTx/>
              <a:buNone/>
            </a:pPr>
            <a:r>
              <a:rPr lang="cs-CZ" sz="3600" dirty="0"/>
              <a:t>Děkuji za pozornost.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a:xfrm>
            <a:off x="395536" y="620688"/>
            <a:ext cx="8229600" cy="648072"/>
          </a:xfrm>
        </p:spPr>
        <p:txBody>
          <a:bodyPr>
            <a:normAutofit/>
          </a:bodyPr>
          <a:lstStyle/>
          <a:p>
            <a:r>
              <a:rPr lang="cs-CZ" sz="3200" dirty="0"/>
              <a:t>Obecné výklady o zajišťovacích úkonech </a:t>
            </a:r>
          </a:p>
        </p:txBody>
      </p:sp>
      <p:sp>
        <p:nvSpPr>
          <p:cNvPr id="214019" name="Rectangle 3"/>
          <p:cNvSpPr>
            <a:spLocks noGrp="1" noChangeArrowheads="1"/>
          </p:cNvSpPr>
          <p:nvPr>
            <p:ph idx="1"/>
          </p:nvPr>
        </p:nvSpPr>
        <p:spPr>
          <a:xfrm>
            <a:off x="611560" y="2132856"/>
            <a:ext cx="8006978" cy="3600400"/>
          </a:xfrm>
        </p:spPr>
        <p:txBody>
          <a:bodyPr/>
          <a:lstStyle/>
          <a:p>
            <a:pPr marL="0" indent="0">
              <a:lnSpc>
                <a:spcPct val="80000"/>
              </a:lnSpc>
              <a:buNone/>
            </a:pPr>
            <a:r>
              <a:rPr lang="cs-CZ" sz="2400" b="1" dirty="0">
                <a:solidFill>
                  <a:srgbClr val="FF9933"/>
                </a:solidFill>
              </a:rPr>
              <a:t>Podstata zajišťovacích úkonů</a:t>
            </a:r>
          </a:p>
          <a:p>
            <a:pPr lvl="1">
              <a:lnSpc>
                <a:spcPct val="80000"/>
              </a:lnSpc>
              <a:buFontTx/>
              <a:buChar char="•"/>
            </a:pPr>
            <a:r>
              <a:rPr lang="cs-CZ" sz="2400" dirty="0"/>
              <a:t>Omezení lidských práv </a:t>
            </a:r>
          </a:p>
          <a:p>
            <a:pPr lvl="1">
              <a:lnSpc>
                <a:spcPct val="80000"/>
              </a:lnSpc>
              <a:buFontTx/>
              <a:buChar char="•"/>
            </a:pPr>
            <a:r>
              <a:rPr lang="cs-CZ" sz="2400" dirty="0"/>
              <a:t>Absolutní práva</a:t>
            </a:r>
          </a:p>
          <a:p>
            <a:pPr lvl="1">
              <a:lnSpc>
                <a:spcPct val="80000"/>
              </a:lnSpc>
              <a:buFontTx/>
              <a:buChar char="•"/>
            </a:pPr>
            <a:r>
              <a:rPr lang="cs-CZ" sz="2400" dirty="0"/>
              <a:t>Minimální práva v trestním řízení </a:t>
            </a:r>
          </a:p>
          <a:p>
            <a:pPr lvl="1">
              <a:lnSpc>
                <a:spcPct val="80000"/>
              </a:lnSpc>
              <a:buFontTx/>
              <a:buChar char="•"/>
            </a:pPr>
            <a:r>
              <a:rPr lang="cs-CZ" sz="2400" dirty="0"/>
              <a:t>Zásada přiměřenosti</a:t>
            </a:r>
          </a:p>
          <a:p>
            <a:pPr lvl="1">
              <a:lnSpc>
                <a:spcPct val="80000"/>
              </a:lnSpc>
              <a:buFontTx/>
              <a:buChar char="•"/>
            </a:pPr>
            <a:r>
              <a:rPr lang="cs-CZ" sz="2400" dirty="0"/>
              <a:t>Zásada zdrženlivosti</a:t>
            </a:r>
          </a:p>
          <a:p>
            <a:pPr lvl="1">
              <a:lnSpc>
                <a:spcPct val="80000"/>
              </a:lnSpc>
              <a:buFontTx/>
              <a:buChar char="•"/>
            </a:pPr>
            <a:r>
              <a:rPr lang="cs-CZ" sz="2400" dirty="0"/>
              <a:t>Zásada subsidiarity</a:t>
            </a:r>
          </a:p>
          <a:p>
            <a:pPr lvl="1">
              <a:lnSpc>
                <a:spcPct val="80000"/>
              </a:lnSpc>
              <a:buFontTx/>
              <a:buChar char="•"/>
            </a:pPr>
            <a:r>
              <a:rPr lang="cs-CZ" sz="2400" dirty="0"/>
              <a:t>Zásada soudní kontroly </a:t>
            </a:r>
          </a:p>
          <a:p>
            <a:pPr>
              <a:lnSpc>
                <a:spcPct val="80000"/>
              </a:lnSpc>
            </a:pPr>
            <a:endParaRPr lang="cs-CZ" sz="1800" dirty="0">
              <a:solidFill>
                <a:schemeClr val="bg1"/>
              </a:solidFill>
            </a:endParaRPr>
          </a:p>
          <a:p>
            <a:pPr lvl="1">
              <a:lnSpc>
                <a:spcPct val="80000"/>
              </a:lnSpc>
            </a:pPr>
            <a:endParaRPr lang="cs-CZ" sz="1800" dirty="0">
              <a:solidFill>
                <a:schemeClr val="bg1"/>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836712"/>
            <a:ext cx="8229600" cy="5410944"/>
          </a:xfrm>
        </p:spPr>
        <p:txBody>
          <a:bodyPr/>
          <a:lstStyle/>
          <a:p>
            <a:pPr marL="0" indent="0">
              <a:lnSpc>
                <a:spcPct val="80000"/>
              </a:lnSpc>
              <a:buNone/>
            </a:pPr>
            <a:r>
              <a:rPr lang="cs-CZ" sz="2400" b="1" dirty="0">
                <a:solidFill>
                  <a:srgbClr val="FF9933"/>
                </a:solidFill>
              </a:rPr>
              <a:t>Základní právní </a:t>
            </a:r>
            <a:r>
              <a:rPr lang="cs-CZ" sz="2400" b="1" dirty="0" smtClean="0">
                <a:solidFill>
                  <a:srgbClr val="FF9933"/>
                </a:solidFill>
              </a:rPr>
              <a:t>úprava</a:t>
            </a:r>
          </a:p>
          <a:p>
            <a:pPr marL="0" indent="0">
              <a:lnSpc>
                <a:spcPct val="80000"/>
              </a:lnSpc>
              <a:buNone/>
            </a:pPr>
            <a:endParaRPr lang="cs-CZ" sz="2000" b="1" dirty="0" smtClean="0">
              <a:solidFill>
                <a:srgbClr val="FF9933"/>
              </a:solidFill>
            </a:endParaRPr>
          </a:p>
          <a:p>
            <a:pPr marL="0" indent="0">
              <a:lnSpc>
                <a:spcPct val="80000"/>
              </a:lnSpc>
              <a:buNone/>
            </a:pPr>
            <a:endParaRPr lang="cs-CZ" sz="2000" b="1" dirty="0">
              <a:solidFill>
                <a:srgbClr val="FF9933"/>
              </a:solidFill>
            </a:endParaRPr>
          </a:p>
          <a:p>
            <a:pPr marL="0" indent="0">
              <a:lnSpc>
                <a:spcPct val="80000"/>
              </a:lnSpc>
              <a:buNone/>
            </a:pPr>
            <a:endParaRPr lang="cs-CZ" sz="2000" b="1" dirty="0">
              <a:solidFill>
                <a:srgbClr val="FF9933"/>
              </a:solidFill>
            </a:endParaRPr>
          </a:p>
          <a:p>
            <a:pPr lvl="1">
              <a:lnSpc>
                <a:spcPct val="80000"/>
              </a:lnSpc>
              <a:buFontTx/>
              <a:buChar char="•"/>
            </a:pPr>
            <a:r>
              <a:rPr lang="cs-CZ" sz="2000" dirty="0"/>
              <a:t>Mezinárodní pakt o občanských a politických právech</a:t>
            </a:r>
          </a:p>
          <a:p>
            <a:pPr lvl="1" algn="just">
              <a:lnSpc>
                <a:spcPct val="80000"/>
              </a:lnSpc>
              <a:buFontTx/>
              <a:buChar char="•"/>
            </a:pPr>
            <a:r>
              <a:rPr lang="cs-CZ" sz="2000" dirty="0"/>
              <a:t>Evropská úmluva o ochraně lidských práv a základních svobod (zejména čl. 5 o vazbě, čl. 7 o nedotknutelnosti osoby a soukromí nebo čl. 8 o ochraně listovního tajemství, tajemství dopravovaných zpráv, ochrana obydlí, atd.), </a:t>
            </a:r>
          </a:p>
          <a:p>
            <a:pPr lvl="1" algn="just">
              <a:lnSpc>
                <a:spcPct val="80000"/>
              </a:lnSpc>
              <a:buFontTx/>
              <a:buChar char="•"/>
            </a:pPr>
            <a:r>
              <a:rPr lang="cs-CZ" sz="2000" dirty="0"/>
              <a:t>Ústava</a:t>
            </a:r>
          </a:p>
          <a:p>
            <a:pPr lvl="1" algn="just">
              <a:lnSpc>
                <a:spcPct val="80000"/>
              </a:lnSpc>
              <a:buFontTx/>
              <a:buChar char="•"/>
            </a:pPr>
            <a:r>
              <a:rPr lang="cs-CZ" sz="2000" dirty="0"/>
              <a:t>Listina základních práva a svobod (např. čl. 7 o nedotknutelnosti osoby a soukromí, čl. 8 o vzetí do vazby, čl. 12 o nedotknutelnosti obydlí, čl. 13 o ochraně listovního tajemství a tajemství jiných písemností a záznamů, čl. 14 o ochraně pohybu a pobytu, atd.)</a:t>
            </a:r>
          </a:p>
          <a:p>
            <a:pPr lvl="1" algn="just">
              <a:lnSpc>
                <a:spcPct val="80000"/>
              </a:lnSpc>
              <a:buFontTx/>
              <a:buChar char="•"/>
            </a:pPr>
            <a:r>
              <a:rPr lang="cs-CZ" sz="2000" dirty="0"/>
              <a:t>Trestní řád (hlava čtvrtá – zajištění osob, věcí a jiných majetkových hodnot - § 67 a násl.)</a:t>
            </a:r>
          </a:p>
          <a:p>
            <a:endParaRPr lang="cs-CZ" dirty="0"/>
          </a:p>
        </p:txBody>
      </p:sp>
    </p:spTree>
    <p:extLst>
      <p:ext uri="{BB962C8B-B14F-4D97-AF65-F5344CB8AC3E}">
        <p14:creationId xmlns:p14="http://schemas.microsoft.com/office/powerpoint/2010/main" val="2407196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a:xfrm>
            <a:off x="468313" y="333375"/>
            <a:ext cx="8229600" cy="725488"/>
          </a:xfrm>
        </p:spPr>
        <p:txBody>
          <a:bodyPr>
            <a:noAutofit/>
          </a:bodyPr>
          <a:lstStyle/>
          <a:p>
            <a:r>
              <a:rPr lang="cs-CZ" sz="2800" dirty="0"/>
              <a:t>Prostředky zajištění osob a věcí v trestním řízení</a:t>
            </a:r>
          </a:p>
        </p:txBody>
      </p:sp>
      <p:sp>
        <p:nvSpPr>
          <p:cNvPr id="215043" name="Rectangle 3"/>
          <p:cNvSpPr>
            <a:spLocks noGrp="1" noChangeArrowheads="1"/>
          </p:cNvSpPr>
          <p:nvPr>
            <p:ph idx="1"/>
          </p:nvPr>
        </p:nvSpPr>
        <p:spPr>
          <a:xfrm>
            <a:off x="323850" y="1268413"/>
            <a:ext cx="8004175" cy="5184775"/>
          </a:xfrm>
        </p:spPr>
        <p:txBody>
          <a:bodyPr>
            <a:normAutofit lnSpcReduction="10000"/>
          </a:bodyPr>
          <a:lstStyle/>
          <a:p>
            <a:pPr marL="0" indent="0">
              <a:lnSpc>
                <a:spcPct val="80000"/>
              </a:lnSpc>
              <a:buNone/>
            </a:pPr>
            <a:r>
              <a:rPr lang="cs-CZ" sz="2000" b="1" dirty="0">
                <a:solidFill>
                  <a:srgbClr val="FF9933"/>
                </a:solidFill>
              </a:rPr>
              <a:t>Zajištění osob</a:t>
            </a:r>
          </a:p>
          <a:p>
            <a:pPr lvl="1">
              <a:lnSpc>
                <a:spcPct val="80000"/>
              </a:lnSpc>
              <a:buFont typeface="Wingdings" pitchFamily="2" charset="2"/>
              <a:buChar char="§"/>
            </a:pPr>
            <a:r>
              <a:rPr lang="cs-CZ" sz="1700" dirty="0"/>
              <a:t>Předvolání, předvedení</a:t>
            </a:r>
          </a:p>
          <a:p>
            <a:pPr lvl="1">
              <a:lnSpc>
                <a:spcPct val="80000"/>
              </a:lnSpc>
              <a:buFont typeface="Wingdings" pitchFamily="2" charset="2"/>
              <a:buChar char="§"/>
            </a:pPr>
            <a:r>
              <a:rPr lang="cs-CZ" sz="1700" dirty="0"/>
              <a:t>Příkaz k zatčení, mezinárodní zatykač, evropský zatýkací rozkaz</a:t>
            </a:r>
          </a:p>
          <a:p>
            <a:pPr lvl="1">
              <a:lnSpc>
                <a:spcPct val="80000"/>
              </a:lnSpc>
              <a:buFont typeface="Wingdings" pitchFamily="2" charset="2"/>
              <a:buChar char="§"/>
            </a:pPr>
            <a:r>
              <a:rPr lang="cs-CZ" sz="1700" dirty="0"/>
              <a:t>Zadržení podezřelého, zadržení </a:t>
            </a:r>
            <a:r>
              <a:rPr lang="cs-CZ" sz="1700" dirty="0" smtClean="0"/>
              <a:t>obviněného</a:t>
            </a:r>
          </a:p>
          <a:p>
            <a:pPr lvl="1">
              <a:lnSpc>
                <a:spcPct val="80000"/>
              </a:lnSpc>
              <a:buFont typeface="Wingdings" pitchFamily="2" charset="2"/>
              <a:buChar char="§"/>
            </a:pPr>
            <a:r>
              <a:rPr lang="cs-CZ" sz="1700" dirty="0"/>
              <a:t>Zákaz vycestování do zahraničí</a:t>
            </a:r>
          </a:p>
          <a:p>
            <a:pPr lvl="1">
              <a:lnSpc>
                <a:spcPct val="80000"/>
              </a:lnSpc>
              <a:buFont typeface="Wingdings" pitchFamily="2" charset="2"/>
              <a:buChar char="§"/>
            </a:pPr>
            <a:r>
              <a:rPr lang="cs-CZ" sz="1700" dirty="0">
                <a:solidFill>
                  <a:srgbClr val="FF0000"/>
                </a:solidFill>
              </a:rPr>
              <a:t>Vazba</a:t>
            </a:r>
            <a:endParaRPr lang="cs-CZ" sz="1700" b="1" dirty="0">
              <a:solidFill>
                <a:srgbClr val="FF0000"/>
              </a:solidFill>
            </a:endParaRPr>
          </a:p>
          <a:p>
            <a:pPr>
              <a:lnSpc>
                <a:spcPct val="80000"/>
              </a:lnSpc>
              <a:buFont typeface="Wingdings" pitchFamily="2" charset="2"/>
              <a:buChar char="Ø"/>
            </a:pPr>
            <a:endParaRPr lang="cs-CZ" sz="2000" b="1" dirty="0">
              <a:solidFill>
                <a:srgbClr val="FF9933"/>
              </a:solidFill>
              <a:latin typeface="Microsoft Sans Serif" pitchFamily="34" charset="0"/>
            </a:endParaRPr>
          </a:p>
          <a:p>
            <a:pPr marL="0" indent="0">
              <a:lnSpc>
                <a:spcPct val="80000"/>
              </a:lnSpc>
              <a:buNone/>
            </a:pPr>
            <a:r>
              <a:rPr lang="cs-CZ" sz="2000" b="1" dirty="0">
                <a:solidFill>
                  <a:srgbClr val="FF9933"/>
                </a:solidFill>
              </a:rPr>
              <a:t>Zajištění věcí</a:t>
            </a:r>
          </a:p>
          <a:p>
            <a:pPr lvl="1">
              <a:lnSpc>
                <a:spcPct val="80000"/>
              </a:lnSpc>
              <a:buFont typeface="Wingdings" pitchFamily="2" charset="2"/>
              <a:buChar char="§"/>
            </a:pPr>
            <a:r>
              <a:rPr lang="cs-CZ" sz="1800" dirty="0"/>
              <a:t>Vydání a odnětí věci</a:t>
            </a:r>
          </a:p>
          <a:p>
            <a:pPr lvl="1">
              <a:lnSpc>
                <a:spcPct val="80000"/>
              </a:lnSpc>
              <a:buFont typeface="Wingdings" pitchFamily="2" charset="2"/>
              <a:buChar char="§"/>
            </a:pPr>
            <a:r>
              <a:rPr lang="cs-CZ" sz="1800" dirty="0"/>
              <a:t>Zajištění peněžních prostředků na účtu banky</a:t>
            </a:r>
          </a:p>
          <a:p>
            <a:pPr lvl="1">
              <a:lnSpc>
                <a:spcPct val="80000"/>
              </a:lnSpc>
              <a:buFont typeface="Wingdings" pitchFamily="2" charset="2"/>
              <a:buChar char="§"/>
            </a:pPr>
            <a:r>
              <a:rPr lang="cs-CZ" sz="1800" dirty="0"/>
              <a:t>Zajištění zaknihovaných cenných papírů</a:t>
            </a:r>
          </a:p>
          <a:p>
            <a:pPr lvl="1">
              <a:lnSpc>
                <a:spcPct val="80000"/>
              </a:lnSpc>
              <a:buFont typeface="Wingdings" pitchFamily="2" charset="2"/>
              <a:buChar char="§"/>
            </a:pPr>
            <a:r>
              <a:rPr lang="cs-CZ" sz="1800" dirty="0"/>
              <a:t>Zajištění nemovitostí, jiné majetkové hodnoty, náhradní hodnoty</a:t>
            </a:r>
          </a:p>
          <a:p>
            <a:pPr lvl="1">
              <a:lnSpc>
                <a:spcPct val="80000"/>
              </a:lnSpc>
              <a:buFont typeface="Wingdings" pitchFamily="2" charset="2"/>
              <a:buChar char="§"/>
            </a:pPr>
            <a:r>
              <a:rPr lang="cs-CZ" sz="1800" dirty="0"/>
              <a:t>Vrácení a další nakládání s věcí a jinou majetkovou hodnotou</a:t>
            </a:r>
          </a:p>
          <a:p>
            <a:pPr lvl="1">
              <a:lnSpc>
                <a:spcPct val="80000"/>
              </a:lnSpc>
              <a:buFont typeface="Wingdings" pitchFamily="2" charset="2"/>
              <a:buChar char="§"/>
            </a:pPr>
            <a:r>
              <a:rPr lang="cs-CZ" sz="1800" dirty="0"/>
              <a:t>Prohlídky (domovní, osobní, atd.)</a:t>
            </a:r>
          </a:p>
          <a:p>
            <a:pPr lvl="1">
              <a:lnSpc>
                <a:spcPct val="80000"/>
              </a:lnSpc>
              <a:buFont typeface="Wingdings" pitchFamily="2" charset="2"/>
              <a:buChar char="§"/>
            </a:pPr>
            <a:r>
              <a:rPr lang="cs-CZ" sz="1800" dirty="0"/>
              <a:t>Provádění důkazů v bytě, obydlí, jiných prostorách a na pozemku</a:t>
            </a:r>
            <a:endParaRPr lang="cs-CZ" sz="1800" b="1" dirty="0"/>
          </a:p>
          <a:p>
            <a:pPr>
              <a:lnSpc>
                <a:spcPct val="80000"/>
              </a:lnSpc>
              <a:buFont typeface="Wingdings" pitchFamily="2" charset="2"/>
              <a:buChar char="Ø"/>
            </a:pPr>
            <a:endParaRPr lang="cs-CZ" sz="2000" b="1" dirty="0">
              <a:solidFill>
                <a:srgbClr val="FF9933"/>
              </a:solidFill>
            </a:endParaRPr>
          </a:p>
          <a:p>
            <a:pPr marL="0" indent="0">
              <a:lnSpc>
                <a:spcPct val="80000"/>
              </a:lnSpc>
              <a:buNone/>
            </a:pPr>
            <a:r>
              <a:rPr lang="cs-CZ" sz="2000" b="1" dirty="0">
                <a:solidFill>
                  <a:srgbClr val="FF9933"/>
                </a:solidFill>
              </a:rPr>
              <a:t>Jiné úkony</a:t>
            </a:r>
          </a:p>
          <a:p>
            <a:pPr lvl="1">
              <a:lnSpc>
                <a:spcPct val="80000"/>
              </a:lnSpc>
              <a:buFont typeface="Wingdings" pitchFamily="2" charset="2"/>
              <a:buChar char="§"/>
            </a:pPr>
            <a:r>
              <a:rPr lang="cs-CZ" sz="1800" dirty="0"/>
              <a:t>Zadržení a otevření zásilek, záměna a sledování</a:t>
            </a:r>
          </a:p>
          <a:p>
            <a:pPr lvl="1">
              <a:lnSpc>
                <a:spcPct val="80000"/>
              </a:lnSpc>
              <a:buFont typeface="Wingdings" pitchFamily="2" charset="2"/>
              <a:buChar char="§"/>
            </a:pPr>
            <a:r>
              <a:rPr lang="cs-CZ" sz="1800" dirty="0"/>
              <a:t>Odposlech a záznam telekomunikačního provozu </a:t>
            </a:r>
          </a:p>
          <a:p>
            <a:pPr>
              <a:lnSpc>
                <a:spcPct val="80000"/>
              </a:lnSpc>
              <a:buFont typeface="Wingdings" pitchFamily="2" charset="2"/>
              <a:buChar char="§"/>
            </a:pPr>
            <a:endParaRPr lang="cs-CZ" sz="2000" dirty="0">
              <a:latin typeface="Microsoft Sans Serif" pitchFamily="34" charset="0"/>
            </a:endParaRPr>
          </a:p>
          <a:p>
            <a:pPr>
              <a:lnSpc>
                <a:spcPct val="80000"/>
              </a:lnSpc>
              <a:buFont typeface="Wingdings" pitchFamily="2" charset="2"/>
              <a:buChar char="Ø"/>
            </a:pPr>
            <a:endParaRPr lang="cs-CZ" sz="2000" b="1" dirty="0">
              <a:solidFill>
                <a:srgbClr val="FF9933"/>
              </a:solidFill>
              <a:latin typeface="Microsoft Sans Serif"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a:xfrm>
            <a:off x="539552" y="549275"/>
            <a:ext cx="7991673" cy="647700"/>
          </a:xfrm>
        </p:spPr>
        <p:txBody>
          <a:bodyPr>
            <a:normAutofit/>
          </a:bodyPr>
          <a:lstStyle/>
          <a:p>
            <a:r>
              <a:rPr lang="cs-CZ" sz="2800" dirty="0"/>
              <a:t>Zajištění osoby obviněného a podezřelého</a:t>
            </a:r>
          </a:p>
        </p:txBody>
      </p:sp>
      <p:sp>
        <p:nvSpPr>
          <p:cNvPr id="216067" name="Rectangle 3"/>
          <p:cNvSpPr>
            <a:spLocks noGrp="1" noChangeArrowheads="1"/>
          </p:cNvSpPr>
          <p:nvPr>
            <p:ph idx="1"/>
          </p:nvPr>
        </p:nvSpPr>
        <p:spPr>
          <a:xfrm>
            <a:off x="611188" y="2132856"/>
            <a:ext cx="8007350" cy="3960440"/>
          </a:xfrm>
        </p:spPr>
        <p:txBody>
          <a:bodyPr>
            <a:normAutofit fontScale="92500" lnSpcReduction="10000"/>
          </a:bodyPr>
          <a:lstStyle/>
          <a:p>
            <a:pPr>
              <a:lnSpc>
                <a:spcPct val="90000"/>
              </a:lnSpc>
              <a:buFont typeface="Wingdings" pitchFamily="2" charset="2"/>
              <a:buChar char="Ø"/>
            </a:pPr>
            <a:r>
              <a:rPr lang="cs-CZ" sz="2000" dirty="0"/>
              <a:t>Potřeba zajistit přítomnost osob důležitých pro trestní řízení</a:t>
            </a:r>
          </a:p>
          <a:p>
            <a:pPr marL="0" indent="0">
              <a:lnSpc>
                <a:spcPct val="90000"/>
              </a:lnSpc>
              <a:spcAft>
                <a:spcPct val="50000"/>
              </a:spcAft>
              <a:buNone/>
            </a:pPr>
            <a:endParaRPr lang="cs-CZ" sz="2000" dirty="0" smtClean="0">
              <a:solidFill>
                <a:srgbClr val="FF9933"/>
              </a:solidFill>
            </a:endParaRPr>
          </a:p>
          <a:p>
            <a:pPr marL="0" indent="0">
              <a:lnSpc>
                <a:spcPct val="90000"/>
              </a:lnSpc>
              <a:spcAft>
                <a:spcPct val="50000"/>
              </a:spcAft>
              <a:buNone/>
            </a:pPr>
            <a:r>
              <a:rPr lang="cs-CZ" sz="2000" dirty="0" smtClean="0">
                <a:solidFill>
                  <a:srgbClr val="FF9933"/>
                </a:solidFill>
              </a:rPr>
              <a:t>Zajištění </a:t>
            </a:r>
            <a:r>
              <a:rPr lang="cs-CZ" sz="2000" dirty="0">
                <a:solidFill>
                  <a:srgbClr val="FF9933"/>
                </a:solidFill>
              </a:rPr>
              <a:t>osob:</a:t>
            </a:r>
          </a:p>
          <a:p>
            <a:pPr lvl="1">
              <a:lnSpc>
                <a:spcPct val="90000"/>
              </a:lnSpc>
              <a:buFontTx/>
              <a:buChar char="•"/>
            </a:pPr>
            <a:r>
              <a:rPr lang="cs-CZ" sz="2000" dirty="0"/>
              <a:t>Předvolání a předvedení obviněného (§ 90)</a:t>
            </a:r>
          </a:p>
          <a:p>
            <a:pPr lvl="1" algn="just">
              <a:lnSpc>
                <a:spcPct val="90000"/>
              </a:lnSpc>
              <a:buFontTx/>
              <a:buChar char="•"/>
            </a:pPr>
            <a:r>
              <a:rPr lang="cs-CZ" sz="2000" dirty="0"/>
              <a:t>Zadržení obviněného a podezřelého (§ 75 - § 77</a:t>
            </a:r>
            <a:r>
              <a:rPr lang="cs-CZ" sz="2000" dirty="0" smtClean="0"/>
              <a:t>)</a:t>
            </a:r>
          </a:p>
          <a:p>
            <a:pPr lvl="1" algn="just">
              <a:lnSpc>
                <a:spcPct val="90000"/>
              </a:lnSpc>
              <a:buFontTx/>
              <a:buChar char="•"/>
            </a:pPr>
            <a:r>
              <a:rPr lang="cs-CZ" sz="2000" dirty="0" smtClean="0"/>
              <a:t>Zákaz vycestování do zahraničí (§ 77a)</a:t>
            </a:r>
            <a:endParaRPr lang="cs-CZ" sz="2000" dirty="0"/>
          </a:p>
          <a:p>
            <a:pPr lvl="1" algn="just">
              <a:lnSpc>
                <a:spcPct val="90000"/>
              </a:lnSpc>
              <a:buFontTx/>
              <a:buChar char="•"/>
            </a:pPr>
            <a:r>
              <a:rPr lang="cs-CZ" sz="2000" dirty="0"/>
              <a:t>Vazba (§ 67 - § 74a)</a:t>
            </a:r>
          </a:p>
          <a:p>
            <a:pPr lvl="1" algn="just">
              <a:lnSpc>
                <a:spcPct val="90000"/>
              </a:lnSpc>
              <a:buFontTx/>
              <a:buChar char="•"/>
            </a:pPr>
            <a:r>
              <a:rPr lang="cs-CZ" sz="2000" dirty="0"/>
              <a:t>Příkaz k zatčení (§ 69)</a:t>
            </a:r>
          </a:p>
          <a:p>
            <a:pPr lvl="1" algn="just">
              <a:lnSpc>
                <a:spcPct val="90000"/>
              </a:lnSpc>
              <a:buFontTx/>
              <a:buChar char="•"/>
            </a:pPr>
            <a:r>
              <a:rPr lang="cs-CZ" sz="2000" dirty="0"/>
              <a:t>Mezinárodní zatýkací rozkaz (§ 384 - § 387)</a:t>
            </a:r>
          </a:p>
          <a:p>
            <a:pPr lvl="1" algn="just">
              <a:lnSpc>
                <a:spcPct val="90000"/>
              </a:lnSpc>
              <a:buFontTx/>
              <a:buChar char="•"/>
            </a:pPr>
            <a:r>
              <a:rPr lang="cs-CZ" sz="2000" dirty="0"/>
              <a:t>Evropský zatýkací rozkaz (§ 403 - § 422)</a:t>
            </a:r>
          </a:p>
          <a:p>
            <a:pPr lvl="1" algn="just">
              <a:lnSpc>
                <a:spcPct val="90000"/>
              </a:lnSpc>
              <a:buFontTx/>
              <a:buChar char="•"/>
            </a:pPr>
            <a:r>
              <a:rPr lang="cs-CZ" sz="2000" dirty="0"/>
              <a:t>Zadržení, předběžná vazba, vydávací vazba (§ 395 - § 397) </a:t>
            </a:r>
          </a:p>
          <a:p>
            <a:pPr lvl="1" algn="just">
              <a:lnSpc>
                <a:spcPct val="90000"/>
              </a:lnSpc>
              <a:buFontTx/>
              <a:buChar char="•"/>
            </a:pPr>
            <a:r>
              <a:rPr lang="cs-CZ" sz="2000" dirty="0"/>
              <a:t>Zadržení, předběžná vazba a předávací vazba (§ 410 - § 411</a:t>
            </a:r>
            <a:r>
              <a:rPr lang="cs-CZ" sz="2000" dirty="0" smtClean="0"/>
              <a:t>)</a:t>
            </a:r>
          </a:p>
          <a:p>
            <a:pPr marL="356616" lvl="1" indent="0" algn="just">
              <a:lnSpc>
                <a:spcPct val="90000"/>
              </a:lnSpc>
              <a:buNone/>
            </a:pPr>
            <a:endParaRPr lang="cs-CZ" sz="2000" dirty="0"/>
          </a:p>
          <a:p>
            <a:pPr lvl="2" algn="just">
              <a:lnSpc>
                <a:spcPct val="90000"/>
              </a:lnSpc>
              <a:buFont typeface="Wingdings" pitchFamily="2" charset="2"/>
              <a:buNone/>
            </a:pPr>
            <a:endParaRPr lang="cs-CZ" sz="2000" dirty="0">
              <a:solidFill>
                <a:schemeClr val="bg1"/>
              </a:solidFill>
              <a:latin typeface="Microsoft Sans Serif" pitchFamily="34" charset="0"/>
            </a:endParaRPr>
          </a:p>
          <a:p>
            <a:pPr>
              <a:lnSpc>
                <a:spcPct val="90000"/>
              </a:lnSpc>
              <a:buFontTx/>
              <a:buNone/>
            </a:pPr>
            <a:endParaRPr lang="cs-CZ" sz="2000" dirty="0">
              <a:solidFill>
                <a:schemeClr val="bg1"/>
              </a:solidFill>
              <a:latin typeface="Microsoft Sans Serif" pitchFamily="34" charset="0"/>
            </a:endParaRPr>
          </a:p>
          <a:p>
            <a:pPr>
              <a:lnSpc>
                <a:spcPct val="90000"/>
              </a:lnSpc>
              <a:buFontTx/>
              <a:buNone/>
            </a:pPr>
            <a:endParaRPr lang="cs-CZ" dirty="0">
              <a:solidFill>
                <a:schemeClr val="bg1"/>
              </a:solidFill>
              <a:latin typeface="Microsoft Sans Serif"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idx="1"/>
          </p:nvPr>
        </p:nvSpPr>
        <p:spPr>
          <a:xfrm>
            <a:off x="611188" y="809625"/>
            <a:ext cx="8007350" cy="5067300"/>
          </a:xfrm>
        </p:spPr>
        <p:txBody>
          <a:bodyPr/>
          <a:lstStyle/>
          <a:p>
            <a:pPr>
              <a:lnSpc>
                <a:spcPct val="80000"/>
              </a:lnSpc>
            </a:pPr>
            <a:endParaRPr lang="cs-CZ" sz="2000" dirty="0">
              <a:solidFill>
                <a:schemeClr val="bg1"/>
              </a:solidFill>
            </a:endParaRPr>
          </a:p>
          <a:p>
            <a:pPr marL="0" indent="0">
              <a:lnSpc>
                <a:spcPct val="90000"/>
              </a:lnSpc>
              <a:buNone/>
            </a:pPr>
            <a:r>
              <a:rPr lang="cs-CZ" sz="2000" dirty="0">
                <a:solidFill>
                  <a:srgbClr val="FF9933"/>
                </a:solidFill>
              </a:rPr>
              <a:t>Předvolání</a:t>
            </a:r>
          </a:p>
          <a:p>
            <a:pPr lvl="1" algn="just">
              <a:lnSpc>
                <a:spcPct val="90000"/>
              </a:lnSpc>
              <a:buFont typeface="Wingdings" pitchFamily="2" charset="2"/>
              <a:buChar char="§"/>
            </a:pPr>
            <a:r>
              <a:rPr lang="cs-CZ" sz="2000" dirty="0"/>
              <a:t>Nejběžnější způsob zajištění účasti obviněného, svědka apod.  na procesních úkonech, provádí se zpravidla písemně do vlastních rukou obviněného</a:t>
            </a:r>
          </a:p>
          <a:p>
            <a:pPr lvl="1" algn="just">
              <a:lnSpc>
                <a:spcPct val="90000"/>
              </a:lnSpc>
              <a:buFont typeface="Wingdings" pitchFamily="2" charset="2"/>
              <a:buChar char="§"/>
            </a:pPr>
            <a:r>
              <a:rPr lang="cs-CZ" sz="2000" dirty="0"/>
              <a:t>Pořádková pokuta (do 50 000,-- Kč)</a:t>
            </a:r>
          </a:p>
          <a:p>
            <a:pPr>
              <a:lnSpc>
                <a:spcPct val="90000"/>
              </a:lnSpc>
              <a:buFontTx/>
              <a:buNone/>
            </a:pPr>
            <a:endParaRPr lang="cs-CZ" sz="2000" dirty="0">
              <a:solidFill>
                <a:schemeClr val="bg1"/>
              </a:solidFill>
            </a:endParaRPr>
          </a:p>
          <a:p>
            <a:pPr marL="0" indent="0">
              <a:lnSpc>
                <a:spcPct val="90000"/>
              </a:lnSpc>
              <a:spcAft>
                <a:spcPct val="50000"/>
              </a:spcAft>
              <a:buNone/>
            </a:pPr>
            <a:r>
              <a:rPr lang="cs-CZ" sz="2000" dirty="0">
                <a:solidFill>
                  <a:srgbClr val="FF9933"/>
                </a:solidFill>
              </a:rPr>
              <a:t>Předvedení</a:t>
            </a:r>
          </a:p>
          <a:p>
            <a:pPr lvl="1">
              <a:lnSpc>
                <a:spcPct val="90000"/>
              </a:lnSpc>
              <a:spcBef>
                <a:spcPct val="0"/>
              </a:spcBef>
              <a:buFont typeface="Wingdings" pitchFamily="2" charset="2"/>
              <a:buChar char="§"/>
            </a:pPr>
            <a:r>
              <a:rPr lang="cs-CZ" sz="2000" dirty="0"/>
              <a:t>Zpravidla po předchozím předvolání, upozornění</a:t>
            </a:r>
          </a:p>
          <a:p>
            <a:pPr lvl="1">
              <a:lnSpc>
                <a:spcPct val="90000"/>
              </a:lnSpc>
              <a:buFont typeface="Wingdings" pitchFamily="2" charset="2"/>
              <a:buChar char="§"/>
            </a:pPr>
            <a:r>
              <a:rPr lang="cs-CZ" sz="2000" dirty="0"/>
              <a:t>Nedostavení se bez dostatečné omluvy</a:t>
            </a:r>
          </a:p>
          <a:p>
            <a:pPr lvl="1">
              <a:lnSpc>
                <a:spcPct val="90000"/>
              </a:lnSpc>
              <a:buFont typeface="Wingdings" pitchFamily="2" charset="2"/>
              <a:buChar char="§"/>
            </a:pPr>
            <a:r>
              <a:rPr lang="cs-CZ" sz="2000" dirty="0"/>
              <a:t>Má formu opatření</a:t>
            </a:r>
          </a:p>
          <a:p>
            <a:pPr lvl="1">
              <a:lnSpc>
                <a:spcPct val="90000"/>
              </a:lnSpc>
              <a:buFont typeface="Wingdings" pitchFamily="2" charset="2"/>
              <a:buChar char="§"/>
            </a:pPr>
            <a:r>
              <a:rPr lang="cs-CZ" sz="2000" dirty="0"/>
              <a:t>Nelze předvést znalce a tlumočníka</a:t>
            </a:r>
          </a:p>
          <a:p>
            <a:pPr lvl="1">
              <a:lnSpc>
                <a:spcPct val="90000"/>
              </a:lnSpc>
              <a:buFont typeface="Wingdings" pitchFamily="2" charset="2"/>
              <a:buChar char="§"/>
            </a:pPr>
            <a:r>
              <a:rPr lang="cs-CZ" sz="2000" dirty="0"/>
              <a:t>Odlišné od předvedení ke zjištění totožnosti podle § 63 odst. 3, 4, § 64 odst. 1, 2 zákona č. 273/2008 Sb., o Policii ČR, ve znění pozdějších předpisů (max. 24 hodin!)</a:t>
            </a:r>
          </a:p>
          <a:p>
            <a:pPr lvl="1">
              <a:lnSpc>
                <a:spcPct val="90000"/>
              </a:lnSpc>
              <a:buFont typeface="Wingdings" pitchFamily="2" charset="2"/>
              <a:buNone/>
            </a:pPr>
            <a:endParaRPr lang="cs-CZ" sz="2000" dirty="0">
              <a:solidFill>
                <a:schemeClr val="bg1"/>
              </a:solidFill>
              <a:latin typeface="Microsoft Sans Serif" pitchFamily="34" charset="0"/>
            </a:endParaRPr>
          </a:p>
          <a:p>
            <a:pPr>
              <a:lnSpc>
                <a:spcPct val="90000"/>
              </a:lnSpc>
              <a:buClr>
                <a:srgbClr val="FF9933"/>
              </a:buClr>
              <a:buFont typeface="Wingdings" pitchFamily="2" charset="2"/>
              <a:buChar char="Ø"/>
            </a:pPr>
            <a:endParaRPr lang="cs-CZ" sz="2000" dirty="0">
              <a:solidFill>
                <a:srgbClr val="FF9933"/>
              </a:solidFill>
              <a:latin typeface="Microsoft Sans Serif"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idx="1"/>
          </p:nvPr>
        </p:nvSpPr>
        <p:spPr>
          <a:xfrm>
            <a:off x="395288" y="836712"/>
            <a:ext cx="8223250" cy="5112568"/>
          </a:xfrm>
        </p:spPr>
        <p:txBody>
          <a:bodyPr/>
          <a:lstStyle/>
          <a:p>
            <a:endParaRPr lang="cs-CZ" sz="2000" dirty="0">
              <a:solidFill>
                <a:schemeClr val="bg1"/>
              </a:solidFill>
              <a:latin typeface="Microsoft Sans Serif" pitchFamily="34" charset="0"/>
            </a:endParaRPr>
          </a:p>
          <a:p>
            <a:pPr marL="0" indent="0">
              <a:lnSpc>
                <a:spcPct val="90000"/>
              </a:lnSpc>
              <a:buClr>
                <a:srgbClr val="FF9933"/>
              </a:buClr>
              <a:buNone/>
            </a:pPr>
            <a:r>
              <a:rPr lang="cs-CZ" sz="2000" dirty="0">
                <a:solidFill>
                  <a:srgbClr val="FF9933"/>
                </a:solidFill>
              </a:rPr>
              <a:t>Zadržení</a:t>
            </a:r>
          </a:p>
          <a:p>
            <a:pPr lvl="1">
              <a:lnSpc>
                <a:spcPct val="90000"/>
              </a:lnSpc>
              <a:buFont typeface="Wingdings" pitchFamily="2" charset="2"/>
              <a:buChar char="§"/>
            </a:pPr>
            <a:r>
              <a:rPr lang="cs-CZ" sz="2000" dirty="0"/>
              <a:t>Zadržení obviněného (48 hodinová lhůta pro odevzdání soudu!)</a:t>
            </a:r>
          </a:p>
          <a:p>
            <a:pPr lvl="1">
              <a:lnSpc>
                <a:spcPct val="90000"/>
              </a:lnSpc>
              <a:buFont typeface="Wingdings" pitchFamily="2" charset="2"/>
              <a:buChar char="§"/>
            </a:pPr>
            <a:r>
              <a:rPr lang="cs-CZ" sz="2000" dirty="0"/>
              <a:t>Zadržení podezřelé osoby (kýmkoli, policejním orgánem)</a:t>
            </a:r>
          </a:p>
          <a:p>
            <a:pPr lvl="1">
              <a:lnSpc>
                <a:spcPct val="90000"/>
              </a:lnSpc>
              <a:buFont typeface="Wingdings" pitchFamily="2" charset="2"/>
              <a:buChar char="§"/>
            </a:pPr>
            <a:r>
              <a:rPr lang="cs-CZ" sz="2000" dirty="0"/>
              <a:t>Forma opatření, při propuštění soudem </a:t>
            </a:r>
            <a:r>
              <a:rPr lang="cs-CZ" sz="2000" dirty="0" smtClean="0"/>
              <a:t>usnesení</a:t>
            </a:r>
          </a:p>
          <a:p>
            <a:pPr lvl="1">
              <a:lnSpc>
                <a:spcPct val="90000"/>
              </a:lnSpc>
              <a:buFont typeface="Wingdings" pitchFamily="2" charset="2"/>
              <a:buChar char="Ø"/>
            </a:pPr>
            <a:endParaRPr lang="cs-CZ" sz="2000" dirty="0">
              <a:solidFill>
                <a:srgbClr val="FF9933"/>
              </a:solidFill>
            </a:endParaRPr>
          </a:p>
          <a:p>
            <a:pPr algn="just">
              <a:lnSpc>
                <a:spcPct val="90000"/>
              </a:lnSpc>
              <a:buFont typeface="Wingdings" pitchFamily="2" charset="2"/>
              <a:buChar char="Ø"/>
            </a:pPr>
            <a:endParaRPr lang="cs-CZ" sz="2000" dirty="0">
              <a:solidFill>
                <a:srgbClr val="FF9933"/>
              </a:solidFill>
            </a:endParaRPr>
          </a:p>
          <a:p>
            <a:pPr marL="0" indent="0" algn="just">
              <a:lnSpc>
                <a:spcPct val="90000"/>
              </a:lnSpc>
              <a:buNone/>
            </a:pPr>
            <a:r>
              <a:rPr lang="cs-CZ" sz="2000" dirty="0">
                <a:solidFill>
                  <a:srgbClr val="FF9933"/>
                </a:solidFill>
              </a:rPr>
              <a:t>Vazba</a:t>
            </a:r>
          </a:p>
          <a:p>
            <a:pPr lvl="1" algn="just">
              <a:lnSpc>
                <a:spcPct val="90000"/>
              </a:lnSpc>
              <a:buFont typeface="Wingdings" pitchFamily="2" charset="2"/>
              <a:buChar char="§"/>
            </a:pPr>
            <a:r>
              <a:rPr lang="cs-CZ" sz="2000" dirty="0"/>
              <a:t>Institut trestního řízení, kterým je obviněný na základě rozhodnutí soudu dočasně zbaven osobní svobody, aby mu bylo zejména  zabráněno vyhýbat se trestnímu stíhání nebo trestu, mařit objasňování skutečností závažných pro trestní stíhání nebo pokračovat v trestné činnosti.</a:t>
            </a:r>
          </a:p>
          <a:p>
            <a:pPr lvl="1" algn="just">
              <a:lnSpc>
                <a:spcPct val="90000"/>
              </a:lnSpc>
              <a:buFont typeface="Wingdings" pitchFamily="2" charset="2"/>
              <a:buChar char="Ø"/>
            </a:pPr>
            <a:endParaRPr lang="cs-CZ" sz="2000" dirty="0">
              <a:solidFill>
                <a:schemeClr val="bg1"/>
              </a:solidFill>
              <a:latin typeface="Microsoft Sans Serif" pitchFamily="34" charset="0"/>
            </a:endParaRPr>
          </a:p>
          <a:p>
            <a:pPr lvl="1" algn="just">
              <a:lnSpc>
                <a:spcPct val="90000"/>
              </a:lnSpc>
              <a:buFont typeface="Wingdings" pitchFamily="2" charset="2"/>
              <a:buChar char="Ø"/>
            </a:pPr>
            <a:endParaRPr lang="cs-CZ" sz="2000" dirty="0">
              <a:solidFill>
                <a:schemeClr val="bg1"/>
              </a:solidFill>
              <a:latin typeface="Microsoft Sans Serif"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457200" y="765175"/>
            <a:ext cx="8229600" cy="652463"/>
          </a:xfrm>
        </p:spPr>
        <p:txBody>
          <a:bodyPr>
            <a:normAutofit/>
          </a:bodyPr>
          <a:lstStyle/>
          <a:p>
            <a:r>
              <a:rPr lang="cs-CZ" sz="2800" dirty="0"/>
              <a:t>Důvody vazby</a:t>
            </a:r>
          </a:p>
        </p:txBody>
      </p:sp>
      <p:sp>
        <p:nvSpPr>
          <p:cNvPr id="222213" name="Rectangle 5"/>
          <p:cNvSpPr>
            <a:spLocks noGrp="1" noChangeArrowheads="1"/>
          </p:cNvSpPr>
          <p:nvPr>
            <p:ph sz="half" idx="1"/>
          </p:nvPr>
        </p:nvSpPr>
        <p:spPr>
          <a:xfrm>
            <a:off x="179512" y="2060848"/>
            <a:ext cx="4392612" cy="2016125"/>
          </a:xfrm>
        </p:spPr>
        <p:txBody>
          <a:bodyPr>
            <a:normAutofit fontScale="92500" lnSpcReduction="10000"/>
          </a:bodyPr>
          <a:lstStyle/>
          <a:p>
            <a:pPr marL="0" indent="0">
              <a:buClr>
                <a:srgbClr val="FF9933"/>
              </a:buClr>
              <a:buNone/>
            </a:pPr>
            <a:endParaRPr lang="cs-CZ" sz="2000" b="1" dirty="0" smtClean="0">
              <a:solidFill>
                <a:srgbClr val="FF9933"/>
              </a:solidFill>
            </a:endParaRPr>
          </a:p>
          <a:p>
            <a:pPr marL="0" indent="0">
              <a:buClr>
                <a:srgbClr val="FF9933"/>
              </a:buClr>
              <a:buNone/>
            </a:pPr>
            <a:r>
              <a:rPr lang="cs-CZ" sz="2000" b="1" dirty="0" smtClean="0">
                <a:solidFill>
                  <a:srgbClr val="FF9933"/>
                </a:solidFill>
              </a:rPr>
              <a:t>Obecné </a:t>
            </a:r>
            <a:r>
              <a:rPr lang="cs-CZ" sz="2000" b="1" dirty="0">
                <a:solidFill>
                  <a:srgbClr val="92D050"/>
                </a:solidFill>
              </a:rPr>
              <a:t>(důvodná obava):</a:t>
            </a:r>
            <a:r>
              <a:rPr lang="cs-CZ" sz="2000" dirty="0">
                <a:solidFill>
                  <a:srgbClr val="FF0000"/>
                </a:solidFill>
              </a:rPr>
              <a:t>	</a:t>
            </a:r>
          </a:p>
          <a:p>
            <a:pPr lvl="1">
              <a:buFont typeface="Arial" pitchFamily="34" charset="0"/>
              <a:buChar char="•"/>
            </a:pPr>
            <a:r>
              <a:rPr lang="cs-CZ" sz="2000" dirty="0">
                <a:solidFill>
                  <a:srgbClr val="FFFF00"/>
                </a:solidFill>
              </a:rPr>
              <a:t>vazba útěková</a:t>
            </a:r>
            <a:r>
              <a:rPr lang="cs-CZ" sz="2000" dirty="0">
                <a:solidFill>
                  <a:schemeClr val="bg1"/>
                </a:solidFill>
              </a:rPr>
              <a:t> </a:t>
            </a:r>
            <a:r>
              <a:rPr lang="cs-CZ" sz="2000" dirty="0"/>
              <a:t>- </a:t>
            </a:r>
            <a:r>
              <a:rPr lang="cs-CZ" sz="1800" dirty="0"/>
              <a:t>§ 67 písm. a) </a:t>
            </a:r>
          </a:p>
          <a:p>
            <a:pPr lvl="1">
              <a:buFont typeface="Arial" pitchFamily="34" charset="0"/>
              <a:buChar char="•"/>
            </a:pPr>
            <a:r>
              <a:rPr lang="cs-CZ" sz="2000" dirty="0">
                <a:solidFill>
                  <a:srgbClr val="FFFF00"/>
                </a:solidFill>
              </a:rPr>
              <a:t>vazba koluzní</a:t>
            </a:r>
            <a:r>
              <a:rPr lang="cs-CZ" sz="2000" dirty="0">
                <a:solidFill>
                  <a:schemeClr val="bg1"/>
                </a:solidFill>
              </a:rPr>
              <a:t> </a:t>
            </a:r>
            <a:r>
              <a:rPr lang="cs-CZ" sz="2000" dirty="0"/>
              <a:t>- </a:t>
            </a:r>
            <a:r>
              <a:rPr lang="cs-CZ" sz="1800" dirty="0"/>
              <a:t>§ 67 písm. b)</a:t>
            </a:r>
          </a:p>
          <a:p>
            <a:pPr lvl="1">
              <a:buFont typeface="Arial" pitchFamily="34" charset="0"/>
              <a:buChar char="•"/>
            </a:pPr>
            <a:r>
              <a:rPr lang="cs-CZ" sz="2000" dirty="0">
                <a:solidFill>
                  <a:srgbClr val="FFFF00"/>
                </a:solidFill>
              </a:rPr>
              <a:t>vazba předstižná</a:t>
            </a:r>
            <a:r>
              <a:rPr lang="cs-CZ" sz="2000" dirty="0">
                <a:solidFill>
                  <a:schemeClr val="bg1"/>
                </a:solidFill>
              </a:rPr>
              <a:t> </a:t>
            </a:r>
            <a:r>
              <a:rPr lang="cs-CZ" sz="2000" dirty="0"/>
              <a:t>- </a:t>
            </a:r>
            <a:r>
              <a:rPr lang="cs-CZ" sz="1800" dirty="0"/>
              <a:t>§ 67 písm. c)</a:t>
            </a:r>
          </a:p>
          <a:p>
            <a:endParaRPr lang="cs-CZ" sz="1800" dirty="0">
              <a:solidFill>
                <a:schemeClr val="bg1"/>
              </a:solidFill>
              <a:latin typeface="Microsoft Sans Serif" pitchFamily="34" charset="0"/>
            </a:endParaRPr>
          </a:p>
        </p:txBody>
      </p:sp>
      <p:sp>
        <p:nvSpPr>
          <p:cNvPr id="222214" name="Rectangle 6"/>
          <p:cNvSpPr>
            <a:spLocks noGrp="1" noChangeArrowheads="1"/>
          </p:cNvSpPr>
          <p:nvPr>
            <p:ph sz="half" idx="2"/>
          </p:nvPr>
        </p:nvSpPr>
        <p:spPr>
          <a:xfrm>
            <a:off x="4500563" y="1600200"/>
            <a:ext cx="4186237" cy="4525963"/>
          </a:xfrm>
        </p:spPr>
        <p:txBody>
          <a:bodyPr>
            <a:normAutofit fontScale="92500" lnSpcReduction="10000"/>
          </a:bodyPr>
          <a:lstStyle/>
          <a:p>
            <a:pPr marL="0" indent="0">
              <a:buNone/>
            </a:pPr>
            <a:r>
              <a:rPr lang="cs-CZ" sz="2000" b="1" dirty="0">
                <a:solidFill>
                  <a:srgbClr val="FF9933"/>
                </a:solidFill>
              </a:rPr>
              <a:t>Zvláštní</a:t>
            </a:r>
            <a:r>
              <a:rPr lang="cs-CZ" sz="2000" dirty="0">
                <a:solidFill>
                  <a:schemeClr val="bg1"/>
                </a:solidFill>
              </a:rPr>
              <a:t> </a:t>
            </a:r>
            <a:r>
              <a:rPr lang="cs-CZ" sz="1800" dirty="0"/>
              <a:t>(§ 68 odst. 1, 2):</a:t>
            </a:r>
          </a:p>
          <a:p>
            <a:pPr lvl="1" algn="just">
              <a:buFont typeface="Arial" pitchFamily="34" charset="0"/>
              <a:buChar char="•"/>
            </a:pPr>
            <a:r>
              <a:rPr lang="cs-CZ" sz="2000" dirty="0"/>
              <a:t>Úmyslný trestný čin, se sazbou nad 2 roky TOS</a:t>
            </a:r>
          </a:p>
          <a:p>
            <a:pPr lvl="1" algn="just">
              <a:buFont typeface="Arial" pitchFamily="34" charset="0"/>
              <a:buChar char="•"/>
            </a:pPr>
            <a:r>
              <a:rPr lang="cs-CZ" sz="2000" dirty="0"/>
              <a:t>Nedbalostní trestný čin, se sazbou nad 3 roky TOS</a:t>
            </a:r>
          </a:p>
          <a:p>
            <a:pPr marL="0" indent="0">
              <a:buNone/>
            </a:pPr>
            <a:r>
              <a:rPr lang="cs-CZ" sz="2000" b="1" dirty="0">
                <a:solidFill>
                  <a:srgbClr val="FF9933"/>
                </a:solidFill>
              </a:rPr>
              <a:t>Výjimka</a:t>
            </a:r>
            <a:r>
              <a:rPr lang="cs-CZ" sz="2000" dirty="0">
                <a:solidFill>
                  <a:schemeClr val="bg1"/>
                </a:solidFill>
              </a:rPr>
              <a:t> </a:t>
            </a:r>
            <a:r>
              <a:rPr lang="cs-CZ" sz="2000" dirty="0">
                <a:solidFill>
                  <a:srgbClr val="92D050"/>
                </a:solidFill>
              </a:rPr>
              <a:t>(naplnění důvodné obavy</a:t>
            </a:r>
            <a:r>
              <a:rPr lang="cs-CZ" sz="2000" dirty="0" smtClean="0">
                <a:solidFill>
                  <a:srgbClr val="92D050"/>
                </a:solidFill>
              </a:rPr>
              <a:t>)</a:t>
            </a:r>
          </a:p>
          <a:p>
            <a:pPr marL="0" indent="0">
              <a:buNone/>
            </a:pPr>
            <a:r>
              <a:rPr lang="cs-CZ" sz="2000" dirty="0" smtClean="0">
                <a:solidFill>
                  <a:srgbClr val="92D050"/>
                </a:solidFill>
              </a:rPr>
              <a:t> </a:t>
            </a:r>
            <a:r>
              <a:rPr lang="cs-CZ" sz="1800" dirty="0" smtClean="0"/>
              <a:t>(§ 68 </a:t>
            </a:r>
            <a:r>
              <a:rPr lang="cs-CZ" sz="1800" dirty="0"/>
              <a:t>odst. 3):</a:t>
            </a:r>
          </a:p>
          <a:p>
            <a:pPr lvl="1" algn="just">
              <a:buFont typeface="Arial" pitchFamily="34" charset="0"/>
              <a:buChar char="•"/>
            </a:pPr>
            <a:r>
              <a:rPr lang="cs-CZ" sz="2000" dirty="0"/>
              <a:t>Obviněný uprchl nebo se skrýval, nedostavuje se na předvolání, neznámá totožnost, působil na svědky, atd. </a:t>
            </a:r>
            <a:r>
              <a:rPr lang="cs-CZ" sz="2000" dirty="0" smtClean="0"/>
              <a:t>nebo opakoval trestnou činnost, pro niž je stíhán, nebo v ní pokračoval nebo za ní byl v posledních 3 letech odsouzen nebo potrestán</a:t>
            </a:r>
            <a:endParaRPr lang="cs-CZ" sz="2000" dirty="0"/>
          </a:p>
          <a:p>
            <a:pPr lvl="1">
              <a:buFontTx/>
              <a:buNone/>
            </a:pPr>
            <a:endParaRPr lang="cs-CZ" sz="2000" dirty="0">
              <a:solidFill>
                <a:schemeClr val="bg1"/>
              </a:solidFill>
              <a:latin typeface="Microsoft Sans Serif"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buNone/>
            </a:pPr>
            <a:r>
              <a:rPr lang="cs-CZ" sz="2000" dirty="0" smtClean="0"/>
              <a:t>tzv. „vazební novelou“ zvýrazněna </a:t>
            </a:r>
            <a:r>
              <a:rPr lang="cs-CZ" sz="2000" b="1" dirty="0" smtClean="0">
                <a:solidFill>
                  <a:schemeClr val="accent4">
                    <a:lumMod val="75000"/>
                  </a:schemeClr>
                </a:solidFill>
              </a:rPr>
              <a:t>ochrana poškozeného</a:t>
            </a:r>
            <a:r>
              <a:rPr lang="cs-CZ" sz="2000" dirty="0" smtClean="0"/>
              <a:t>:</a:t>
            </a:r>
          </a:p>
          <a:p>
            <a:pPr marL="0" indent="0">
              <a:buNone/>
            </a:pPr>
            <a:endParaRPr lang="cs-CZ" sz="2000" dirty="0" smtClean="0"/>
          </a:p>
          <a:p>
            <a:r>
              <a:rPr lang="cs-CZ" sz="2000" dirty="0" smtClean="0"/>
              <a:t>omezení § 68 odst. 2 se neužijí pro úmyslný trestný čin, jestliže je dán důvod vazby podle § 67 písm. c) – předstižná vazba – a s přihlédnutím k povaze trestného činu vyžaduje vzetí do vazby účinná ochrana poškozeného (zejm. jeho života, zdraví nebo jiného obdobného zájmu)</a:t>
            </a:r>
          </a:p>
          <a:p>
            <a:endParaRPr lang="cs-CZ" sz="2000" dirty="0" smtClean="0"/>
          </a:p>
        </p:txBody>
      </p:sp>
    </p:spTree>
    <p:extLst>
      <p:ext uri="{BB962C8B-B14F-4D97-AF65-F5344CB8AC3E}">
        <p14:creationId xmlns:p14="http://schemas.microsoft.com/office/powerpoint/2010/main" val="3328174812"/>
      </p:ext>
    </p:extLst>
  </p:cSld>
  <p:clrMapOvr>
    <a:masterClrMapping/>
  </p:clrMapOvr>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Luxusní motiv</Template>
  <TotalTime>990</TotalTime>
  <Words>1108</Words>
  <Application>Microsoft Office PowerPoint</Application>
  <PresentationFormat>Předvádění na obrazovce (4:3)</PresentationFormat>
  <Paragraphs>141</Paragraphs>
  <Slides>16</Slides>
  <Notes>1</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16</vt:i4>
      </vt:variant>
    </vt:vector>
  </HeadingPairs>
  <TitlesOfParts>
    <vt:vector size="18" baseType="lpstr">
      <vt:lpstr>Deluxe</vt:lpstr>
      <vt:lpstr>Klip</vt:lpstr>
      <vt:lpstr>Zajišťovací úkony v trestním řízení</vt:lpstr>
      <vt:lpstr>Obecné výklady o zajišťovacích úkonech </vt:lpstr>
      <vt:lpstr>Prezentace aplikace PowerPoint</vt:lpstr>
      <vt:lpstr>Prostředky zajištění osob a věcí v trestním řízení</vt:lpstr>
      <vt:lpstr>Zajištění osoby obviněného a podezřelého</vt:lpstr>
      <vt:lpstr>Prezentace aplikace PowerPoint</vt:lpstr>
      <vt:lpstr>Prezentace aplikace PowerPoint</vt:lpstr>
      <vt:lpstr>Důvody vazby</vt:lpstr>
      <vt:lpstr>Prezentace aplikace PowerPoint</vt:lpstr>
      <vt:lpstr>Prezentace aplikace PowerPoint</vt:lpstr>
      <vt:lpstr>Prezentace aplikace PowerPoint</vt:lpstr>
      <vt:lpstr>Prezentace aplikace PowerPoint</vt:lpstr>
      <vt:lpstr>Zajištění věcí </vt:lpstr>
      <vt:lpstr>Jiné úkony</vt:lpstr>
      <vt:lpstr>Dotazy?</vt:lpstr>
      <vt:lpstr>Prezentace aplikace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Přednáška pro IV. jarní semestr bakalářského studia</dc:title>
  <dc:creator/>
  <cp:lastModifiedBy>Uzivatel</cp:lastModifiedBy>
  <cp:revision>65</cp:revision>
  <dcterms:created xsi:type="dcterms:W3CDTF">2005-04-06T16:52:48Z</dcterms:created>
  <dcterms:modified xsi:type="dcterms:W3CDTF">2012-02-24T10:34:58Z</dcterms:modified>
</cp:coreProperties>
</file>