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7"/>
  </p:notesMasterIdLst>
  <p:sldIdLst>
    <p:sldId id="488" r:id="rId2"/>
    <p:sldId id="522" r:id="rId3"/>
    <p:sldId id="523" r:id="rId4"/>
    <p:sldId id="524" r:id="rId5"/>
    <p:sldId id="525" r:id="rId6"/>
    <p:sldId id="526" r:id="rId7"/>
    <p:sldId id="527" r:id="rId8"/>
    <p:sldId id="528" r:id="rId9"/>
    <p:sldId id="529" r:id="rId10"/>
    <p:sldId id="530" r:id="rId11"/>
    <p:sldId id="531" r:id="rId12"/>
    <p:sldId id="532" r:id="rId13"/>
    <p:sldId id="533" r:id="rId14"/>
    <p:sldId id="534" r:id="rId15"/>
    <p:sldId id="535" r:id="rId16"/>
    <p:sldId id="536" r:id="rId17"/>
    <p:sldId id="537" r:id="rId18"/>
    <p:sldId id="538" r:id="rId19"/>
    <p:sldId id="539" r:id="rId20"/>
    <p:sldId id="540" r:id="rId21"/>
    <p:sldId id="541" r:id="rId22"/>
    <p:sldId id="542" r:id="rId23"/>
    <p:sldId id="543" r:id="rId24"/>
    <p:sldId id="544" r:id="rId25"/>
    <p:sldId id="545" r:id="rId26"/>
  </p:sldIdLst>
  <p:sldSz cx="9144000" cy="6858000" type="screen4x3"/>
  <p:notesSz cx="6797675" cy="987266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6A55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86BAFF-B528-4B3A-B048-2D64D0440E17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BAB546-5B49-4F50-827B-043F2CD5B7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FA9ED19-9FB8-4F69-A491-D2C0B1A96185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81722B5-7304-44C7-9D2F-A2A39E1473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18074-D0CA-41FD-BF02-423CC62D27A0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8D87E-AF97-4586-B812-7C9314C878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910F3-0F91-421F-BCC4-5DD7A7F36759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F719C-BDB1-4D57-99A0-94387A0EAA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68BE9-D044-4F88-BED5-39415B68D5D5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2D1DE-D9C8-4C8C-85CD-2983B2476A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C00142-BA7B-4DB8-B519-3AE079D5AA9F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F6EFBF-0108-48C7-A876-2949A320B0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9020DB-8233-4FA9-9588-5C33D131F14C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DAFAE7-77B6-46E5-B98D-9A74DB2E59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DAFB32-FAD3-44CE-8996-F03EAABBC952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074183-37B7-4353-A15E-0D7A233C4F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02F6EC-623C-4AB8-A9D5-061A74B8FBB8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93BBC4-0094-44F8-B40C-5CAB4CDEFB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A544C-8311-4C44-A30E-536AB4039C06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24ECD-00A5-40B6-B550-9B4C996741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2911A3-04C0-4453-8F33-28C1609FE6C4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7DF54F-6FBD-471C-8777-13F905E381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EFE8E06-7ECC-43F4-ACF8-E232F0D078C2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0B7BF85-2D64-435C-91C9-FFB609A976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585F142-9D4E-4BE3-9687-75AD6C26C4B0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02526F8-97C5-41F8-A7DC-684711398C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4" r:id="rId2"/>
    <p:sldLayoutId id="2147483889" r:id="rId3"/>
    <p:sldLayoutId id="2147483890" r:id="rId4"/>
    <p:sldLayoutId id="2147483891" r:id="rId5"/>
    <p:sldLayoutId id="2147483892" r:id="rId6"/>
    <p:sldLayoutId id="2147483885" r:id="rId7"/>
    <p:sldLayoutId id="2147483893" r:id="rId8"/>
    <p:sldLayoutId id="2147483894" r:id="rId9"/>
    <p:sldLayoutId id="2147483886" r:id="rId10"/>
    <p:sldLayoutId id="21474838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dimbohac.cz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6166" y="1057276"/>
            <a:ext cx="8046720" cy="2819398"/>
          </a:xfrm>
        </p:spPr>
        <p:txBody>
          <a:bodyPr/>
          <a:lstStyle/>
          <a:p>
            <a:pPr eaLnBrk="1" hangingPunct="1">
              <a:defRPr/>
            </a:pPr>
            <a:r>
              <a:rPr lang="cs-CZ" sz="7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Placení daní I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4437063"/>
            <a:ext cx="7169150" cy="990600"/>
          </a:xfrm>
        </p:spPr>
        <p:txBody>
          <a:bodyPr/>
          <a:lstStyle/>
          <a:p>
            <a:pPr marR="0"/>
            <a:r>
              <a:rPr lang="cs-CZ" sz="2000" smtClean="0"/>
              <a:t>Mgr. Karel Šimek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250825" y="5949950"/>
            <a:ext cx="7127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>
                <a:solidFill>
                  <a:schemeClr val="bg1"/>
                </a:solidFill>
              </a:rPr>
              <a:t>Viz </a:t>
            </a:r>
            <a:r>
              <a:rPr lang="cs-CZ" sz="3200">
                <a:hlinkClick r:id="rId2"/>
              </a:rPr>
              <a:t>www.radimbohac.cz</a:t>
            </a:r>
            <a:r>
              <a:rPr lang="cs-CZ" sz="3200">
                <a:solidFill>
                  <a:schemeClr val="bg1"/>
                </a:solidFill>
              </a:rPr>
              <a:t> (upraveno)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8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cs-CZ" sz="1400" dirty="0">
                <a:latin typeface="+mn-lt"/>
              </a:rPr>
              <a:t>Placení daní I</a:t>
            </a:r>
          </a:p>
          <a:p>
            <a:pPr algn="r">
              <a:defRPr/>
            </a:pPr>
            <a:r>
              <a:rPr lang="cs-CZ" sz="1400" dirty="0">
                <a:latin typeface="+mn-lt"/>
              </a:rPr>
              <a:t>Mgr. Karel Šimek</a:t>
            </a:r>
          </a:p>
        </p:txBody>
      </p:sp>
      <p:sp>
        <p:nvSpPr>
          <p:cNvPr id="902149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fld id="{EBC9EE42-3A30-4038-9F1B-20E7E194AA57}" type="slidenum">
              <a:rPr lang="cs-CZ" sz="2000" b="1">
                <a:solidFill>
                  <a:schemeClr val="bg1"/>
                </a:solidFill>
                <a:latin typeface="+mn-lt"/>
              </a:rPr>
              <a:pPr>
                <a:defRPr/>
              </a:pPr>
              <a:t>10</a:t>
            </a:fld>
            <a:endParaRPr lang="cs-CZ" sz="2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02152" name="Rectangle 8"/>
          <p:cNvSpPr>
            <a:spLocks noChangeArrowheads="1"/>
          </p:cNvSpPr>
          <p:nvPr/>
        </p:nvSpPr>
        <p:spPr bwMode="auto">
          <a:xfrm>
            <a:off x="2268538" y="2852738"/>
            <a:ext cx="3290887" cy="990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b="1" dirty="0"/>
              <a:t>Provozovatel poštovních </a:t>
            </a:r>
          </a:p>
          <a:p>
            <a:pPr algn="ctr">
              <a:defRPr/>
            </a:pPr>
            <a:r>
              <a:rPr lang="cs-CZ" b="1" dirty="0"/>
              <a:t>služeb</a:t>
            </a:r>
          </a:p>
        </p:txBody>
      </p:sp>
      <p:sp>
        <p:nvSpPr>
          <p:cNvPr id="902153" name="Rectangle 9"/>
          <p:cNvSpPr>
            <a:spLocks noChangeArrowheads="1"/>
          </p:cNvSpPr>
          <p:nvPr/>
        </p:nvSpPr>
        <p:spPr bwMode="auto">
          <a:xfrm>
            <a:off x="804863" y="1066800"/>
            <a:ext cx="2047875" cy="1524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b="1"/>
              <a:t>Odesílatel</a:t>
            </a:r>
          </a:p>
        </p:txBody>
      </p:sp>
      <p:sp>
        <p:nvSpPr>
          <p:cNvPr id="902154" name="Rectangle 10"/>
          <p:cNvSpPr>
            <a:spLocks noChangeArrowheads="1"/>
          </p:cNvSpPr>
          <p:nvPr/>
        </p:nvSpPr>
        <p:spPr bwMode="auto">
          <a:xfrm>
            <a:off x="423863" y="4508500"/>
            <a:ext cx="2779712" cy="1223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cs-CZ" b="1" dirty="0"/>
              <a:t>Poskytovatel platebních </a:t>
            </a:r>
            <a:br>
              <a:rPr lang="cs-CZ" b="1" dirty="0"/>
            </a:br>
            <a:r>
              <a:rPr lang="cs-CZ" b="1" dirty="0"/>
              <a:t>služeb odesílatele</a:t>
            </a:r>
            <a:endParaRPr lang="cs-CZ" sz="2000" b="1" dirty="0"/>
          </a:p>
          <a:p>
            <a:pPr algn="ctr">
              <a:defRPr/>
            </a:pPr>
            <a:r>
              <a:rPr lang="cs-CZ" sz="1400" dirty="0"/>
              <a:t>(nebo provozovatele </a:t>
            </a:r>
            <a:br>
              <a:rPr lang="cs-CZ" sz="1400" dirty="0"/>
            </a:br>
            <a:r>
              <a:rPr lang="cs-CZ" sz="1400" dirty="0"/>
              <a:t>pošt. služeb)</a:t>
            </a:r>
          </a:p>
        </p:txBody>
      </p:sp>
      <p:sp>
        <p:nvSpPr>
          <p:cNvPr id="902155" name="Rectangle 11"/>
          <p:cNvSpPr>
            <a:spLocks noChangeArrowheads="1"/>
          </p:cNvSpPr>
          <p:nvPr/>
        </p:nvSpPr>
        <p:spPr bwMode="auto">
          <a:xfrm>
            <a:off x="5830888" y="1143000"/>
            <a:ext cx="2413000" cy="1524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b="1" dirty="0"/>
              <a:t>Správce daně</a:t>
            </a:r>
          </a:p>
        </p:txBody>
      </p:sp>
      <p:sp>
        <p:nvSpPr>
          <p:cNvPr id="902156" name="Rectangle 12"/>
          <p:cNvSpPr>
            <a:spLocks noChangeArrowheads="1"/>
          </p:cNvSpPr>
          <p:nvPr/>
        </p:nvSpPr>
        <p:spPr bwMode="auto">
          <a:xfrm>
            <a:off x="5486400" y="4598988"/>
            <a:ext cx="3071813" cy="990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b="1" dirty="0"/>
              <a:t>Poskytovatel platebních </a:t>
            </a:r>
            <a:br>
              <a:rPr lang="cs-CZ" b="1" dirty="0"/>
            </a:br>
            <a:r>
              <a:rPr lang="cs-CZ" b="1" dirty="0"/>
              <a:t>služeb správce daně</a:t>
            </a:r>
          </a:p>
        </p:txBody>
      </p:sp>
      <p:sp>
        <p:nvSpPr>
          <p:cNvPr id="902157" name="Rectangle 13"/>
          <p:cNvSpPr>
            <a:spLocks noChangeArrowheads="1"/>
          </p:cNvSpPr>
          <p:nvPr/>
        </p:nvSpPr>
        <p:spPr bwMode="auto">
          <a:xfrm>
            <a:off x="3419475" y="5805488"/>
            <a:ext cx="21224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rgbClr val="CC0000"/>
                </a:solidFill>
                <a:latin typeface="+mn-lt"/>
              </a:rPr>
              <a:t>= den platby</a:t>
            </a:r>
            <a:r>
              <a:rPr lang="cs-CZ" sz="1400" dirty="0">
                <a:solidFill>
                  <a:srgbClr val="CC0000"/>
                </a:solidFill>
                <a:latin typeface="+mn-lt"/>
              </a:rPr>
              <a:t> </a:t>
            </a:r>
          </a:p>
          <a:p>
            <a:pPr algn="ctr">
              <a:defRPr/>
            </a:pPr>
            <a:r>
              <a:rPr lang="cs-CZ" sz="1400" dirty="0">
                <a:solidFill>
                  <a:srgbClr val="CC0000"/>
                </a:solidFill>
                <a:latin typeface="+mn-lt"/>
              </a:rPr>
              <a:t>(od 1.11.2009)</a:t>
            </a:r>
          </a:p>
        </p:txBody>
      </p:sp>
      <p:sp>
        <p:nvSpPr>
          <p:cNvPr id="902164" name="Rectangle 20"/>
          <p:cNvSpPr>
            <a:spLocks noChangeArrowheads="1"/>
          </p:cNvSpPr>
          <p:nvPr/>
        </p:nvSpPr>
        <p:spPr bwMode="auto">
          <a:xfrm>
            <a:off x="365125" y="2743200"/>
            <a:ext cx="14636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>
                <a:latin typeface="+mn-lt"/>
              </a:rPr>
              <a:t>Odesílá</a:t>
            </a:r>
          </a:p>
          <a:p>
            <a:pPr algn="ctr">
              <a:defRPr/>
            </a:pPr>
            <a:r>
              <a:rPr lang="cs-CZ" sz="1400">
                <a:latin typeface="+mn-lt"/>
              </a:rPr>
              <a:t>bezhotovostní platbu</a:t>
            </a:r>
          </a:p>
        </p:txBody>
      </p:sp>
      <p:sp>
        <p:nvSpPr>
          <p:cNvPr id="902165" name="Rectangle 21"/>
          <p:cNvSpPr>
            <a:spLocks noChangeArrowheads="1"/>
          </p:cNvSpPr>
          <p:nvPr/>
        </p:nvSpPr>
        <p:spPr bwMode="auto">
          <a:xfrm>
            <a:off x="2925763" y="1219200"/>
            <a:ext cx="1536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>
                <a:latin typeface="+mn-lt"/>
              </a:rPr>
              <a:t>Platí poštovním poukazem</a:t>
            </a:r>
          </a:p>
        </p:txBody>
      </p:sp>
      <p:sp>
        <p:nvSpPr>
          <p:cNvPr id="902166" name="Rectangle 22"/>
          <p:cNvSpPr>
            <a:spLocks noChangeArrowheads="1"/>
          </p:cNvSpPr>
          <p:nvPr/>
        </p:nvSpPr>
        <p:spPr bwMode="auto">
          <a:xfrm>
            <a:off x="7164388" y="2781300"/>
            <a:ext cx="1389062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dirty="0">
                <a:latin typeface="+mn-lt"/>
              </a:rPr>
              <a:t>Platba připsána na účet správce daně</a:t>
            </a:r>
          </a:p>
          <a:p>
            <a:pPr algn="ctr">
              <a:defRPr/>
            </a:pPr>
            <a:r>
              <a:rPr lang="cs-CZ" sz="1600" b="1" dirty="0">
                <a:latin typeface="+mn-lt"/>
              </a:rPr>
              <a:t>= den platby dle DŘ</a:t>
            </a:r>
          </a:p>
        </p:txBody>
      </p:sp>
      <p:sp>
        <p:nvSpPr>
          <p:cNvPr id="902167" name="Rectangle 23"/>
          <p:cNvSpPr>
            <a:spLocks noChangeArrowheads="1"/>
          </p:cNvSpPr>
          <p:nvPr/>
        </p:nvSpPr>
        <p:spPr bwMode="auto">
          <a:xfrm>
            <a:off x="3460750" y="5281613"/>
            <a:ext cx="1974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dirty="0">
                <a:latin typeface="+mn-lt"/>
              </a:rPr>
              <a:t>Platba připsána </a:t>
            </a:r>
          </a:p>
          <a:p>
            <a:pPr algn="ctr">
              <a:defRPr/>
            </a:pPr>
            <a:r>
              <a:rPr lang="cs-CZ" sz="1400" dirty="0">
                <a:latin typeface="+mn-lt"/>
              </a:rPr>
              <a:t>na účet PPS SD</a:t>
            </a:r>
          </a:p>
        </p:txBody>
      </p:sp>
      <p:sp>
        <p:nvSpPr>
          <p:cNvPr id="902168" name="Rectangle 24"/>
          <p:cNvSpPr>
            <a:spLocks noChangeArrowheads="1"/>
          </p:cNvSpPr>
          <p:nvPr/>
        </p:nvSpPr>
        <p:spPr bwMode="auto">
          <a:xfrm>
            <a:off x="365125" y="3429000"/>
            <a:ext cx="15367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600" b="1">
                <a:solidFill>
                  <a:srgbClr val="CC0000"/>
                </a:solidFill>
                <a:latin typeface="+mn-lt"/>
              </a:rPr>
              <a:t>= den platby</a:t>
            </a:r>
            <a:r>
              <a:rPr lang="cs-CZ" sz="1400">
                <a:solidFill>
                  <a:srgbClr val="CC0000"/>
                </a:solidFill>
                <a:latin typeface="+mn-lt"/>
              </a:rPr>
              <a:t> </a:t>
            </a:r>
          </a:p>
          <a:p>
            <a:pPr algn="ctr">
              <a:defRPr/>
            </a:pPr>
            <a:r>
              <a:rPr lang="cs-CZ" sz="1400">
                <a:solidFill>
                  <a:srgbClr val="CC0000"/>
                </a:solidFill>
                <a:latin typeface="+mn-lt"/>
              </a:rPr>
              <a:t>(do 31.10.2009)</a:t>
            </a:r>
          </a:p>
        </p:txBody>
      </p:sp>
      <p:sp>
        <p:nvSpPr>
          <p:cNvPr id="902169" name="Rectangle 25"/>
          <p:cNvSpPr>
            <a:spLocks noChangeArrowheads="1"/>
          </p:cNvSpPr>
          <p:nvPr/>
        </p:nvSpPr>
        <p:spPr bwMode="auto">
          <a:xfrm>
            <a:off x="3348038" y="4076700"/>
            <a:ext cx="2047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dirty="0">
                <a:latin typeface="+mn-lt"/>
              </a:rPr>
              <a:t>lhůta pro předání 2 dny</a:t>
            </a:r>
          </a:p>
        </p:txBody>
      </p:sp>
      <p:sp>
        <p:nvSpPr>
          <p:cNvPr id="902170" name="Rectangle 2"/>
          <p:cNvSpPr>
            <a:spLocks noChangeArrowheads="1"/>
          </p:cNvSpPr>
          <p:nvPr/>
        </p:nvSpPr>
        <p:spPr bwMode="auto">
          <a:xfrm>
            <a:off x="219075" y="152400"/>
            <a:ext cx="84867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cs-CZ" sz="2800" b="1" dirty="0">
                <a:latin typeface="+mj-lt"/>
              </a:rPr>
              <a:t>Platební styk v rámci správy daní</a:t>
            </a:r>
            <a:r>
              <a:rPr lang="cs-CZ" sz="4000" b="1" dirty="0">
                <a:solidFill>
                  <a:schemeClr val="tx2"/>
                </a:solidFill>
                <a:latin typeface="+mj-lt"/>
              </a:rPr>
              <a:t> </a:t>
            </a:r>
          </a:p>
        </p:txBody>
      </p:sp>
      <p:cxnSp>
        <p:nvCxnSpPr>
          <p:cNvPr id="24" name="Přímá spojovací šipka 23"/>
          <p:cNvCxnSpPr>
            <a:stCxn id="902153" idx="2"/>
            <a:endCxn id="902154" idx="0"/>
          </p:cNvCxnSpPr>
          <p:nvPr/>
        </p:nvCxnSpPr>
        <p:spPr>
          <a:xfrm flipH="1">
            <a:off x="1814513" y="2590800"/>
            <a:ext cx="14287" cy="191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stCxn id="902152" idx="2"/>
            <a:endCxn id="902154" idx="0"/>
          </p:cNvCxnSpPr>
          <p:nvPr/>
        </p:nvCxnSpPr>
        <p:spPr>
          <a:xfrm flipH="1">
            <a:off x="1814513" y="3843338"/>
            <a:ext cx="2098675" cy="665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ravoúhlá spojovací čára 30"/>
          <p:cNvCxnSpPr>
            <a:stCxn id="902153" idx="3"/>
            <a:endCxn id="902152" idx="0"/>
          </p:cNvCxnSpPr>
          <p:nvPr/>
        </p:nvCxnSpPr>
        <p:spPr>
          <a:xfrm>
            <a:off x="2852738" y="1828800"/>
            <a:ext cx="1060450" cy="102393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stCxn id="902154" idx="3"/>
            <a:endCxn id="902156" idx="1"/>
          </p:cNvCxnSpPr>
          <p:nvPr/>
        </p:nvCxnSpPr>
        <p:spPr>
          <a:xfrm flipV="1">
            <a:off x="3203575" y="5094288"/>
            <a:ext cx="2282825" cy="26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>
            <a:stCxn id="902156" idx="0"/>
            <a:endCxn id="902155" idx="2"/>
          </p:cNvCxnSpPr>
          <p:nvPr/>
        </p:nvCxnSpPr>
        <p:spPr>
          <a:xfrm flipV="1">
            <a:off x="7023100" y="2667000"/>
            <a:ext cx="14288" cy="1931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85216" y="1066800"/>
            <a:ext cx="8046720" cy="2819400"/>
          </a:xfrm>
        </p:spPr>
        <p:txBody>
          <a:bodyPr anchor="b"/>
          <a:lstStyle/>
          <a:p>
            <a:pPr algn="r" eaLnBrk="1" hangingPunct="1">
              <a:defRPr/>
            </a:pPr>
            <a:r>
              <a:rPr lang="cs-CZ" sz="7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Placení daní II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00113" y="4437063"/>
            <a:ext cx="7169150" cy="990600"/>
          </a:xfrm>
        </p:spPr>
        <p:txBody>
          <a:bodyPr lIns="45720" rIns="45720"/>
          <a:lstStyle/>
          <a:p>
            <a:pPr marL="0" indent="0" algn="r">
              <a:buFont typeface="Wingdings 3" pitchFamily="18" charset="2"/>
              <a:buNone/>
            </a:pPr>
            <a:r>
              <a:rPr lang="cs-CZ" sz="2000" smtClean="0">
                <a:solidFill>
                  <a:schemeClr val="tx2"/>
                </a:solidFill>
              </a:rPr>
              <a:t>Mgr. Karel Šimek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39750" y="5876925"/>
            <a:ext cx="3887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19. 12. 2011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1"/>
            <a:ext cx="7772400" cy="1019175"/>
          </a:xfrm>
        </p:spPr>
        <p:txBody>
          <a:bodyPr rtlCol="0"/>
          <a:lstStyle/>
          <a:p>
            <a:pPr>
              <a:defRPr/>
            </a:pPr>
            <a:r>
              <a:rPr lang="cs-CZ" dirty="0" smtClean="0"/>
              <a:t>Osnova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2800" smtClean="0"/>
              <a:t>Zajištění daní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2800" smtClean="0"/>
              <a:t>Vymáhání daní</a:t>
            </a:r>
          </a:p>
        </p:txBody>
      </p:sp>
      <p:sp>
        <p:nvSpPr>
          <p:cNvPr id="25603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5604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4ECFE45A-372D-40E6-A285-3051BEE04908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sah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Zajištění úhrady na nesplatnou nebo dosud nestanovenou daň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Zástavní právo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Ručení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Dobrovolné ručení, bankovní záruka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Zálohy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1. Zajištění daní</a:t>
            </a:r>
            <a:endParaRPr lang="cs-CZ" dirty="0"/>
          </a:p>
        </p:txBody>
      </p:sp>
      <p:sp>
        <p:nvSpPr>
          <p:cNvPr id="26627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6628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52D0F33C-33F8-4A62-AE2E-51E7C2E43E8B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13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557338"/>
            <a:ext cx="7772400" cy="4546600"/>
          </a:xfrm>
        </p:spPr>
        <p:txBody>
          <a:bodyPr/>
          <a:lstStyle/>
          <a:p>
            <a:pPr marL="609600" indent="-609600">
              <a:lnSpc>
                <a:spcPct val="95000"/>
              </a:lnSpc>
            </a:pPr>
            <a:r>
              <a:rPr lang="cs-CZ" sz="1800" smtClean="0"/>
              <a:t>zajišťovací příkaz </a:t>
            </a:r>
            <a:r>
              <a:rPr lang="cs-CZ" sz="1400" smtClean="0"/>
              <a:t>= rozhodnutí, kterým je daňovému subjektu uložena úhrada zajištěné částky</a:t>
            </a:r>
          </a:p>
          <a:p>
            <a:pPr marL="609600" indent="-609600">
              <a:lnSpc>
                <a:spcPct val="95000"/>
              </a:lnSpc>
            </a:pPr>
            <a:endParaRPr lang="cs-CZ" sz="800" smtClean="0"/>
          </a:p>
          <a:p>
            <a:pPr marL="609600" indent="-609600">
              <a:lnSpc>
                <a:spcPct val="95000"/>
              </a:lnSpc>
            </a:pPr>
            <a:r>
              <a:rPr lang="cs-CZ" sz="1800" smtClean="0"/>
              <a:t>důvod pro vydání: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400" smtClean="0"/>
              <a:t>odůvodněná obava, že daň, která ještě není splatná nebo stanovená, bude v době své vymahatelnosti nedobytná nebo jen se značnými obtížemi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400" smtClean="0"/>
              <a:t>zároveň musí být naplněna jedna z těchto podmínek:</a:t>
            </a:r>
            <a:endParaRPr lang="cs-CZ" sz="1000" b="1" smtClean="0"/>
          </a:p>
          <a:p>
            <a:pPr marL="1371600" lvl="2" indent="-457200">
              <a:lnSpc>
                <a:spcPct val="95000"/>
              </a:lnSpc>
              <a:buFontTx/>
              <a:buNone/>
            </a:pPr>
            <a:r>
              <a:rPr lang="cs-CZ" sz="1400" b="1" smtClean="0"/>
              <a:t>	a) daň nebyla dosud stanovena</a:t>
            </a:r>
            <a:r>
              <a:rPr lang="cs-CZ" sz="1200" b="1" smtClean="0"/>
              <a:t> </a:t>
            </a:r>
            <a:r>
              <a:rPr lang="cs-CZ" sz="1200" smtClean="0"/>
              <a:t>(</a:t>
            </a:r>
            <a:r>
              <a:rPr lang="cs-CZ" sz="1000" smtClean="0">
                <a:sym typeface="Symbol" pitchFamily="18" charset="2"/>
              </a:rPr>
              <a:t> nutno předběžně určit její výši)</a:t>
            </a:r>
            <a:endParaRPr lang="cs-CZ" sz="1200" smtClean="0"/>
          </a:p>
          <a:p>
            <a:pPr marL="1371600" lvl="2" indent="-457200">
              <a:lnSpc>
                <a:spcPct val="95000"/>
              </a:lnSpc>
              <a:spcBef>
                <a:spcPct val="45000"/>
              </a:spcBef>
              <a:buFontTx/>
              <a:buNone/>
            </a:pPr>
            <a:r>
              <a:rPr lang="cs-CZ" sz="1400" b="1" smtClean="0"/>
              <a:t>	b) daň není dosud splatná</a:t>
            </a:r>
            <a:r>
              <a:rPr lang="cs-CZ" sz="1200" b="1" smtClean="0"/>
              <a:t> </a:t>
            </a:r>
            <a:r>
              <a:rPr lang="cs-CZ" sz="1200" smtClean="0"/>
              <a:t>(</a:t>
            </a:r>
            <a:r>
              <a:rPr lang="cs-CZ" sz="1000" smtClean="0">
                <a:sym typeface="Symbol" pitchFamily="18" charset="2"/>
              </a:rPr>
              <a:t> výše zajištěné daně je již dána)</a:t>
            </a:r>
          </a:p>
          <a:p>
            <a:pPr marL="609600" indent="-609600">
              <a:lnSpc>
                <a:spcPct val="95000"/>
              </a:lnSpc>
              <a:spcBef>
                <a:spcPct val="45000"/>
              </a:spcBef>
            </a:pPr>
            <a:endParaRPr lang="cs-CZ" sz="800" smtClean="0">
              <a:sym typeface="Symbol" pitchFamily="18" charset="2"/>
            </a:endParaRPr>
          </a:p>
          <a:p>
            <a:pPr marL="609600" indent="-609600">
              <a:lnSpc>
                <a:spcPct val="95000"/>
              </a:lnSpc>
              <a:spcBef>
                <a:spcPct val="45000"/>
              </a:spcBef>
            </a:pPr>
            <a:r>
              <a:rPr lang="cs-CZ" sz="1800" smtClean="0">
                <a:sym typeface="Symbol" pitchFamily="18" charset="2"/>
              </a:rPr>
              <a:t>vykonatelnost zajišťovacího příkazu</a:t>
            </a:r>
          </a:p>
          <a:p>
            <a:pPr marL="990600" lvl="1" indent="-533400">
              <a:lnSpc>
                <a:spcPct val="95000"/>
              </a:lnSpc>
              <a:spcBef>
                <a:spcPct val="45000"/>
              </a:spcBef>
              <a:buFontTx/>
              <a:buChar char="•"/>
            </a:pPr>
            <a:r>
              <a:rPr lang="cs-CZ" sz="1400" smtClean="0">
                <a:sym typeface="Symbol" pitchFamily="18" charset="2"/>
              </a:rPr>
              <a:t>exekuční titul</a:t>
            </a:r>
          </a:p>
          <a:p>
            <a:pPr marL="990600" lvl="1" indent="-533400">
              <a:lnSpc>
                <a:spcPct val="95000"/>
              </a:lnSpc>
              <a:spcBef>
                <a:spcPct val="45000"/>
              </a:spcBef>
              <a:buFontTx/>
              <a:buChar char="•"/>
            </a:pPr>
            <a:r>
              <a:rPr lang="cs-CZ" sz="1400" smtClean="0">
                <a:sym typeface="Symbol" pitchFamily="18" charset="2"/>
              </a:rPr>
              <a:t>možný přechod se „zajišťovací“ exekuce do „uhrazovací“ exekuce</a:t>
            </a:r>
          </a:p>
          <a:p>
            <a:pPr marL="990600" lvl="1" indent="-533400">
              <a:lnSpc>
                <a:spcPct val="95000"/>
              </a:lnSpc>
              <a:spcBef>
                <a:spcPct val="45000"/>
              </a:spcBef>
              <a:buFontTx/>
              <a:buChar char="•"/>
            </a:pPr>
            <a:r>
              <a:rPr lang="cs-CZ" sz="1400" smtClean="0">
                <a:sym typeface="Symbol" pitchFamily="18" charset="2"/>
              </a:rPr>
              <a:t>možnost zřídit zástavní právo</a:t>
            </a:r>
          </a:p>
        </p:txBody>
      </p:sp>
      <p:sp>
        <p:nvSpPr>
          <p:cNvPr id="27650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7651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3BEDCD24-4FD7-4242-AF64-F802260A97F4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14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 smtClean="0"/>
              <a:t>A. Zajištění úhrady na nesplatnou nebo dosud nestanovenou daň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268413"/>
            <a:ext cx="7772400" cy="4835525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buFontTx/>
              <a:buNone/>
            </a:pPr>
            <a:endParaRPr lang="cs-CZ" sz="500" b="1" smtClean="0"/>
          </a:p>
          <a:p>
            <a:pPr marL="609600" indent="-609600">
              <a:lnSpc>
                <a:spcPct val="90000"/>
              </a:lnSpc>
            </a:pPr>
            <a:r>
              <a:rPr lang="cs-CZ" sz="1600" smtClean="0"/>
              <a:t>zřizuje správce daně rozhodnutím</a:t>
            </a:r>
          </a:p>
          <a:p>
            <a:pPr marL="609600" indent="-609600">
              <a:lnSpc>
                <a:spcPct val="90000"/>
              </a:lnSpc>
            </a:pPr>
            <a:endParaRPr lang="cs-CZ" sz="400" smtClean="0"/>
          </a:p>
          <a:p>
            <a:pPr marL="609600" indent="-609600">
              <a:lnSpc>
                <a:spcPct val="90000"/>
              </a:lnSpc>
            </a:pPr>
            <a:r>
              <a:rPr lang="cs-CZ" sz="1600" smtClean="0"/>
              <a:t>subsidiární použití občanského zákoníku </a:t>
            </a:r>
            <a:r>
              <a:rPr lang="cs-CZ" sz="1200" smtClean="0"/>
              <a:t>(§ 152 an. ObčZ)</a:t>
            </a:r>
            <a:endParaRPr lang="cs-CZ" sz="1600" smtClean="0"/>
          </a:p>
          <a:p>
            <a:pPr marL="609600" indent="-609600">
              <a:lnSpc>
                <a:spcPct val="90000"/>
              </a:lnSpc>
            </a:pPr>
            <a:endParaRPr lang="cs-CZ" sz="400" b="1" smtClean="0"/>
          </a:p>
          <a:p>
            <a:pPr marL="609600" indent="-609600">
              <a:lnSpc>
                <a:spcPct val="90000"/>
              </a:lnSpc>
            </a:pPr>
            <a:r>
              <a:rPr lang="cs-CZ" sz="1600" smtClean="0"/>
              <a:t>vznik zástavního práva: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200" b="1" smtClean="0"/>
              <a:t>k ostatnímu majetku</a:t>
            </a:r>
            <a:r>
              <a:rPr lang="cs-CZ" sz="1200" smtClean="0"/>
              <a:t> = vzniká doručením daňovému subjektu či majiteli zástavy</a:t>
            </a:r>
          </a:p>
          <a:p>
            <a:pPr marL="1371600" lvl="2" indent="-457200">
              <a:lnSpc>
                <a:spcPct val="90000"/>
              </a:lnSpc>
            </a:pPr>
            <a:endParaRPr lang="cs-CZ" sz="300" b="1" smtClean="0"/>
          </a:p>
          <a:p>
            <a:pPr marL="990600" lvl="1" indent="-533400">
              <a:lnSpc>
                <a:spcPct val="90000"/>
              </a:lnSpc>
            </a:pPr>
            <a:r>
              <a:rPr lang="cs-CZ" sz="1200" b="1" smtClean="0"/>
              <a:t>k majetku evidovanému ve veřejném registru</a:t>
            </a:r>
            <a:r>
              <a:rPr lang="cs-CZ" sz="1200" smtClean="0"/>
              <a:t> = vzniká dnem doručení tomuto registru</a:t>
            </a:r>
          </a:p>
          <a:p>
            <a:pPr marL="990600" lvl="1" indent="-533400">
              <a:lnSpc>
                <a:spcPct val="90000"/>
              </a:lnSpc>
            </a:pPr>
            <a:endParaRPr lang="cs-CZ" sz="500" smtClean="0"/>
          </a:p>
          <a:p>
            <a:pPr marL="609600" indent="-609600">
              <a:lnSpc>
                <a:spcPct val="90000"/>
              </a:lnSpc>
            </a:pPr>
            <a:r>
              <a:rPr lang="cs-CZ" sz="1600" smtClean="0"/>
              <a:t>zajišťuje neuhrazenou daň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200" smtClean="0"/>
              <a:t>vtahuje se i na příslušenství daně</a:t>
            </a:r>
            <a:r>
              <a:rPr lang="cs-CZ" sz="1100" smtClean="0"/>
              <a:t> (§ 155 ObčZ)</a:t>
            </a:r>
            <a:endParaRPr lang="cs-CZ" sz="900" smtClean="0"/>
          </a:p>
          <a:p>
            <a:pPr marL="609600" indent="-609600">
              <a:lnSpc>
                <a:spcPct val="90000"/>
              </a:lnSpc>
            </a:pPr>
            <a:endParaRPr lang="cs-CZ" sz="400" smtClean="0"/>
          </a:p>
          <a:p>
            <a:pPr marL="609600" indent="-609600">
              <a:lnSpc>
                <a:spcPct val="90000"/>
              </a:lnSpc>
            </a:pPr>
            <a:r>
              <a:rPr lang="cs-CZ" sz="1600" smtClean="0"/>
              <a:t>možnost zajištění neuhrazené daně zástavním právem k majetku vlastníka odlišného od daňového subjektu 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200" smtClean="0"/>
              <a:t>Podmínka: </a:t>
            </a:r>
            <a:r>
              <a:rPr lang="cs-CZ" sz="1100" smtClean="0"/>
              <a:t>předchozí úředně ověřený souhlas vlastníka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cs-CZ" sz="400" smtClean="0"/>
          </a:p>
          <a:p>
            <a:pPr marL="609600" indent="-609600">
              <a:lnSpc>
                <a:spcPct val="90000"/>
              </a:lnSpc>
            </a:pPr>
            <a:r>
              <a:rPr lang="cs-CZ" sz="1600" smtClean="0"/>
              <a:t>zánik zástavního práva: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400" smtClean="0"/>
              <a:t>zrušením: právní mocí rozhodnutí správce daně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400" smtClean="0"/>
              <a:t>ze zákona </a:t>
            </a:r>
            <a:r>
              <a:rPr lang="cs-CZ" sz="1200" smtClean="0"/>
              <a:t>(§ 170 ObčZ) </a:t>
            </a:r>
          </a:p>
          <a:p>
            <a:pPr marL="1371600" lvl="2" indent="-457200">
              <a:lnSpc>
                <a:spcPct val="90000"/>
              </a:lnSpc>
            </a:pPr>
            <a:r>
              <a:rPr lang="cs-CZ" sz="1200" smtClean="0"/>
              <a:t>povinnost vyrozumět daňový subjekt a vlastníka zástavy </a:t>
            </a:r>
            <a:endParaRPr lang="cs-CZ" sz="1000" smtClean="0"/>
          </a:p>
        </p:txBody>
      </p:sp>
      <p:sp>
        <p:nvSpPr>
          <p:cNvPr id="28674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8675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38013DB-E648-4013-A912-6781DE570B24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15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B. Zástavní právo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268413"/>
            <a:ext cx="7772400" cy="4835525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buFontTx/>
              <a:buNone/>
            </a:pPr>
            <a:endParaRPr lang="cs-CZ" sz="400" b="1" smtClean="0"/>
          </a:p>
          <a:p>
            <a:pPr marL="609600" indent="-609600">
              <a:lnSpc>
                <a:spcPct val="80000"/>
              </a:lnSpc>
            </a:pPr>
            <a:r>
              <a:rPr lang="cs-CZ" sz="1800" smtClean="0"/>
              <a:t>vznik ručitelského vztahu 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smtClean="0"/>
              <a:t>povinnost založená jiným zákonem (zákonné ručení)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smtClean="0"/>
              <a:t>přijetí dobrovolného ručení</a:t>
            </a:r>
          </a:p>
          <a:p>
            <a:pPr marL="609600" indent="-609600">
              <a:lnSpc>
                <a:spcPct val="80000"/>
              </a:lnSpc>
            </a:pPr>
            <a:endParaRPr lang="cs-CZ" sz="800" smtClean="0"/>
          </a:p>
          <a:p>
            <a:pPr marL="609600" indent="-609600">
              <a:lnSpc>
                <a:spcPct val="80000"/>
              </a:lnSpc>
            </a:pPr>
            <a:r>
              <a:rPr lang="cs-CZ" sz="1800" smtClean="0"/>
              <a:t>postavení ručitele 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smtClean="0"/>
              <a:t>ručitel je v pozici </a:t>
            </a:r>
            <a:r>
              <a:rPr lang="cs-CZ" sz="1600" i="1" smtClean="0"/>
              <a:t>sekundárního</a:t>
            </a:r>
            <a:r>
              <a:rPr lang="cs-CZ" sz="1600" smtClean="0"/>
              <a:t> dlužníka </a:t>
            </a:r>
            <a:r>
              <a:rPr lang="cs-CZ" sz="1400" smtClean="0"/>
              <a:t>(</a:t>
            </a:r>
            <a:r>
              <a:rPr lang="cs-CZ" sz="1400" i="1" smtClean="0"/>
              <a:t>primárním </a:t>
            </a:r>
            <a:r>
              <a:rPr lang="cs-CZ" sz="1400" smtClean="0"/>
              <a:t>dlužníkem je daňový subjekt)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smtClean="0"/>
              <a:t>akcesorický vztah </a:t>
            </a:r>
            <a:r>
              <a:rPr lang="cs-CZ" sz="1400" smtClean="0">
                <a:sym typeface="Symbol" pitchFamily="18" charset="2"/>
              </a:rPr>
              <a:t></a:t>
            </a:r>
            <a:r>
              <a:rPr lang="cs-CZ" sz="1400" smtClean="0"/>
              <a:t> výjimka: zanikne-li daňový subjekt bez právního nástupce, povinnost ručitele uhradit nedoplatek tím není dotčena</a:t>
            </a:r>
            <a:endParaRPr lang="cs-CZ" sz="800" smtClean="0"/>
          </a:p>
          <a:p>
            <a:pPr marL="609600" indent="-609600">
              <a:lnSpc>
                <a:spcPct val="105000"/>
              </a:lnSpc>
            </a:pPr>
            <a:endParaRPr lang="cs-CZ" sz="800" smtClean="0"/>
          </a:p>
          <a:p>
            <a:pPr marL="609600" indent="-609600">
              <a:lnSpc>
                <a:spcPct val="105000"/>
              </a:lnSpc>
            </a:pPr>
            <a:r>
              <a:rPr lang="cs-CZ" sz="1800" smtClean="0"/>
              <a:t>vznik povinnosti ručitele uhradit nedoplatek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smtClean="0"/>
              <a:t>oznámena výzva k úhradě nedoplatku 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smtClean="0"/>
              <a:t>vykonatelnost - </a:t>
            </a:r>
            <a:r>
              <a:rPr lang="cs-CZ" sz="1400" smtClean="0"/>
              <a:t>po marném uplynutí lhůty stanovené k dobrovolné úhradě nedoplatku</a:t>
            </a:r>
          </a:p>
          <a:p>
            <a:pPr marL="990600" lvl="1" indent="-533400">
              <a:lnSpc>
                <a:spcPct val="80000"/>
              </a:lnSpc>
            </a:pPr>
            <a:endParaRPr lang="cs-CZ" sz="700" smtClean="0"/>
          </a:p>
          <a:p>
            <a:pPr marL="609600" indent="-609600">
              <a:lnSpc>
                <a:spcPct val="105000"/>
              </a:lnSpc>
            </a:pPr>
            <a:r>
              <a:rPr lang="cs-CZ" sz="1800" smtClean="0"/>
              <a:t>podmínky pro vydání výzvy ručiteli</a:t>
            </a:r>
            <a:endParaRPr lang="cs-CZ" sz="1600" smtClean="0"/>
          </a:p>
          <a:p>
            <a:pPr marL="990600" lvl="1" indent="-533400">
              <a:lnSpc>
                <a:spcPct val="105000"/>
              </a:lnSpc>
            </a:pPr>
            <a:r>
              <a:rPr lang="cs-CZ" sz="1600" smtClean="0"/>
              <a:t>bezvýsledné  upomenutí a bezvýsledná (či prokazatelně nemožná) exekuce primárního dlužníka, </a:t>
            </a:r>
            <a:r>
              <a:rPr lang="cs-CZ" sz="1400" smtClean="0"/>
              <a:t>nebo</a:t>
            </a:r>
          </a:p>
          <a:p>
            <a:pPr marL="990600" lvl="1" indent="-533400">
              <a:lnSpc>
                <a:spcPct val="105000"/>
              </a:lnSpc>
            </a:pPr>
            <a:r>
              <a:rPr lang="cs-CZ" sz="1600" smtClean="0"/>
              <a:t>zahájení insolvenčního řízení vůči daňovému subjektu</a:t>
            </a:r>
            <a:endParaRPr lang="cs-CZ" sz="1400" smtClean="0"/>
          </a:p>
        </p:txBody>
      </p:sp>
      <p:sp>
        <p:nvSpPr>
          <p:cNvPr id="29698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9699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3B7ACD1-8949-45B8-AC22-0F71C66A63E0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16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C. Ručení					1/2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484313"/>
            <a:ext cx="7772400" cy="4619625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spcBef>
                <a:spcPct val="30000"/>
              </a:spcBef>
            </a:pPr>
            <a:r>
              <a:rPr lang="cs-CZ" sz="1800" smtClean="0"/>
              <a:t>další účinky doručení výzvy: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600" smtClean="0"/>
              <a:t>ručitel získává procesní postavení jako daňový subjekt</a:t>
            </a:r>
            <a:endParaRPr lang="cs-CZ" sz="1400" smtClean="0"/>
          </a:p>
          <a:p>
            <a:pPr marL="1371600" lvl="2" indent="-457200">
              <a:lnSpc>
                <a:spcPct val="95000"/>
              </a:lnSpc>
              <a:spcBef>
                <a:spcPct val="30000"/>
              </a:spcBef>
            </a:pPr>
            <a:r>
              <a:rPr lang="cs-CZ" sz="1200" smtClean="0"/>
              <a:t>v rovině platební, při nahlížení do spisu, při zproštění mlčenlivosti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600" smtClean="0"/>
              <a:t>založeno právo ručitele brojit proti výzvě odvoláním</a:t>
            </a:r>
          </a:p>
          <a:p>
            <a:pPr marL="1371600" lvl="2" indent="-457200">
              <a:lnSpc>
                <a:spcPct val="95000"/>
              </a:lnSpc>
              <a:spcBef>
                <a:spcPct val="30000"/>
              </a:spcBef>
            </a:pPr>
            <a:r>
              <a:rPr lang="cs-CZ" sz="1200" smtClean="0"/>
              <a:t>odkladný účinek + možnost zpochybňovat jakoukoli skutečnost</a:t>
            </a:r>
          </a:p>
          <a:p>
            <a:pPr marL="1371600" lvl="2" indent="-457200">
              <a:lnSpc>
                <a:spcPct val="95000"/>
              </a:lnSpc>
              <a:spcBef>
                <a:spcPct val="30000"/>
              </a:spcBef>
            </a:pPr>
            <a:r>
              <a:rPr lang="cs-CZ" sz="1200" smtClean="0"/>
              <a:t>nutno rozlišovat, zda již uplynula lhůta pro stanovení daně či nikoli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600" smtClean="0"/>
              <a:t>marným uplynutím lhůty k dobrovolné úhradě začíná běžet ručitelova lhůta pro placení daně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600" smtClean="0"/>
              <a:t>ručiteli nevzniká úrok z prodlení </a:t>
            </a:r>
            <a:r>
              <a:rPr lang="cs-CZ" sz="1400" smtClean="0"/>
              <a:t>(ani úrok z posečkané částky)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  <a:buFontTx/>
              <a:buNone/>
            </a:pPr>
            <a:endParaRPr lang="cs-CZ" sz="800" smtClean="0"/>
          </a:p>
          <a:p>
            <a:pPr marL="609600" indent="-609600">
              <a:lnSpc>
                <a:spcPct val="95000"/>
              </a:lnSpc>
              <a:spcBef>
                <a:spcPct val="30000"/>
              </a:spcBef>
            </a:pPr>
            <a:r>
              <a:rPr lang="cs-CZ" sz="1800" smtClean="0"/>
              <a:t>placení nedoplatku ručitelem</a:t>
            </a:r>
            <a:r>
              <a:rPr lang="cs-CZ" sz="1400" smtClean="0"/>
              <a:t>                      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600" smtClean="0"/>
              <a:t>správce daně vydá ručiteli potvrzení o úhradě nedoplatku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600" smtClean="0"/>
              <a:t>účelová vázanost platby</a:t>
            </a:r>
          </a:p>
          <a:p>
            <a:pPr marL="1371600" lvl="2" indent="-457200">
              <a:lnSpc>
                <a:spcPct val="95000"/>
              </a:lnSpc>
              <a:spcBef>
                <a:spcPct val="30000"/>
              </a:spcBef>
            </a:pPr>
            <a:r>
              <a:rPr lang="cs-CZ" sz="1200" smtClean="0"/>
              <a:t>platbu ručitele lze použít pouze na úhradu nedoplatku, za který ručí</a:t>
            </a:r>
          </a:p>
          <a:p>
            <a:pPr marL="1371600" lvl="2" indent="-457200">
              <a:lnSpc>
                <a:spcPct val="95000"/>
              </a:lnSpc>
              <a:spcBef>
                <a:spcPct val="30000"/>
              </a:spcBef>
            </a:pPr>
            <a:r>
              <a:rPr lang="cs-CZ" sz="1200" smtClean="0"/>
              <a:t>pokud je nedoplatek uhrazen nebo zanikla daňová povinnost, stává se ručitelem uhrazená částka na účet daňového subjektu přeplatkem ručitele</a:t>
            </a:r>
            <a:endParaRPr lang="cs-CZ" sz="1000" smtClean="0"/>
          </a:p>
        </p:txBody>
      </p:sp>
      <p:sp>
        <p:nvSpPr>
          <p:cNvPr id="30722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0723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3B206C66-C79B-48D8-8475-88CE4CC295F0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17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C. Ručení					2/2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484313"/>
            <a:ext cx="7772400" cy="4619625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spcBef>
                <a:spcPct val="40000"/>
              </a:spcBef>
              <a:buFontTx/>
              <a:buNone/>
            </a:pPr>
            <a:endParaRPr lang="cs-CZ" sz="400" b="1" smtClean="0"/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způsoby dobrovolného zajištění neuhrazené daně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endParaRPr lang="cs-CZ" sz="700" smtClean="0"/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zajištění vzniká</a:t>
            </a:r>
            <a:r>
              <a:rPr lang="cs-CZ" sz="1600" smtClean="0"/>
              <a:t> </a:t>
            </a:r>
            <a:r>
              <a:rPr lang="cs-CZ" sz="1800" smtClean="0"/>
              <a:t>rozhodnutím správce daně za podmínky předchozího:</a:t>
            </a:r>
          </a:p>
          <a:p>
            <a:pPr marL="990600" lvl="1" indent="-533400">
              <a:lnSpc>
                <a:spcPct val="95000"/>
              </a:lnSpc>
              <a:spcBef>
                <a:spcPct val="40000"/>
              </a:spcBef>
            </a:pPr>
            <a:r>
              <a:rPr lang="cs-CZ" sz="1400" smtClean="0"/>
              <a:t>písemného prohlášení ručitele s úředně ověřeným podpisem</a:t>
            </a:r>
          </a:p>
          <a:p>
            <a:pPr marL="990600" lvl="1" indent="-533400">
              <a:lnSpc>
                <a:spcPct val="95000"/>
              </a:lnSpc>
              <a:spcBef>
                <a:spcPct val="40000"/>
              </a:spcBef>
            </a:pPr>
            <a:r>
              <a:rPr lang="cs-CZ" sz="1400" smtClean="0"/>
              <a:t>záruční listiny banky, kde se zavazuje daň na výzvu správce daně uhradit</a:t>
            </a:r>
            <a:r>
              <a:rPr lang="cs-CZ" sz="1600" smtClean="0"/>
              <a:t> </a:t>
            </a:r>
            <a:endParaRPr lang="cs-CZ" sz="1200" smtClean="0"/>
          </a:p>
          <a:p>
            <a:pPr marL="990600" lvl="1" indent="-533400">
              <a:lnSpc>
                <a:spcPct val="95000"/>
              </a:lnSpc>
              <a:spcBef>
                <a:spcPct val="40000"/>
              </a:spcBef>
              <a:buFontTx/>
              <a:buNone/>
            </a:pPr>
            <a:endParaRPr lang="cs-CZ" sz="600" smtClean="0"/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subsidiárně</a:t>
            </a:r>
            <a:r>
              <a:rPr lang="cs-CZ" sz="1800" b="1" smtClean="0"/>
              <a:t> </a:t>
            </a:r>
            <a:r>
              <a:rPr lang="cs-CZ" sz="1800" smtClean="0"/>
              <a:t>se použije obecná úprava občanského                 (resp. obchodního) zákoníku</a:t>
            </a:r>
          </a:p>
          <a:p>
            <a:pPr marL="990600" lvl="1" indent="-533400">
              <a:lnSpc>
                <a:spcPct val="95000"/>
              </a:lnSpc>
              <a:spcBef>
                <a:spcPct val="40000"/>
              </a:spcBef>
            </a:pPr>
            <a:r>
              <a:rPr lang="cs-CZ" sz="1400" smtClean="0"/>
              <a:t>§ 546 an. ObčZ</a:t>
            </a:r>
          </a:p>
          <a:p>
            <a:pPr marL="990600" lvl="1" indent="-533400">
              <a:lnSpc>
                <a:spcPct val="95000"/>
              </a:lnSpc>
              <a:spcBef>
                <a:spcPct val="40000"/>
              </a:spcBef>
            </a:pPr>
            <a:r>
              <a:rPr lang="cs-CZ" sz="1400" smtClean="0"/>
              <a:t>§ 313 an. ObchZ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endParaRPr lang="cs-CZ" sz="600" smtClean="0"/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při úhradě se postupuje obdobně jako u ručení zákonného</a:t>
            </a:r>
            <a:endParaRPr lang="cs-CZ" sz="1400" smtClean="0"/>
          </a:p>
        </p:txBody>
      </p:sp>
      <p:sp>
        <p:nvSpPr>
          <p:cNvPr id="31746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1747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3854659-FD80-413A-9966-969ED7D8960A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18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 smtClean="0"/>
              <a:t>D. Dobrovolné ručení, bankovní záruka 				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412875"/>
            <a:ext cx="7772400" cy="4691063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spcBef>
                <a:spcPct val="40000"/>
              </a:spcBef>
              <a:buFontTx/>
              <a:buNone/>
            </a:pPr>
            <a:endParaRPr lang="cs-CZ" sz="400" b="1" smtClean="0"/>
          </a:p>
          <a:p>
            <a:pPr marL="609600" indent="-609600">
              <a:lnSpc>
                <a:spcPct val="95000"/>
              </a:lnSpc>
            </a:pPr>
            <a:r>
              <a:rPr lang="cs-CZ" sz="1800" smtClean="0"/>
              <a:t>záloha</a:t>
            </a:r>
            <a:r>
              <a:rPr lang="cs-CZ" sz="1800" b="1" smtClean="0"/>
              <a:t> </a:t>
            </a:r>
            <a:r>
              <a:rPr lang="cs-CZ" sz="1200" smtClean="0"/>
              <a:t>= částečná nebo úplná platba daně, která dosud není stanovena ani splatná </a:t>
            </a:r>
            <a:r>
              <a:rPr lang="cs-CZ" sz="1200" smtClean="0">
                <a:sym typeface="Symbol" pitchFamily="18" charset="2"/>
              </a:rPr>
              <a:t> po splatnosti daně se uhrazené zálohy započítávají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400" smtClean="0"/>
              <a:t>záloha se z hlediska aplikace obecných procesních pravidel chová stejně jako daň, není-li stanoveno jinak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400" smtClean="0"/>
              <a:t>nezaplacená záloha = nedoplatek</a:t>
            </a:r>
          </a:p>
          <a:p>
            <a:pPr marL="990600" lvl="1" indent="-533400">
              <a:lnSpc>
                <a:spcPct val="95000"/>
              </a:lnSpc>
            </a:pPr>
            <a:endParaRPr lang="cs-CZ" sz="400" smtClean="0"/>
          </a:p>
          <a:p>
            <a:pPr marL="609600" indent="-609600">
              <a:lnSpc>
                <a:spcPct val="95000"/>
              </a:lnSpc>
            </a:pPr>
            <a:r>
              <a:rPr lang="cs-CZ" sz="1800" smtClean="0"/>
              <a:t>povinnost pro placení záloh stanoví zvláštní úprava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400" smtClean="0"/>
              <a:t>lhůty pro placení záloh stanoví zákon nebo rozhodnutí</a:t>
            </a:r>
          </a:p>
          <a:p>
            <a:pPr marL="609600" indent="-609600">
              <a:lnSpc>
                <a:spcPct val="95000"/>
              </a:lnSpc>
            </a:pPr>
            <a:endParaRPr lang="cs-CZ" sz="400" smtClean="0"/>
          </a:p>
          <a:p>
            <a:pPr marL="609600" indent="-609600">
              <a:lnSpc>
                <a:spcPct val="95000"/>
              </a:lnSpc>
            </a:pPr>
            <a:r>
              <a:rPr lang="cs-CZ" sz="1800" smtClean="0"/>
              <a:t>v rámci diskreční pravomoci může správce daně zálohy:</a:t>
            </a:r>
            <a:r>
              <a:rPr lang="cs-CZ" sz="1600" smtClean="0"/>
              <a:t> </a:t>
            </a:r>
          </a:p>
          <a:p>
            <a:pPr marL="1371600" lvl="2" indent="-457200">
              <a:lnSpc>
                <a:spcPct val="95000"/>
              </a:lnSpc>
            </a:pPr>
            <a:r>
              <a:rPr lang="cs-CZ" sz="1400" smtClean="0"/>
              <a:t>snížit</a:t>
            </a:r>
            <a:endParaRPr lang="cs-CZ" sz="1200" smtClean="0"/>
          </a:p>
          <a:p>
            <a:pPr marL="1371600" lvl="2" indent="-457200">
              <a:lnSpc>
                <a:spcPct val="95000"/>
              </a:lnSpc>
            </a:pPr>
            <a:r>
              <a:rPr lang="cs-CZ" sz="1400" smtClean="0"/>
              <a:t>zrušit</a:t>
            </a:r>
            <a:r>
              <a:rPr lang="cs-CZ" sz="1200" smtClean="0"/>
              <a:t> (tj. povolí výjimku z povinnosti daň zálohovat)</a:t>
            </a:r>
          </a:p>
          <a:p>
            <a:pPr marL="1371600" lvl="2" indent="-457200">
              <a:lnSpc>
                <a:spcPct val="95000"/>
              </a:lnSpc>
            </a:pPr>
            <a:r>
              <a:rPr lang="cs-CZ" sz="1400" smtClean="0"/>
              <a:t>nově stanovit</a:t>
            </a:r>
            <a:r>
              <a:rPr lang="cs-CZ" sz="1000" smtClean="0"/>
              <a:t> </a:t>
            </a:r>
            <a:r>
              <a:rPr lang="cs-CZ" sz="1200" smtClean="0"/>
              <a:t>(při očekávané daňové povinnosti </a:t>
            </a:r>
            <a:r>
              <a:rPr lang="cs-CZ" sz="1200" smtClean="0">
                <a:sym typeface="Symbol" pitchFamily="18" charset="2"/>
              </a:rPr>
              <a:t> povinnost daňového subjektu uvést při registraci)</a:t>
            </a:r>
            <a:endParaRPr lang="cs-CZ" sz="1200" smtClean="0"/>
          </a:p>
          <a:p>
            <a:pPr marL="609600" indent="-609600">
              <a:lnSpc>
                <a:spcPct val="95000"/>
              </a:lnSpc>
            </a:pPr>
            <a:endParaRPr lang="cs-CZ" sz="400" smtClean="0"/>
          </a:p>
          <a:p>
            <a:pPr marL="609600" indent="-609600">
              <a:lnSpc>
                <a:spcPct val="95000"/>
              </a:lnSpc>
            </a:pPr>
            <a:r>
              <a:rPr lang="cs-CZ" sz="1800" smtClean="0"/>
              <a:t>výše zálohy:</a:t>
            </a:r>
            <a:r>
              <a:rPr lang="cs-CZ" sz="1600" smtClean="0"/>
              <a:t> </a:t>
            </a:r>
            <a:r>
              <a:rPr lang="cs-CZ" sz="1400" smtClean="0"/>
              <a:t>se může odvíjet od poslední známé daně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200" smtClean="0"/>
              <a:t>účinnost změny nastává následující (kalendářní) měsíc po právní moci</a:t>
            </a:r>
          </a:p>
        </p:txBody>
      </p:sp>
      <p:sp>
        <p:nvSpPr>
          <p:cNvPr id="32770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2771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341BEF1-D8D7-4613-88AE-FC721F6BBEEC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19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E. Zálohy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1"/>
            <a:ext cx="7772400" cy="101917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Osnova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2400" smtClean="0"/>
              <a:t>Evidence daní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2400" smtClean="0"/>
              <a:t>Nedoplatek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2400" smtClean="0"/>
              <a:t>Přeplatek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2400" smtClean="0"/>
              <a:t>Lhůta pro placení daně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2400" smtClean="0"/>
              <a:t>Vybírání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endParaRPr lang="cs-CZ" sz="2400" smtClean="0"/>
          </a:p>
          <a:p>
            <a:pPr marL="609600" indent="-609600"/>
            <a:endParaRPr lang="cs-CZ" smtClean="0"/>
          </a:p>
        </p:txBody>
      </p:sp>
      <p:sp>
        <p:nvSpPr>
          <p:cNvPr id="15363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15364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4CB10F67-FD2B-4B01-8ED1-C2C4A37E2FF3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1838" y="1557338"/>
            <a:ext cx="7656512" cy="4679950"/>
          </a:xfrm>
        </p:spPr>
        <p:txBody>
          <a:bodyPr/>
          <a:lstStyle/>
          <a:p>
            <a:pPr>
              <a:lnSpc>
                <a:spcPct val="130000"/>
              </a:lnSpc>
            </a:pPr>
            <a:endParaRPr lang="cs-CZ" sz="1800" b="1" smtClean="0"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cs-CZ" sz="1800" b="1" smtClean="0">
                <a:cs typeface="Times New Roman" pitchFamily="18" charset="0"/>
              </a:rPr>
              <a:t>č. 586/1992 Sb., o daních z příjmů </a:t>
            </a:r>
            <a:r>
              <a:rPr lang="cs-CZ" sz="1800" smtClean="0">
                <a:cs typeface="Times New Roman" pitchFamily="18" charset="0"/>
              </a:rPr>
              <a:t>(§ 38a</a:t>
            </a:r>
            <a:r>
              <a:rPr lang="cs-CZ" sz="1800" smtClean="0"/>
              <a:t> aj.</a:t>
            </a:r>
            <a:r>
              <a:rPr lang="cs-CZ" sz="1800" smtClean="0">
                <a:cs typeface="Times New Roman" pitchFamily="18" charset="0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cs-CZ" sz="1800" b="1" smtClean="0">
                <a:cs typeface="Times New Roman" pitchFamily="18" charset="0"/>
              </a:rPr>
              <a:t>č. 16/1993 Sb., o dani silniční </a:t>
            </a:r>
            <a:r>
              <a:rPr lang="cs-CZ" sz="1800" smtClean="0">
                <a:cs typeface="Times New Roman" pitchFamily="18" charset="0"/>
              </a:rPr>
              <a:t>(§ 10)</a:t>
            </a:r>
          </a:p>
          <a:p>
            <a:pPr>
              <a:lnSpc>
                <a:spcPct val="130000"/>
              </a:lnSpc>
            </a:pPr>
            <a:r>
              <a:rPr lang="cs-CZ" sz="1800" b="1" smtClean="0">
                <a:cs typeface="Times New Roman" pitchFamily="18" charset="0"/>
              </a:rPr>
              <a:t>č. 235/2004 Sb., o dani z přidané hodnoty</a:t>
            </a:r>
            <a:r>
              <a:rPr lang="cs-CZ" sz="1600" b="1" smtClean="0">
                <a:cs typeface="Times New Roman" pitchFamily="18" charset="0"/>
              </a:rPr>
              <a:t> </a:t>
            </a:r>
            <a:r>
              <a:rPr lang="cs-CZ" sz="1800" smtClean="0">
                <a:cs typeface="Times New Roman" pitchFamily="18" charset="0"/>
              </a:rPr>
              <a:t>(§ 19 odst. 7)</a:t>
            </a:r>
          </a:p>
          <a:p>
            <a:pPr>
              <a:lnSpc>
                <a:spcPct val="130000"/>
              </a:lnSpc>
            </a:pPr>
            <a:r>
              <a:rPr lang="cs-CZ" sz="1800" b="1" smtClean="0">
                <a:cs typeface="Times New Roman" pitchFamily="18" charset="0"/>
              </a:rPr>
              <a:t>č. 86/2002 Sb., o ochraně ovzduší </a:t>
            </a:r>
            <a:r>
              <a:rPr lang="cs-CZ" sz="1800" smtClean="0">
                <a:cs typeface="Times New Roman" pitchFamily="18" charset="0"/>
              </a:rPr>
              <a:t>(§ 19)</a:t>
            </a:r>
          </a:p>
          <a:p>
            <a:pPr>
              <a:lnSpc>
                <a:spcPct val="130000"/>
              </a:lnSpc>
            </a:pPr>
            <a:r>
              <a:rPr lang="cs-CZ" sz="1800" b="1" smtClean="0"/>
              <a:t>č. 254/2001 Sb., vodní zákon </a:t>
            </a:r>
            <a:r>
              <a:rPr lang="cs-CZ" sz="1800" smtClean="0"/>
              <a:t>(§ 88, 93)</a:t>
            </a:r>
          </a:p>
          <a:p>
            <a:pPr>
              <a:lnSpc>
                <a:spcPct val="130000"/>
              </a:lnSpc>
            </a:pPr>
            <a:r>
              <a:rPr lang="cs-CZ" sz="1800" b="1" smtClean="0"/>
              <a:t>č. 202/1990 Sb., o loteriích a jiných podobných hrách</a:t>
            </a:r>
            <a:r>
              <a:rPr lang="cs-CZ" sz="1800" smtClean="0"/>
              <a:t> (§41g)</a:t>
            </a:r>
          </a:p>
          <a:p>
            <a:pPr>
              <a:lnSpc>
                <a:spcPct val="130000"/>
              </a:lnSpc>
            </a:pPr>
            <a:endParaRPr lang="cs-CZ" sz="1800" smtClean="0">
              <a:cs typeface="Times New Roman" pitchFamily="18" charset="0"/>
            </a:endParaRPr>
          </a:p>
        </p:txBody>
      </p:sp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215900" y="1268413"/>
            <a:ext cx="8712200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1600">
              <a:cs typeface="Times New Roman" pitchFamily="18" charset="0"/>
            </a:endParaRPr>
          </a:p>
        </p:txBody>
      </p:sp>
      <p:sp>
        <p:nvSpPr>
          <p:cNvPr id="33795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3796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A57B0F49-23C6-47DA-9D49-196FFBEE706D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20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 idx="4294967295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cs-CZ" sz="3600" dirty="0" smtClean="0">
                <a:solidFill>
                  <a:schemeClr val="tx1"/>
                </a:solidFill>
                <a:effectLst/>
              </a:rPr>
              <a:t>Přehled daňových zákonů upravujících zálohy</a:t>
            </a:r>
            <a:endParaRPr lang="cs-CZ" sz="36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obsah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Způsoby vymáhání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Daňová exekuce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Klíčové pojmy a instrumenty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2. Vymáhání daní</a:t>
            </a:r>
            <a:endParaRPr lang="cs-CZ" dirty="0"/>
          </a:p>
        </p:txBody>
      </p:sp>
      <p:sp>
        <p:nvSpPr>
          <p:cNvPr id="34819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4820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39C4C661-1586-46ED-A69E-4A7163181A12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21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484313"/>
            <a:ext cx="7772400" cy="4619625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spcBef>
                <a:spcPct val="30000"/>
              </a:spcBef>
            </a:pPr>
            <a:r>
              <a:rPr lang="cs-CZ" sz="1800" smtClean="0"/>
              <a:t>vymáhání daní zahrnuje</a:t>
            </a:r>
            <a:r>
              <a:rPr lang="cs-CZ" sz="1600" smtClean="0"/>
              <a:t> </a:t>
            </a:r>
            <a:r>
              <a:rPr lang="cs-CZ" sz="1400" smtClean="0"/>
              <a:t>(=způsoby vymáhání):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  <a:buFontTx/>
              <a:buAutoNum type="arabicPeriod"/>
            </a:pPr>
            <a:r>
              <a:rPr lang="cs-CZ" sz="1400" smtClean="0"/>
              <a:t>daňovou exekuci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  <a:buFontTx/>
              <a:buAutoNum type="arabicPeriod"/>
            </a:pPr>
            <a:r>
              <a:rPr lang="cs-CZ" sz="1400" smtClean="0"/>
              <a:t>vymáhání nedoplatku prostřednictvím soudu nebo soudního exekutora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  <a:buFontTx/>
              <a:buAutoNum type="arabicPeriod"/>
            </a:pPr>
            <a:r>
              <a:rPr lang="cs-CZ" sz="1400" smtClean="0"/>
              <a:t>uplatnění pohledávky v insolvenčním řízení 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  <a:buFontTx/>
              <a:buAutoNum type="arabicPeriod"/>
            </a:pPr>
            <a:r>
              <a:rPr lang="cs-CZ" sz="1400" smtClean="0"/>
              <a:t>přihlášení nedoplatku do veřejné dražby</a:t>
            </a:r>
            <a:endParaRPr lang="cs-CZ" sz="1200" smtClean="0"/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  <a:buFontTx/>
              <a:buNone/>
            </a:pPr>
            <a:endParaRPr lang="cs-CZ" sz="800" smtClean="0"/>
          </a:p>
          <a:p>
            <a:pPr marL="609600" indent="-609600">
              <a:lnSpc>
                <a:spcPct val="95000"/>
              </a:lnSpc>
              <a:spcBef>
                <a:spcPct val="30000"/>
              </a:spcBef>
            </a:pPr>
            <a:r>
              <a:rPr lang="cs-CZ" sz="1800" smtClean="0"/>
              <a:t>volba způsobu vymáhání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400" smtClean="0"/>
              <a:t>správce daně by měl volit takový způsob vymáhání, při kterém náklady související s vymáháním nebudou ve zjevném nepoměru k výši nedoplatku</a:t>
            </a:r>
          </a:p>
          <a:p>
            <a:pPr marL="609600" indent="-609600">
              <a:lnSpc>
                <a:spcPct val="95000"/>
              </a:lnSpc>
              <a:spcBef>
                <a:spcPct val="30000"/>
              </a:spcBef>
            </a:pPr>
            <a:endParaRPr lang="cs-CZ" sz="900" smtClean="0"/>
          </a:p>
          <a:p>
            <a:pPr marL="609600" indent="-609600">
              <a:lnSpc>
                <a:spcPct val="95000"/>
              </a:lnSpc>
              <a:spcBef>
                <a:spcPct val="30000"/>
              </a:spcBef>
            </a:pPr>
            <a:r>
              <a:rPr lang="cs-CZ" sz="1800" smtClean="0"/>
              <a:t>exekuční titul: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400" smtClean="0"/>
              <a:t>výkaz nedoplatků 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400" smtClean="0"/>
              <a:t>vykonatelné rozhodnutí 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400" smtClean="0"/>
              <a:t>vykonatelný zajišťovací příkaz</a:t>
            </a:r>
            <a:r>
              <a:rPr lang="cs-CZ" sz="1600" smtClean="0"/>
              <a:t> </a:t>
            </a:r>
          </a:p>
        </p:txBody>
      </p:sp>
      <p:sp>
        <p:nvSpPr>
          <p:cNvPr id="35842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5843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32C66416-2243-4DCC-9245-1DEB64813665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A. Způsoby vymáhání		1/2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cs-CZ" sz="1400" dirty="0">
                <a:latin typeface="+mn-lt"/>
              </a:rPr>
              <a:t>Placení daní II</a:t>
            </a:r>
          </a:p>
          <a:p>
            <a:pPr algn="r">
              <a:defRPr/>
            </a:pPr>
            <a:r>
              <a:rPr lang="cs-CZ" sz="1400" dirty="0">
                <a:latin typeface="+mn-lt"/>
              </a:rPr>
              <a:t>Mgr. Karel Šimek</a:t>
            </a:r>
          </a:p>
        </p:txBody>
      </p:sp>
      <p:sp>
        <p:nvSpPr>
          <p:cNvPr id="12291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fld id="{29E37B8B-2B8C-42E2-8810-474E52DF53D8}" type="slidenum">
              <a:rPr lang="cs-CZ" sz="2000" b="1">
                <a:solidFill>
                  <a:schemeClr val="bg1"/>
                </a:solidFill>
                <a:latin typeface="+mn-lt"/>
              </a:rPr>
              <a:pPr>
                <a:defRPr/>
              </a:pPr>
              <a:t>23</a:t>
            </a:fld>
            <a:endParaRPr lang="cs-CZ" sz="2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04200" name="Rectangle 8"/>
          <p:cNvSpPr>
            <a:spLocks noChangeArrowheads="1"/>
          </p:cNvSpPr>
          <p:nvPr/>
        </p:nvSpPr>
        <p:spPr bwMode="auto">
          <a:xfrm>
            <a:off x="561975" y="836613"/>
            <a:ext cx="7880350" cy="25923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684213" y="981075"/>
            <a:ext cx="4535487" cy="2232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2296" name="Rectangle 12"/>
          <p:cNvSpPr>
            <a:spLocks noChangeArrowheads="1"/>
          </p:cNvSpPr>
          <p:nvPr/>
        </p:nvSpPr>
        <p:spPr bwMode="auto">
          <a:xfrm>
            <a:off x="5559425" y="1066800"/>
            <a:ext cx="2420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000" b="1" dirty="0">
                <a:latin typeface="+mn-lt"/>
              </a:rPr>
              <a:t>daňovou exekucí</a:t>
            </a:r>
          </a:p>
        </p:txBody>
      </p:sp>
      <p:sp>
        <p:nvSpPr>
          <p:cNvPr id="12305" name="Rectangle 21"/>
          <p:cNvSpPr>
            <a:spLocks noChangeArrowheads="1"/>
          </p:cNvSpPr>
          <p:nvPr/>
        </p:nvSpPr>
        <p:spPr bwMode="auto">
          <a:xfrm>
            <a:off x="5543550" y="1514475"/>
            <a:ext cx="2341563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600" b="1"/>
              <a:t>prodejem nemovitostí</a:t>
            </a:r>
          </a:p>
        </p:txBody>
      </p:sp>
      <p:sp>
        <p:nvSpPr>
          <p:cNvPr id="12306" name="Rectangle 22"/>
          <p:cNvSpPr>
            <a:spLocks noChangeArrowheads="1"/>
          </p:cNvSpPr>
          <p:nvPr/>
        </p:nvSpPr>
        <p:spPr bwMode="auto">
          <a:xfrm>
            <a:off x="827088" y="1052513"/>
            <a:ext cx="4105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1600" b="1" dirty="0">
                <a:latin typeface="+mn-lt"/>
              </a:rPr>
              <a:t>postižením majetkových</a:t>
            </a:r>
            <a:r>
              <a:rPr lang="cs-CZ" b="1" dirty="0">
                <a:latin typeface="+mn-lt"/>
              </a:rPr>
              <a:t> </a:t>
            </a:r>
            <a:r>
              <a:rPr lang="cs-CZ" sz="1600" b="1" dirty="0">
                <a:latin typeface="+mn-lt"/>
              </a:rPr>
              <a:t>práv</a:t>
            </a: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638175" y="3644900"/>
            <a:ext cx="1589088" cy="2232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b="1"/>
              <a:t>soudem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641600" y="3644900"/>
            <a:ext cx="1658938" cy="2232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b="1"/>
              <a:t>soudním </a:t>
            </a:r>
          </a:p>
          <a:p>
            <a:pPr algn="ctr">
              <a:defRPr/>
            </a:pPr>
            <a:r>
              <a:rPr lang="cs-CZ" b="1"/>
              <a:t>exekutorem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4716463" y="3644900"/>
            <a:ext cx="1658937" cy="2232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b="1" dirty="0"/>
              <a:t>uplatněním </a:t>
            </a:r>
          </a:p>
          <a:p>
            <a:pPr algn="ctr">
              <a:defRPr/>
            </a:pPr>
            <a:r>
              <a:rPr lang="cs-CZ" b="1" dirty="0"/>
              <a:t>v </a:t>
            </a:r>
          </a:p>
          <a:p>
            <a:pPr algn="ctr">
              <a:defRPr/>
            </a:pPr>
            <a:r>
              <a:rPr lang="cs-CZ" b="1" dirty="0"/>
              <a:t>insolvenčním </a:t>
            </a:r>
          </a:p>
          <a:p>
            <a:pPr algn="ctr">
              <a:defRPr/>
            </a:pPr>
            <a:r>
              <a:rPr lang="cs-CZ" b="1" dirty="0"/>
              <a:t>řízení</a:t>
            </a: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6789738" y="3644900"/>
            <a:ext cx="1658937" cy="2232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b="1" dirty="0"/>
              <a:t>přihlášením </a:t>
            </a:r>
          </a:p>
          <a:p>
            <a:pPr algn="ctr">
              <a:defRPr/>
            </a:pPr>
            <a:r>
              <a:rPr lang="cs-CZ" b="1" dirty="0"/>
              <a:t>do </a:t>
            </a:r>
          </a:p>
          <a:p>
            <a:pPr algn="ctr">
              <a:defRPr/>
            </a:pPr>
            <a:r>
              <a:rPr lang="cs-CZ" b="1" dirty="0"/>
              <a:t>veřejné </a:t>
            </a:r>
            <a:br>
              <a:rPr lang="cs-CZ" b="1" dirty="0"/>
            </a:br>
            <a:r>
              <a:rPr lang="cs-CZ" b="1" dirty="0"/>
              <a:t>dražby</a:t>
            </a: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827088" y="1484313"/>
            <a:ext cx="1811337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400" b="1" dirty="0"/>
              <a:t>srážkami ze mzdy </a:t>
            </a:r>
          </a:p>
          <a:p>
            <a:pPr algn="ctr">
              <a:defRPr/>
            </a:pPr>
            <a:r>
              <a:rPr lang="cs-CZ" sz="1400" b="1" i="1" dirty="0"/>
              <a:t>(a jiných příjmů)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2949575" y="1484313"/>
            <a:ext cx="1971675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400" b="1" dirty="0"/>
              <a:t>přikázáním pohledávky </a:t>
            </a:r>
          </a:p>
          <a:p>
            <a:pPr algn="ctr">
              <a:defRPr/>
            </a:pPr>
            <a:r>
              <a:rPr lang="cs-CZ" sz="1400" b="1" dirty="0"/>
              <a:t>z účtu u PPS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2949575" y="2322513"/>
            <a:ext cx="197485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400" b="1"/>
              <a:t>přikázáním jiné</a:t>
            </a:r>
          </a:p>
          <a:p>
            <a:pPr algn="ctr">
              <a:defRPr/>
            </a:pPr>
            <a:r>
              <a:rPr lang="cs-CZ" sz="1400" b="1"/>
              <a:t> peněžité pohledávky 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827088" y="2322513"/>
            <a:ext cx="18288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400" b="1" dirty="0"/>
              <a:t>přikázáním jiných </a:t>
            </a:r>
          </a:p>
          <a:p>
            <a:pPr algn="ctr">
              <a:defRPr/>
            </a:pPr>
            <a:r>
              <a:rPr lang="cs-CZ" sz="1400" b="1" dirty="0"/>
              <a:t>majetkových práv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5543550" y="2322513"/>
            <a:ext cx="2341563" cy="819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600" b="1" dirty="0"/>
              <a:t>prodejem </a:t>
            </a:r>
            <a:br>
              <a:rPr lang="cs-CZ" sz="1600" b="1" dirty="0"/>
            </a:br>
            <a:r>
              <a:rPr lang="cs-CZ" sz="1600" b="1" dirty="0"/>
              <a:t>movitých věcí</a:t>
            </a:r>
          </a:p>
        </p:txBody>
      </p:sp>
      <p:sp>
        <p:nvSpPr>
          <p:cNvPr id="28" name="Nadpis 5"/>
          <p:cNvSpPr>
            <a:spLocks noGrp="1"/>
          </p:cNvSpPr>
          <p:nvPr>
            <p:ph type="title" idx="4294967295"/>
          </p:nvPr>
        </p:nvSpPr>
        <p:spPr>
          <a:xfrm>
            <a:off x="457200" y="-27384"/>
            <a:ext cx="8229600" cy="1143000"/>
          </a:xfrm>
        </p:spPr>
        <p:txBody>
          <a:bodyPr rtlCol="0"/>
          <a:lstStyle/>
          <a:p>
            <a:pPr>
              <a:defRPr/>
            </a:pPr>
            <a:r>
              <a:rPr lang="cs-CZ" dirty="0" smtClean="0"/>
              <a:t>A. Způsoby vymáhání		2/2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484313"/>
            <a:ext cx="7772400" cy="46196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endParaRPr lang="cs-CZ" sz="500" b="1" smtClean="0"/>
          </a:p>
          <a:p>
            <a:pPr marL="609600" indent="-609600">
              <a:lnSpc>
                <a:spcPct val="90000"/>
              </a:lnSpc>
              <a:spcBef>
                <a:spcPct val="25000"/>
              </a:spcBef>
            </a:pPr>
            <a:r>
              <a:rPr lang="cs-CZ" sz="1800" smtClean="0"/>
              <a:t>koncepce:</a:t>
            </a:r>
          </a:p>
          <a:p>
            <a:pPr marL="990600" lvl="1" indent="-533400">
              <a:lnSpc>
                <a:spcPct val="90000"/>
              </a:lnSpc>
              <a:spcBef>
                <a:spcPct val="25000"/>
              </a:spcBef>
            </a:pPr>
            <a:r>
              <a:rPr lang="cs-CZ" sz="1600" smtClean="0"/>
              <a:t>subsidiární použití občanského soudního řádu</a:t>
            </a:r>
          </a:p>
          <a:p>
            <a:pPr marL="990600" lvl="1" indent="-533400">
              <a:lnSpc>
                <a:spcPct val="90000"/>
              </a:lnSpc>
              <a:spcBef>
                <a:spcPct val="25000"/>
              </a:spcBef>
            </a:pPr>
            <a:r>
              <a:rPr lang="cs-CZ" sz="1600" smtClean="0"/>
              <a:t>pravomoci správce daně, jakožto exekučního orgánu, upravuje výlučně daňový řád</a:t>
            </a:r>
          </a:p>
          <a:p>
            <a:pPr marL="990600" lvl="1" indent="-533400">
              <a:lnSpc>
                <a:spcPct val="90000"/>
              </a:lnSpc>
              <a:spcBef>
                <a:spcPct val="25000"/>
              </a:spcBef>
            </a:pPr>
            <a:r>
              <a:rPr lang="cs-CZ" sz="1600" smtClean="0"/>
              <a:t>tam, kde vystupuje správce daně coby „oprávněný“ z exekučního titulu, použijí se obdobně ustanovení občanského soudního řádu upravující postavení oprávněného</a:t>
            </a:r>
          </a:p>
          <a:p>
            <a:pPr marL="990600" lvl="1" indent="-533400">
              <a:lnSpc>
                <a:spcPct val="90000"/>
              </a:lnSpc>
              <a:spcBef>
                <a:spcPct val="25000"/>
              </a:spcBef>
            </a:pPr>
            <a:r>
              <a:rPr lang="cs-CZ" sz="1600" smtClean="0"/>
              <a:t>úprava práv a povinností dlužníka (povinného) a poddlužníků je ponechána z větší části obecné úpravě občanského soudního řádu</a:t>
            </a:r>
          </a:p>
          <a:p>
            <a:pPr marL="609600" indent="-609600">
              <a:lnSpc>
                <a:spcPct val="90000"/>
              </a:lnSpc>
              <a:spcBef>
                <a:spcPct val="25000"/>
              </a:spcBef>
            </a:pPr>
            <a:endParaRPr lang="cs-CZ" sz="700" smtClean="0"/>
          </a:p>
          <a:p>
            <a:pPr marL="609600" indent="-609600">
              <a:lnSpc>
                <a:spcPct val="90000"/>
              </a:lnSpc>
              <a:spcBef>
                <a:spcPct val="25000"/>
              </a:spcBef>
            </a:pPr>
            <a:r>
              <a:rPr lang="cs-CZ" sz="1800" smtClean="0"/>
              <a:t>nařízení daňové exekuce</a:t>
            </a:r>
          </a:p>
          <a:p>
            <a:pPr marL="990600" lvl="1" indent="-533400">
              <a:lnSpc>
                <a:spcPct val="90000"/>
              </a:lnSpc>
              <a:spcBef>
                <a:spcPct val="25000"/>
              </a:spcBef>
            </a:pPr>
            <a:r>
              <a:rPr lang="cs-CZ" sz="1600" smtClean="0"/>
              <a:t>exekuční řízení</a:t>
            </a:r>
          </a:p>
          <a:p>
            <a:pPr marL="990600" lvl="1" indent="-533400">
              <a:lnSpc>
                <a:spcPct val="90000"/>
              </a:lnSpc>
              <a:spcBef>
                <a:spcPct val="25000"/>
              </a:spcBef>
            </a:pPr>
            <a:r>
              <a:rPr lang="cs-CZ" sz="1600" smtClean="0"/>
              <a:t>exekuční příkaz</a:t>
            </a:r>
          </a:p>
          <a:p>
            <a:pPr marL="990600" lvl="1" indent="-533400">
              <a:lnSpc>
                <a:spcPct val="90000"/>
              </a:lnSpc>
              <a:spcBef>
                <a:spcPct val="25000"/>
              </a:spcBef>
            </a:pPr>
            <a:r>
              <a:rPr lang="cs-CZ" sz="1600" smtClean="0"/>
              <a:t>způsoby daňové exekuce</a:t>
            </a:r>
          </a:p>
        </p:txBody>
      </p:sp>
      <p:sp>
        <p:nvSpPr>
          <p:cNvPr id="37890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7891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B106816-EE68-4279-9B93-7F10CAD41E69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24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B. Daňová exekuce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341438"/>
            <a:ext cx="7772400" cy="47625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endParaRPr lang="cs-CZ" sz="500" b="1" smtClean="0"/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dlužník</a:t>
            </a:r>
            <a:r>
              <a:rPr lang="cs-CZ" sz="1600" smtClean="0"/>
              <a:t> 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poddlužník</a:t>
            </a:r>
            <a:endParaRPr lang="cs-CZ" sz="500" smtClean="0"/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daňový exekutor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prohlášení o majetku </a:t>
            </a:r>
            <a:r>
              <a:rPr lang="cs-CZ" sz="1200" smtClean="0"/>
              <a:t>(srov. § 260a an. OSŘ)</a:t>
            </a:r>
            <a:r>
              <a:rPr lang="cs-CZ" sz="1600" smtClean="0"/>
              <a:t> 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exekuční náklady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soupis věcí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dražba 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>
                <a:sym typeface="Symbol" pitchFamily="18" charset="2"/>
              </a:rPr>
              <a:t>osoba zúčastněná na dražbě</a:t>
            </a:r>
            <a:endParaRPr lang="cs-CZ" sz="1600" smtClean="0">
              <a:sym typeface="Symbol" pitchFamily="18" charset="2"/>
            </a:endParaRPr>
          </a:p>
          <a:p>
            <a:pPr marL="990600" lvl="1" indent="-533400">
              <a:lnSpc>
                <a:spcPct val="95000"/>
              </a:lnSpc>
              <a:spcBef>
                <a:spcPct val="40000"/>
              </a:spcBef>
            </a:pPr>
            <a:r>
              <a:rPr lang="cs-CZ" sz="1400" smtClean="0">
                <a:sym typeface="Symbol" pitchFamily="18" charset="2"/>
              </a:rPr>
              <a:t>dražitel</a:t>
            </a:r>
          </a:p>
          <a:p>
            <a:pPr marL="990600" lvl="1" indent="-533400">
              <a:lnSpc>
                <a:spcPct val="95000"/>
              </a:lnSpc>
              <a:spcBef>
                <a:spcPct val="40000"/>
              </a:spcBef>
            </a:pPr>
            <a:r>
              <a:rPr lang="cs-CZ" sz="1400" smtClean="0">
                <a:sym typeface="Symbol" pitchFamily="18" charset="2"/>
              </a:rPr>
              <a:t>vydražitel</a:t>
            </a:r>
            <a:endParaRPr lang="cs-CZ" sz="600" smtClean="0"/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rozvrhové řízení</a:t>
            </a:r>
            <a:endParaRPr lang="cs-CZ" sz="1600" smtClean="0"/>
          </a:p>
        </p:txBody>
      </p:sp>
      <p:sp>
        <p:nvSpPr>
          <p:cNvPr id="38914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8915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A73A9589-61A1-4592-972B-7B499057CFAD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25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C. Klíčové pojmy a instrumenty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01040" y="620713"/>
            <a:ext cx="7772400" cy="1008062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1. Evidence daní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1773238"/>
            <a:ext cx="7772400" cy="43307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sz="2400" smtClean="0">
                <a:solidFill>
                  <a:srgbClr val="000000"/>
                </a:solidFill>
                <a:cs typeface="Times New Roman" pitchFamily="18" charset="0"/>
              </a:rPr>
              <a:t>Předmět evidence daní</a:t>
            </a:r>
          </a:p>
          <a:p>
            <a:pPr marL="609600" indent="-609600">
              <a:lnSpc>
                <a:spcPct val="90000"/>
              </a:lnSpc>
            </a:pPr>
            <a:endParaRPr lang="cs-CZ" sz="1400" smtClean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cs-CZ" sz="2400" smtClean="0">
                <a:solidFill>
                  <a:srgbClr val="000000"/>
                </a:solidFill>
              </a:rPr>
              <a:t>Osobní daňový účet (ODÚ)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b="1" smtClean="0"/>
              <a:t>debetní strana</a:t>
            </a:r>
            <a:r>
              <a:rPr lang="cs-CZ" sz="2000" smtClean="0"/>
              <a:t> ODÚ – předpisy, odpisy a jejich opravy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b="1" smtClean="0"/>
              <a:t>kreditní strana</a:t>
            </a:r>
            <a:r>
              <a:rPr lang="cs-CZ" sz="2000" smtClean="0"/>
              <a:t> ODÚ – platby a vratky</a:t>
            </a:r>
          </a:p>
          <a:p>
            <a:pPr marL="609600" indent="-609600">
              <a:lnSpc>
                <a:spcPct val="90000"/>
              </a:lnSpc>
            </a:pPr>
            <a:endParaRPr lang="cs-CZ" sz="900" smtClean="0"/>
          </a:p>
          <a:p>
            <a:pPr marL="609600" indent="-609600">
              <a:lnSpc>
                <a:spcPct val="90000"/>
              </a:lnSpc>
            </a:pPr>
            <a:r>
              <a:rPr lang="cs-CZ" sz="2400" smtClean="0"/>
              <a:t>Depozitní účet</a:t>
            </a:r>
            <a:endParaRPr lang="cs-CZ" sz="1800" smtClean="0"/>
          </a:p>
          <a:p>
            <a:pPr marL="609600" indent="-609600">
              <a:lnSpc>
                <a:spcPct val="90000"/>
              </a:lnSpc>
            </a:pPr>
            <a:endParaRPr lang="cs-CZ" sz="900" smtClean="0"/>
          </a:p>
          <a:p>
            <a:pPr marL="609600" indent="-609600">
              <a:lnSpc>
                <a:spcPct val="90000"/>
              </a:lnSpc>
            </a:pPr>
            <a:r>
              <a:rPr lang="cs-CZ" sz="2400" smtClean="0"/>
              <a:t>Poskytování informací z ODÚ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potvrzení o stavu ODÚ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potvrzení o skutečnostech z ODÚ (např. bezdlužnost)</a:t>
            </a:r>
          </a:p>
          <a:p>
            <a:pPr marL="609600" indent="-609600">
              <a:lnSpc>
                <a:spcPct val="90000"/>
              </a:lnSpc>
            </a:pPr>
            <a:endParaRPr lang="cs-CZ" sz="1000" smtClean="0"/>
          </a:p>
          <a:p>
            <a:pPr marL="609600" indent="-609600">
              <a:lnSpc>
                <a:spcPct val="90000"/>
              </a:lnSpc>
            </a:pPr>
            <a:r>
              <a:rPr lang="cs-CZ" sz="2400" smtClean="0"/>
              <a:t>Odpis nedoplatku pro nedobytnost</a:t>
            </a:r>
          </a:p>
        </p:txBody>
      </p:sp>
      <p:sp>
        <p:nvSpPr>
          <p:cNvPr id="16387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16388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58C70EB5-406F-4A3C-9D03-536EB5C27287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1"/>
            <a:ext cx="7772400" cy="101917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2. Nedoplatek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609600" indent="-609600">
              <a:lnSpc>
                <a:spcPct val="95000"/>
              </a:lnSpc>
            </a:pPr>
            <a:r>
              <a:rPr lang="cs-CZ" sz="2000" smtClean="0"/>
              <a:t>daňový řád definuje pojem nedoplatek jako: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částku daně, která není uhrazena a uplynul již den splatnosti této daně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neuhrazené příslušenství daně, u kterého již uplynul den splatnosti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neuhrazená částka zajištěné daně</a:t>
            </a:r>
          </a:p>
          <a:p>
            <a:pPr marL="609600" indent="-609600">
              <a:lnSpc>
                <a:spcPct val="95000"/>
              </a:lnSpc>
            </a:pPr>
            <a:endParaRPr lang="cs-CZ" sz="70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>
              <a:lnSpc>
                <a:spcPct val="95000"/>
              </a:lnSpc>
            </a:pPr>
            <a:r>
              <a:rPr lang="cs-CZ" sz="2000" smtClean="0">
                <a:solidFill>
                  <a:srgbClr val="000000"/>
                </a:solidFill>
                <a:cs typeface="Times New Roman" pitchFamily="18" charset="0"/>
              </a:rPr>
              <a:t>vztah k pojmům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daňový dluh </a:t>
            </a:r>
            <a:r>
              <a:rPr lang="cs-CZ" sz="1400" smtClean="0">
                <a:solidFill>
                  <a:srgbClr val="000000"/>
                </a:solidFill>
                <a:cs typeface="Times New Roman" pitchFamily="18" charset="0"/>
              </a:rPr>
              <a:t>(splatný/nesplatný)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daňová pohledávka </a:t>
            </a:r>
            <a:r>
              <a:rPr lang="cs-CZ" sz="1400" smtClean="0">
                <a:solidFill>
                  <a:srgbClr val="000000"/>
                </a:solidFill>
                <a:cs typeface="Times New Roman" pitchFamily="18" charset="0"/>
              </a:rPr>
              <a:t>(splatná/nesplatná)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splatná daň</a:t>
            </a:r>
          </a:p>
          <a:p>
            <a:pPr marL="990600" lvl="1" indent="-533400">
              <a:lnSpc>
                <a:spcPct val="95000"/>
              </a:lnSpc>
            </a:pPr>
            <a:endParaRPr lang="cs-CZ" sz="70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>
              <a:lnSpc>
                <a:spcPct val="95000"/>
              </a:lnSpc>
            </a:pPr>
            <a:r>
              <a:rPr lang="cs-CZ" sz="2000" smtClean="0"/>
              <a:t>zánik nedoplatku</a:t>
            </a:r>
          </a:p>
          <a:p>
            <a:pPr marL="609600" indent="-609600">
              <a:lnSpc>
                <a:spcPct val="95000"/>
              </a:lnSpc>
            </a:pPr>
            <a:endParaRPr lang="cs-CZ" sz="900" smtClean="0"/>
          </a:p>
          <a:p>
            <a:pPr marL="609600" indent="-609600">
              <a:lnSpc>
                <a:spcPct val="95000"/>
              </a:lnSpc>
            </a:pPr>
            <a:r>
              <a:rPr lang="cs-CZ" sz="2000" smtClean="0"/>
              <a:t>vyrozumění o nedoplatku</a:t>
            </a:r>
            <a:r>
              <a:rPr lang="cs-CZ" sz="1800" smtClean="0"/>
              <a:t> </a:t>
            </a:r>
            <a:r>
              <a:rPr lang="cs-CZ" sz="1600" smtClean="0"/>
              <a:t>- neformální</a:t>
            </a:r>
          </a:p>
        </p:txBody>
      </p:sp>
      <p:sp>
        <p:nvSpPr>
          <p:cNvPr id="17411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17412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C0C38D9-7046-4F9F-9055-2654CF16B93A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4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8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cs-CZ" sz="1400" dirty="0">
                <a:latin typeface="+mn-lt"/>
              </a:rPr>
              <a:t>Placení daní I</a:t>
            </a:r>
          </a:p>
          <a:p>
            <a:pPr algn="r">
              <a:defRPr/>
            </a:pPr>
            <a:r>
              <a:rPr lang="cs-CZ" sz="1400" dirty="0">
                <a:latin typeface="+mn-lt"/>
              </a:rPr>
              <a:t>Mgr. Karel Šimek</a:t>
            </a:r>
          </a:p>
        </p:txBody>
      </p:sp>
      <p:sp>
        <p:nvSpPr>
          <p:cNvPr id="897029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fld id="{3B17AB92-3205-4433-BABC-73A2BB3C487E}" type="slidenum">
              <a:rPr lang="cs-CZ" sz="2000" b="1">
                <a:solidFill>
                  <a:schemeClr val="bg1"/>
                </a:solidFill>
                <a:latin typeface="+mn-lt"/>
              </a:rPr>
              <a:pPr>
                <a:defRPr/>
              </a:pPr>
              <a:t>5</a:t>
            </a:fld>
            <a:endParaRPr lang="cs-CZ" sz="2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97082" name="Rectangle 58"/>
          <p:cNvSpPr>
            <a:spLocks noChangeArrowheads="1"/>
          </p:cNvSpPr>
          <p:nvPr/>
        </p:nvSpPr>
        <p:spPr bwMode="auto">
          <a:xfrm>
            <a:off x="6575425" y="1341438"/>
            <a:ext cx="1901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b="1">
                <a:latin typeface="+mn-lt"/>
              </a:rPr>
              <a:t>Je předepsána</a:t>
            </a:r>
            <a:r>
              <a:rPr lang="cs-CZ" sz="1400">
                <a:latin typeface="+mn-lt"/>
              </a:rPr>
              <a:t> do evidence daní</a:t>
            </a:r>
          </a:p>
        </p:txBody>
      </p:sp>
      <p:sp>
        <p:nvSpPr>
          <p:cNvPr id="897083" name="Rectangle 59"/>
          <p:cNvSpPr>
            <a:spLocks noChangeArrowheads="1"/>
          </p:cNvSpPr>
          <p:nvPr/>
        </p:nvSpPr>
        <p:spPr bwMode="auto">
          <a:xfrm>
            <a:off x="3051175" y="333375"/>
            <a:ext cx="2487613" cy="1079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b="1" dirty="0"/>
              <a:t>Daň</a:t>
            </a:r>
          </a:p>
          <a:p>
            <a:pPr algn="ctr">
              <a:defRPr/>
            </a:pPr>
            <a:r>
              <a:rPr lang="cs-CZ" sz="1600" dirty="0"/>
              <a:t>(Daňová pohledávka)</a:t>
            </a:r>
          </a:p>
        </p:txBody>
      </p:sp>
      <p:sp>
        <p:nvSpPr>
          <p:cNvPr id="897084" name="Rectangle 60"/>
          <p:cNvSpPr>
            <a:spLocks noChangeArrowheads="1"/>
          </p:cNvSpPr>
          <p:nvPr/>
        </p:nvSpPr>
        <p:spPr bwMode="auto">
          <a:xfrm>
            <a:off x="1901825" y="1752600"/>
            <a:ext cx="1755775" cy="812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000" b="1" dirty="0"/>
              <a:t>Nesplatná</a:t>
            </a:r>
          </a:p>
        </p:txBody>
      </p:sp>
      <p:sp>
        <p:nvSpPr>
          <p:cNvPr id="897085" name="Rectangle 61"/>
          <p:cNvSpPr>
            <a:spLocks noChangeArrowheads="1"/>
          </p:cNvSpPr>
          <p:nvPr/>
        </p:nvSpPr>
        <p:spPr bwMode="auto">
          <a:xfrm>
            <a:off x="4900613" y="1752600"/>
            <a:ext cx="1755775" cy="812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000" b="1" dirty="0"/>
              <a:t>Splatná</a:t>
            </a:r>
          </a:p>
        </p:txBody>
      </p:sp>
      <p:sp>
        <p:nvSpPr>
          <p:cNvPr id="897086" name="Rectangle 62"/>
          <p:cNvSpPr>
            <a:spLocks noChangeArrowheads="1"/>
          </p:cNvSpPr>
          <p:nvPr/>
        </p:nvSpPr>
        <p:spPr bwMode="auto">
          <a:xfrm>
            <a:off x="1462088" y="4221163"/>
            <a:ext cx="2339975" cy="863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000" b="1" dirty="0"/>
              <a:t>Vymahatelný</a:t>
            </a:r>
          </a:p>
        </p:txBody>
      </p:sp>
      <p:sp>
        <p:nvSpPr>
          <p:cNvPr id="897087" name="Rectangle 63"/>
          <p:cNvSpPr>
            <a:spLocks noChangeArrowheads="1"/>
          </p:cNvSpPr>
          <p:nvPr/>
        </p:nvSpPr>
        <p:spPr bwMode="auto">
          <a:xfrm>
            <a:off x="3465513" y="3213100"/>
            <a:ext cx="2047875" cy="792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000" b="1"/>
              <a:t>Nedoplatek</a:t>
            </a:r>
          </a:p>
        </p:txBody>
      </p:sp>
      <p:sp>
        <p:nvSpPr>
          <p:cNvPr id="897088" name="Rectangle 64"/>
          <p:cNvSpPr>
            <a:spLocks noChangeArrowheads="1"/>
          </p:cNvSpPr>
          <p:nvPr/>
        </p:nvSpPr>
        <p:spPr bwMode="auto">
          <a:xfrm>
            <a:off x="5194300" y="4221163"/>
            <a:ext cx="2559050" cy="863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000" b="1"/>
              <a:t>Nevymahatelný</a:t>
            </a:r>
          </a:p>
        </p:txBody>
      </p:sp>
      <p:sp>
        <p:nvSpPr>
          <p:cNvPr id="897089" name="Rectangle 65"/>
          <p:cNvSpPr>
            <a:spLocks noChangeArrowheads="1"/>
          </p:cNvSpPr>
          <p:nvPr/>
        </p:nvSpPr>
        <p:spPr bwMode="auto">
          <a:xfrm>
            <a:off x="4503738" y="5229225"/>
            <a:ext cx="44624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cs-CZ" sz="1400">
                <a:latin typeface="+mn-lt"/>
              </a:rPr>
              <a:t> při </a:t>
            </a:r>
            <a:r>
              <a:rPr lang="cs-CZ" sz="1400" b="1">
                <a:latin typeface="+mn-lt"/>
              </a:rPr>
              <a:t>posečkání</a:t>
            </a:r>
            <a:r>
              <a:rPr lang="cs-CZ" sz="1400">
                <a:latin typeface="+mn-lt"/>
              </a:rPr>
              <a:t> či </a:t>
            </a:r>
            <a:r>
              <a:rPr lang="cs-CZ" sz="1400" b="1">
                <a:latin typeface="+mn-lt"/>
              </a:rPr>
              <a:t>rozložení úhrady na splátky</a:t>
            </a:r>
          </a:p>
          <a:p>
            <a:pPr>
              <a:buFontTx/>
              <a:buChar char="-"/>
              <a:defRPr/>
            </a:pPr>
            <a:r>
              <a:rPr lang="cs-CZ" sz="1400">
                <a:latin typeface="+mn-lt"/>
              </a:rPr>
              <a:t> pokud neuplynul </a:t>
            </a:r>
            <a:r>
              <a:rPr lang="cs-CZ" sz="1400" b="1">
                <a:latin typeface="+mn-lt"/>
              </a:rPr>
              <a:t>náhradní den splatnosti</a:t>
            </a:r>
            <a:endParaRPr lang="cs-CZ" sz="1400">
              <a:latin typeface="+mn-lt"/>
            </a:endParaRPr>
          </a:p>
        </p:txBody>
      </p:sp>
      <p:sp>
        <p:nvSpPr>
          <p:cNvPr id="897090" name="Rectangle 66"/>
          <p:cNvSpPr>
            <a:spLocks noChangeArrowheads="1"/>
          </p:cNvSpPr>
          <p:nvPr/>
        </p:nvSpPr>
        <p:spPr bwMode="auto">
          <a:xfrm>
            <a:off x="4295775" y="2708275"/>
            <a:ext cx="1317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200">
                <a:latin typeface="+mn-lt"/>
              </a:rPr>
              <a:t>Neuhrazena</a:t>
            </a:r>
          </a:p>
        </p:txBody>
      </p:sp>
      <p:sp>
        <p:nvSpPr>
          <p:cNvPr id="897091" name="Rectangle 67"/>
          <p:cNvSpPr>
            <a:spLocks noChangeArrowheads="1"/>
          </p:cNvSpPr>
          <p:nvPr/>
        </p:nvSpPr>
        <p:spPr bwMode="auto">
          <a:xfrm>
            <a:off x="6715125" y="2708275"/>
            <a:ext cx="1169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200">
                <a:latin typeface="+mn-lt"/>
              </a:rPr>
              <a:t>Uhrazena</a:t>
            </a:r>
          </a:p>
        </p:txBody>
      </p:sp>
      <p:sp>
        <p:nvSpPr>
          <p:cNvPr id="897092" name="Rectangle 68"/>
          <p:cNvSpPr>
            <a:spLocks noChangeArrowheads="1"/>
          </p:cNvSpPr>
          <p:nvPr/>
        </p:nvSpPr>
        <p:spPr bwMode="auto">
          <a:xfrm>
            <a:off x="6646863" y="3068638"/>
            <a:ext cx="22669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b="1">
                <a:latin typeface="+mn-lt"/>
              </a:rPr>
              <a:t>Splněna platební povinnost </a:t>
            </a:r>
            <a:r>
              <a:rPr lang="cs-CZ" sz="1400" b="1">
                <a:latin typeface="+mn-lt"/>
                <a:sym typeface="Symbol" pitchFamily="18" charset="2"/>
              </a:rPr>
              <a:t> daňová pohledávka zaniká splněním</a:t>
            </a:r>
          </a:p>
        </p:txBody>
      </p:sp>
      <p:sp>
        <p:nvSpPr>
          <p:cNvPr id="897093" name="Rectangle 69"/>
          <p:cNvSpPr>
            <a:spLocks noChangeArrowheads="1"/>
          </p:cNvSpPr>
          <p:nvPr/>
        </p:nvSpPr>
        <p:spPr bwMode="auto">
          <a:xfrm>
            <a:off x="215900" y="2708275"/>
            <a:ext cx="2779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>
                <a:latin typeface="+mn-lt"/>
              </a:rPr>
              <a:t>Dřívější úhrada </a:t>
            </a:r>
            <a:r>
              <a:rPr lang="cs-CZ" sz="1400">
                <a:latin typeface="+mn-lt"/>
                <a:sym typeface="Symbol" pitchFamily="18" charset="2"/>
              </a:rPr>
              <a:t>=</a:t>
            </a:r>
            <a:r>
              <a:rPr lang="cs-CZ" sz="1400">
                <a:latin typeface="+mn-lt"/>
              </a:rPr>
              <a:t> </a:t>
            </a:r>
            <a:r>
              <a:rPr lang="cs-CZ" sz="1400" b="1">
                <a:latin typeface="+mn-lt"/>
              </a:rPr>
              <a:t>přeplatek</a:t>
            </a:r>
          </a:p>
        </p:txBody>
      </p:sp>
      <p:sp>
        <p:nvSpPr>
          <p:cNvPr id="897094" name="Rectangle 70"/>
          <p:cNvSpPr>
            <a:spLocks noChangeArrowheads="1"/>
          </p:cNvSpPr>
          <p:nvPr/>
        </p:nvSpPr>
        <p:spPr bwMode="auto">
          <a:xfrm>
            <a:off x="285750" y="1484313"/>
            <a:ext cx="16827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>
                <a:latin typeface="+mn-lt"/>
              </a:rPr>
              <a:t>Dosud </a:t>
            </a:r>
            <a:r>
              <a:rPr lang="cs-CZ" sz="1400" b="1">
                <a:latin typeface="+mn-lt"/>
              </a:rPr>
              <a:t>není předepsána</a:t>
            </a:r>
            <a:r>
              <a:rPr lang="cs-CZ" sz="1400">
                <a:latin typeface="+mn-lt"/>
              </a:rPr>
              <a:t> do evidence daní</a:t>
            </a:r>
          </a:p>
        </p:txBody>
      </p:sp>
      <p:sp>
        <p:nvSpPr>
          <p:cNvPr id="897095" name="Rectangle 71"/>
          <p:cNvSpPr>
            <a:spLocks noChangeArrowheads="1"/>
          </p:cNvSpPr>
          <p:nvPr/>
        </p:nvSpPr>
        <p:spPr bwMode="auto">
          <a:xfrm>
            <a:off x="493713" y="5229225"/>
            <a:ext cx="3365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b="1">
                <a:latin typeface="+mn-lt"/>
              </a:rPr>
              <a:t>Výkaz</a:t>
            </a:r>
            <a:r>
              <a:rPr lang="cs-CZ" sz="1400">
                <a:latin typeface="+mn-lt"/>
              </a:rPr>
              <a:t> (vymahatelných) nedoplatků je </a:t>
            </a:r>
            <a:r>
              <a:rPr lang="cs-CZ" sz="1400" b="1">
                <a:latin typeface="+mn-lt"/>
              </a:rPr>
              <a:t>exekučním titulem</a:t>
            </a:r>
          </a:p>
        </p:txBody>
      </p:sp>
      <p:sp>
        <p:nvSpPr>
          <p:cNvPr id="897096" name="Line 72"/>
          <p:cNvSpPr>
            <a:spLocks noChangeShapeType="1"/>
          </p:cNvSpPr>
          <p:nvPr/>
        </p:nvSpPr>
        <p:spPr bwMode="auto">
          <a:xfrm>
            <a:off x="5559425" y="914400"/>
            <a:ext cx="292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097" name="Line 73"/>
          <p:cNvSpPr>
            <a:spLocks noChangeShapeType="1"/>
          </p:cNvSpPr>
          <p:nvPr/>
        </p:nvSpPr>
        <p:spPr bwMode="auto">
          <a:xfrm>
            <a:off x="5851525" y="914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098" name="Line 74"/>
          <p:cNvSpPr>
            <a:spLocks noChangeShapeType="1"/>
          </p:cNvSpPr>
          <p:nvPr/>
        </p:nvSpPr>
        <p:spPr bwMode="auto">
          <a:xfrm flipH="1">
            <a:off x="2779713" y="914400"/>
            <a:ext cx="292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099" name="Line 75"/>
          <p:cNvSpPr>
            <a:spLocks noChangeShapeType="1"/>
          </p:cNvSpPr>
          <p:nvPr/>
        </p:nvSpPr>
        <p:spPr bwMode="auto">
          <a:xfrm>
            <a:off x="2779713" y="914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0" name="Line 76"/>
          <p:cNvSpPr>
            <a:spLocks noChangeShapeType="1"/>
          </p:cNvSpPr>
          <p:nvPr/>
        </p:nvSpPr>
        <p:spPr bwMode="auto">
          <a:xfrm>
            <a:off x="4364038" y="227647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1" name="Line 77"/>
          <p:cNvSpPr>
            <a:spLocks noChangeShapeType="1"/>
          </p:cNvSpPr>
          <p:nvPr/>
        </p:nvSpPr>
        <p:spPr bwMode="auto">
          <a:xfrm flipH="1">
            <a:off x="4389438" y="2286000"/>
            <a:ext cx="51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2" name="Line 78"/>
          <p:cNvSpPr>
            <a:spLocks noChangeShapeType="1"/>
          </p:cNvSpPr>
          <p:nvPr/>
        </p:nvSpPr>
        <p:spPr bwMode="auto">
          <a:xfrm>
            <a:off x="7821613" y="227647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3" name="Line 79"/>
          <p:cNvSpPr>
            <a:spLocks noChangeShapeType="1"/>
          </p:cNvSpPr>
          <p:nvPr/>
        </p:nvSpPr>
        <p:spPr bwMode="auto">
          <a:xfrm flipH="1">
            <a:off x="2497138" y="3644900"/>
            <a:ext cx="950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4" name="Line 80"/>
          <p:cNvSpPr>
            <a:spLocks noChangeShapeType="1"/>
          </p:cNvSpPr>
          <p:nvPr/>
        </p:nvSpPr>
        <p:spPr bwMode="auto">
          <a:xfrm>
            <a:off x="2497138" y="36449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5" name="Line 81"/>
          <p:cNvSpPr>
            <a:spLocks noChangeShapeType="1"/>
          </p:cNvSpPr>
          <p:nvPr/>
        </p:nvSpPr>
        <p:spPr bwMode="auto">
          <a:xfrm>
            <a:off x="5540375" y="3644900"/>
            <a:ext cx="950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6" name="Line 82"/>
          <p:cNvSpPr>
            <a:spLocks noChangeShapeType="1"/>
          </p:cNvSpPr>
          <p:nvPr/>
        </p:nvSpPr>
        <p:spPr bwMode="auto">
          <a:xfrm>
            <a:off x="6507163" y="36449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7" name="Line 83"/>
          <p:cNvSpPr>
            <a:spLocks noChangeShapeType="1"/>
          </p:cNvSpPr>
          <p:nvPr/>
        </p:nvSpPr>
        <p:spPr bwMode="auto">
          <a:xfrm flipH="1">
            <a:off x="6656388" y="2286000"/>
            <a:ext cx="1171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1"/>
            <a:ext cx="7772400" cy="101917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3. Přeplatek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defRPr/>
            </a:pPr>
            <a:r>
              <a:rPr lang="cs-CZ" sz="2000" b="1" dirty="0" smtClean="0"/>
              <a:t>přeplatek </a:t>
            </a:r>
            <a:r>
              <a:rPr lang="cs-CZ" sz="1800" b="1" dirty="0" smtClean="0"/>
              <a:t>- </a:t>
            </a:r>
            <a:r>
              <a:rPr lang="cs-CZ" sz="1600" dirty="0" smtClean="0">
                <a:solidFill>
                  <a:srgbClr val="000000"/>
                </a:solidFill>
                <a:cs typeface="Times New Roman" pitchFamily="18" charset="0"/>
              </a:rPr>
              <a:t>částka, o kterou úhrn plateb a vratek na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  <a:cs typeface="Times New Roman" pitchFamily="18" charset="0"/>
              </a:rPr>
              <a:t>kreditní straně </a:t>
            </a:r>
            <a:r>
              <a:rPr lang="cs-CZ" sz="1600" dirty="0" smtClean="0">
                <a:solidFill>
                  <a:srgbClr val="000000"/>
                </a:solidFill>
              </a:rPr>
              <a:t>ODÚ</a:t>
            </a:r>
            <a:r>
              <a:rPr lang="cs-CZ" sz="1600" dirty="0" smtClean="0">
                <a:solidFill>
                  <a:srgbClr val="000000"/>
                </a:solidFill>
                <a:cs typeface="Times New Roman" pitchFamily="18" charset="0"/>
              </a:rPr>
              <a:t> převyšuje úhrn předpisů a odpisů na debetní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  <a:cs typeface="Times New Roman" pitchFamily="18" charset="0"/>
              </a:rPr>
              <a:t>straně </a:t>
            </a:r>
            <a:r>
              <a:rPr lang="cs-CZ" sz="1600" dirty="0" smtClean="0">
                <a:solidFill>
                  <a:srgbClr val="000000"/>
                </a:solidFill>
              </a:rPr>
              <a:t>ODÚ</a:t>
            </a:r>
          </a:p>
          <a:p>
            <a:pPr marL="609600" indent="-609600">
              <a:lnSpc>
                <a:spcPct val="95000"/>
              </a:lnSpc>
              <a:defRPr/>
            </a:pPr>
            <a:endParaRPr lang="cs-CZ" sz="900" dirty="0" smtClean="0">
              <a:solidFill>
                <a:srgbClr val="000000"/>
              </a:solidFill>
            </a:endParaRPr>
          </a:p>
          <a:p>
            <a:pPr marL="609600" indent="-609600">
              <a:lnSpc>
                <a:spcPct val="95000"/>
              </a:lnSpc>
              <a:defRPr/>
            </a:pPr>
            <a:r>
              <a:rPr lang="cs-CZ" sz="2000" b="1" dirty="0" smtClean="0"/>
              <a:t>vratitelný přeplatek</a:t>
            </a:r>
            <a:r>
              <a:rPr lang="cs-CZ" sz="1800" dirty="0" smtClean="0"/>
              <a:t> </a:t>
            </a:r>
            <a:r>
              <a:rPr lang="cs-CZ" sz="1600" dirty="0" smtClean="0"/>
              <a:t>= </a:t>
            </a:r>
            <a:r>
              <a:rPr lang="cs-CZ" sz="1600" dirty="0" err="1" smtClean="0"/>
              <a:t>přeplatek</a:t>
            </a:r>
            <a:r>
              <a:rPr lang="cs-CZ" sz="1600" dirty="0" smtClean="0"/>
              <a:t>, který prošel tzv. testem </a:t>
            </a:r>
            <a:r>
              <a:rPr lang="cs-CZ" sz="1600" dirty="0" err="1" smtClean="0"/>
              <a:t>vratitelnosti</a:t>
            </a:r>
            <a:endParaRPr lang="cs-CZ" sz="1600" dirty="0" smtClean="0"/>
          </a:p>
          <a:p>
            <a:pPr marL="990600" lvl="1" indent="-533400">
              <a:lnSpc>
                <a:spcPct val="95000"/>
              </a:lnSpc>
              <a:defRPr/>
            </a:pPr>
            <a:r>
              <a:rPr lang="cs-CZ" sz="1800" dirty="0" smtClean="0"/>
              <a:t>test </a:t>
            </a:r>
            <a:r>
              <a:rPr lang="cs-CZ" sz="1800" dirty="0" err="1" smtClean="0"/>
              <a:t>vratitelnosti</a:t>
            </a:r>
            <a:r>
              <a:rPr lang="cs-CZ" sz="1600" dirty="0" smtClean="0"/>
              <a:t> - </a:t>
            </a:r>
            <a:r>
              <a:rPr lang="cs-CZ" sz="1400" dirty="0" smtClean="0"/>
              <a:t>přeplatek se započte nejprve na:</a:t>
            </a:r>
          </a:p>
          <a:p>
            <a:pPr marL="1133475" lvl="1" indent="-457200">
              <a:lnSpc>
                <a:spcPct val="95000"/>
              </a:lnSpc>
              <a:buFontTx/>
              <a:buAutoNum type="arabicPeriod"/>
              <a:defRPr/>
            </a:pPr>
            <a:r>
              <a:rPr lang="cs-CZ" sz="1600" b="1" dirty="0" smtClean="0"/>
              <a:t>nedoplatky</a:t>
            </a:r>
            <a:r>
              <a:rPr lang="cs-CZ" sz="1600" dirty="0" smtClean="0"/>
              <a:t> </a:t>
            </a:r>
            <a:r>
              <a:rPr lang="cs-CZ" sz="1600" b="1" dirty="0" smtClean="0"/>
              <a:t>na ODÚ</a:t>
            </a:r>
            <a:r>
              <a:rPr lang="cs-CZ" sz="1600" dirty="0" smtClean="0"/>
              <a:t>, kde je přeplatek evidován</a:t>
            </a:r>
          </a:p>
          <a:p>
            <a:pPr marL="1133475" lvl="1" indent="-457200">
              <a:lnSpc>
                <a:spcPct val="95000"/>
              </a:lnSpc>
              <a:buFontTx/>
              <a:buAutoNum type="arabicPeriod"/>
              <a:defRPr/>
            </a:pPr>
            <a:r>
              <a:rPr lang="cs-CZ" sz="1600" b="1" dirty="0" smtClean="0"/>
              <a:t>nedoplatky na jiných ODÚ </a:t>
            </a:r>
            <a:r>
              <a:rPr lang="cs-CZ" sz="1600" dirty="0" smtClean="0"/>
              <a:t>u téhož správce daně</a:t>
            </a:r>
          </a:p>
          <a:p>
            <a:pPr marL="1133475" lvl="1" indent="-457200">
              <a:lnSpc>
                <a:spcPct val="95000"/>
              </a:lnSpc>
              <a:buFontTx/>
              <a:buAutoNum type="arabicPeriod"/>
              <a:defRPr/>
            </a:pPr>
            <a:r>
              <a:rPr lang="cs-CZ" sz="1600" b="1" dirty="0" smtClean="0"/>
              <a:t>nedoplatky u jiného správce daně</a:t>
            </a:r>
            <a:r>
              <a:rPr lang="cs-CZ" sz="1600" dirty="0" smtClean="0"/>
              <a:t>, jenž o něj požádal před</a:t>
            </a:r>
            <a:r>
              <a:rPr lang="cs-CZ" sz="1600" b="1" dirty="0" smtClean="0"/>
              <a:t> </a:t>
            </a:r>
            <a:r>
              <a:rPr lang="cs-CZ" sz="1600" dirty="0" smtClean="0"/>
              <a:t>vystavením příkazu k vrácení daňovému subjektu</a:t>
            </a:r>
          </a:p>
          <a:p>
            <a:pPr marL="1371600" lvl="2" indent="-457200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cs-CZ" sz="1200" b="1" dirty="0" smtClean="0">
                <a:sym typeface="Wingdings 3" pitchFamily="18" charset="2"/>
              </a:rPr>
              <a:t>			</a:t>
            </a:r>
            <a:endParaRPr lang="cs-CZ" sz="800" dirty="0" smtClean="0"/>
          </a:p>
          <a:p>
            <a:pPr marL="609600" indent="-609600">
              <a:lnSpc>
                <a:spcPct val="95000"/>
              </a:lnSpc>
              <a:defRPr/>
            </a:pPr>
            <a:r>
              <a:rPr lang="cs-CZ" sz="2000" dirty="0" smtClean="0"/>
              <a:t>vratitelný přeplatek je v dispozici daňového subjektu</a:t>
            </a:r>
            <a:r>
              <a:rPr lang="cs-CZ" sz="1800" dirty="0" smtClean="0"/>
              <a:t> </a:t>
            </a:r>
          </a:p>
          <a:p>
            <a:pPr marL="990600" lvl="1" indent="-533400">
              <a:lnSpc>
                <a:spcPct val="95000"/>
              </a:lnSpc>
              <a:defRPr/>
            </a:pPr>
            <a:r>
              <a:rPr lang="cs-CZ" sz="1600" dirty="0" smtClean="0"/>
              <a:t>možnost požádat o jeho vrácení či převedení</a:t>
            </a:r>
          </a:p>
          <a:p>
            <a:pPr marL="609600" indent="-609600">
              <a:lnSpc>
                <a:spcPct val="95000"/>
              </a:lnSpc>
              <a:defRPr/>
            </a:pPr>
            <a:endParaRPr lang="cs-CZ" sz="900" dirty="0" smtClean="0"/>
          </a:p>
          <a:p>
            <a:pPr marL="609600" indent="-609600">
              <a:lnSpc>
                <a:spcPct val="95000"/>
              </a:lnSpc>
              <a:defRPr/>
            </a:pPr>
            <a:r>
              <a:rPr lang="cs-CZ" sz="2000" dirty="0" smtClean="0"/>
              <a:t>úrok z vratitelného přeplatku </a:t>
            </a:r>
            <a:r>
              <a:rPr lang="cs-CZ" sz="1600" dirty="0" smtClean="0"/>
              <a:t>(sankce pro správce daně)</a:t>
            </a:r>
          </a:p>
        </p:txBody>
      </p:sp>
      <p:sp>
        <p:nvSpPr>
          <p:cNvPr id="19459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19460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6C3597A-DD99-42C1-A4E0-0EAB7D47A8A4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6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1"/>
            <a:ext cx="7772400" cy="101917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4. Lhůta pro placení daně 1/2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609600" indent="-609600"/>
            <a:r>
              <a:rPr lang="cs-CZ" sz="2000" smtClean="0"/>
              <a:t>časový úsek, ve kterém je možné realizovat dobrovolnou i nedobrovolnou úhradu daně</a:t>
            </a:r>
            <a:endParaRPr lang="cs-CZ" sz="1600" smtClean="0"/>
          </a:p>
          <a:p>
            <a:pPr marL="609600" indent="-609600"/>
            <a:endParaRPr lang="cs-CZ" sz="900" smtClean="0"/>
          </a:p>
          <a:p>
            <a:pPr marL="609600" indent="-609600"/>
            <a:r>
              <a:rPr lang="cs-CZ" sz="2000" smtClean="0"/>
              <a:t>prekluzivní (propadný) charakter lhůty</a:t>
            </a:r>
          </a:p>
          <a:p>
            <a:pPr marL="990600" lvl="1" indent="-533400">
              <a:buFontTx/>
              <a:buChar char="•"/>
            </a:pPr>
            <a:r>
              <a:rPr lang="cs-CZ" sz="1600" smtClean="0"/>
              <a:t>rozdíl oproti předchozí právní úpravě, kde byla promlčecí i prekluzivní lhůta</a:t>
            </a:r>
          </a:p>
          <a:p>
            <a:pPr marL="990600" lvl="1" indent="-533400">
              <a:buFontTx/>
              <a:buChar char="•"/>
            </a:pPr>
            <a:r>
              <a:rPr lang="cs-CZ" sz="1600" smtClean="0"/>
              <a:t>explicitně neřešen přechod charakteru běžících lhůt</a:t>
            </a:r>
          </a:p>
          <a:p>
            <a:pPr marL="609600" indent="-609600">
              <a:buFontTx/>
              <a:buNone/>
            </a:pPr>
            <a:endParaRPr lang="cs-CZ" sz="800" smtClean="0"/>
          </a:p>
          <a:p>
            <a:pPr marL="609600" indent="-609600"/>
            <a:r>
              <a:rPr lang="cs-CZ" sz="2000" smtClean="0"/>
              <a:t>délka</a:t>
            </a:r>
            <a:r>
              <a:rPr lang="cs-CZ" sz="2000" b="1" smtClean="0"/>
              <a:t> </a:t>
            </a:r>
            <a:r>
              <a:rPr lang="cs-CZ" sz="2000" smtClean="0"/>
              <a:t>lhůty</a:t>
            </a:r>
          </a:p>
          <a:p>
            <a:pPr marL="990600" lvl="1" indent="-533400"/>
            <a:r>
              <a:rPr lang="cs-CZ" sz="1600" smtClean="0"/>
              <a:t>základní </a:t>
            </a:r>
            <a:r>
              <a:rPr lang="cs-CZ" sz="1600" b="1" smtClean="0"/>
              <a:t>6 let</a:t>
            </a:r>
            <a:r>
              <a:rPr lang="cs-CZ" sz="1600" smtClean="0"/>
              <a:t> </a:t>
            </a:r>
          </a:p>
          <a:p>
            <a:pPr marL="990600" lvl="1" indent="-533400"/>
            <a:r>
              <a:rPr lang="cs-CZ" sz="1600" smtClean="0"/>
              <a:t>maximální </a:t>
            </a:r>
            <a:r>
              <a:rPr lang="cs-CZ" sz="1600" b="1" smtClean="0"/>
              <a:t>20 let</a:t>
            </a:r>
          </a:p>
          <a:p>
            <a:pPr marL="1371600" lvl="2" indent="-457200"/>
            <a:r>
              <a:rPr lang="cs-CZ" sz="1600" smtClean="0"/>
              <a:t>u nedoplatku zajištěného zástavním právem zapisovaného do veřejného registru: </a:t>
            </a:r>
            <a:r>
              <a:rPr lang="cs-CZ" sz="1600" b="1" smtClean="0"/>
              <a:t>30 let</a:t>
            </a:r>
            <a:r>
              <a:rPr lang="cs-CZ" sz="1600" smtClean="0"/>
              <a:t> od zápisu</a:t>
            </a:r>
            <a:endParaRPr lang="cs-CZ" sz="1600" b="1" smtClean="0"/>
          </a:p>
          <a:p>
            <a:pPr marL="609600" indent="-609600">
              <a:lnSpc>
                <a:spcPct val="95000"/>
              </a:lnSpc>
            </a:pPr>
            <a:endParaRPr lang="cs-CZ" sz="1600" smtClean="0"/>
          </a:p>
        </p:txBody>
      </p:sp>
      <p:sp>
        <p:nvSpPr>
          <p:cNvPr id="20483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0484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DF8574F-2015-49D2-91C2-BA5CB1081B71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7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1"/>
            <a:ext cx="7772400" cy="101917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4. Lhůta pro placení daně 2/2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sz="2000" b="1" smtClean="0"/>
              <a:t>počátek</a:t>
            </a:r>
            <a:r>
              <a:rPr lang="cs-CZ" sz="2000" smtClean="0"/>
              <a:t> běhu lhůty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u daní vyměřovaných </a:t>
            </a:r>
            <a:r>
              <a:rPr lang="cs-CZ" sz="1600" smtClean="0"/>
              <a:t>= okamžik splatnosti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u daní doměřovaných </a:t>
            </a:r>
            <a:r>
              <a:rPr lang="cs-CZ" sz="1600" smtClean="0"/>
              <a:t>= okamžik náhradní splatnosti</a:t>
            </a:r>
          </a:p>
          <a:p>
            <a:pPr marL="990600" lvl="1" indent="-5334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endParaRPr lang="cs-CZ" sz="600" smtClean="0"/>
          </a:p>
          <a:p>
            <a:pPr marL="609600" indent="-609600">
              <a:lnSpc>
                <a:spcPct val="90000"/>
              </a:lnSpc>
            </a:pPr>
            <a:r>
              <a:rPr lang="cs-CZ" sz="2000" smtClean="0"/>
              <a:t>úkony</a:t>
            </a:r>
            <a:r>
              <a:rPr lang="cs-CZ" sz="2000" b="1" smtClean="0"/>
              <a:t> přerušující </a:t>
            </a:r>
            <a:r>
              <a:rPr lang="cs-CZ" sz="2000" smtClean="0"/>
              <a:t>lhůtu</a:t>
            </a:r>
            <a:endParaRPr lang="cs-CZ" sz="1600" smtClean="0"/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zahájení exekučního řízení</a:t>
            </a:r>
            <a:r>
              <a:rPr lang="cs-CZ" sz="2000" smtClean="0"/>
              <a:t> </a:t>
            </a:r>
          </a:p>
          <a:p>
            <a:pPr marL="1371600" lvl="2" indent="-457200">
              <a:lnSpc>
                <a:spcPct val="90000"/>
              </a:lnSpc>
            </a:pPr>
            <a:r>
              <a:rPr lang="cs-CZ" sz="1400" smtClean="0"/>
              <a:t>nejen dle daňového řádu, ale i podle exekučního řádu či OSŘ 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zřízení zástavního práva</a:t>
            </a:r>
            <a:endParaRPr lang="cs-CZ" sz="1400" smtClean="0"/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oznámení rozhodnutí o posečkání</a:t>
            </a:r>
            <a:endParaRPr lang="cs-CZ" sz="1400" smtClean="0"/>
          </a:p>
          <a:p>
            <a:pPr marL="990600" lvl="1" indent="-533400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endParaRPr lang="cs-CZ" sz="600" smtClean="0"/>
          </a:p>
          <a:p>
            <a:pPr marL="609600" indent="-609600">
              <a:lnSpc>
                <a:spcPct val="90000"/>
              </a:lnSpc>
            </a:pPr>
            <a:r>
              <a:rPr lang="cs-CZ" sz="2000" smtClean="0"/>
              <a:t>lhůta se </a:t>
            </a:r>
            <a:r>
              <a:rPr lang="cs-CZ" sz="2000" b="1" smtClean="0"/>
              <a:t>staví </a:t>
            </a:r>
            <a:r>
              <a:rPr lang="cs-CZ" sz="2000" smtClean="0"/>
              <a:t>po dobu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600" smtClean="0"/>
              <a:t>vymáhání daně soudem nebo soudním exekutorem</a:t>
            </a:r>
            <a:endParaRPr lang="cs-CZ" sz="1200" smtClean="0"/>
          </a:p>
          <a:p>
            <a:pPr marL="990600" lvl="1" indent="-533400">
              <a:lnSpc>
                <a:spcPct val="90000"/>
              </a:lnSpc>
            </a:pPr>
            <a:r>
              <a:rPr lang="cs-CZ" sz="1600" smtClean="0"/>
              <a:t>přihlášení daňové pohledávky do insolvenčního řízení nebo do veřejné dražby 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600" smtClean="0"/>
              <a:t>daňové exekuce srážkami ze mzdy 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600" smtClean="0"/>
              <a:t>dožádání mezinárodní pomoci při vymáhání</a:t>
            </a:r>
            <a:endParaRPr lang="cs-CZ" sz="1400" smtClean="0"/>
          </a:p>
        </p:txBody>
      </p:sp>
      <p:sp>
        <p:nvSpPr>
          <p:cNvPr id="21507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1508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C97558D-C391-4498-BF6D-499236D67607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8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09601"/>
            <a:ext cx="7772400" cy="101917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5. Vybírání daní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2400" b="1" smtClean="0">
                <a:solidFill>
                  <a:schemeClr val="tx2"/>
                </a:solidFill>
              </a:rPr>
              <a:t>Pořadí úhrady daně</a:t>
            </a:r>
            <a:endParaRPr lang="cs-CZ" sz="1800" smtClean="0">
              <a:solidFill>
                <a:schemeClr val="tx2"/>
              </a:solidFill>
            </a:endParaRPr>
          </a:p>
          <a:p>
            <a:pPr marL="990600" lvl="1" indent="-533400">
              <a:lnSpc>
                <a:spcPct val="80000"/>
              </a:lnSpc>
            </a:pPr>
            <a:r>
              <a:rPr lang="cs-CZ" sz="1800" smtClean="0">
                <a:solidFill>
                  <a:schemeClr val="tx2"/>
                </a:solidFill>
              </a:rPr>
              <a:t>rozdíl mezi daní a příslušenstvím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>
                <a:solidFill>
                  <a:schemeClr val="tx2"/>
                </a:solidFill>
              </a:rPr>
              <a:t>rozdíl mezi běžnou platbou a vymáháním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>
                <a:solidFill>
                  <a:schemeClr val="tx2"/>
                </a:solidFill>
              </a:rPr>
              <a:t>specifické případy – ručení, insolvence</a:t>
            </a:r>
          </a:p>
          <a:p>
            <a:pPr marL="990600" lvl="1" indent="-533400">
              <a:lnSpc>
                <a:spcPct val="80000"/>
              </a:lnSpc>
            </a:pPr>
            <a:endParaRPr lang="cs-CZ" sz="90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cs-CZ" sz="2400" b="1" smtClean="0">
                <a:solidFill>
                  <a:schemeClr val="tx2"/>
                </a:solidFill>
              </a:rPr>
              <a:t>Způsob placení daně</a:t>
            </a:r>
            <a:endParaRPr lang="cs-CZ" sz="2400" smtClean="0">
              <a:solidFill>
                <a:schemeClr val="tx2"/>
              </a:solidFill>
            </a:endParaRPr>
          </a:p>
          <a:p>
            <a:pPr marL="990600" lvl="1" indent="-533400">
              <a:lnSpc>
                <a:spcPct val="80000"/>
              </a:lnSpc>
            </a:pPr>
            <a:r>
              <a:rPr lang="cs-CZ" sz="1800" smtClean="0">
                <a:solidFill>
                  <a:schemeClr val="tx2"/>
                </a:solidFill>
              </a:rPr>
              <a:t>primárně v české měně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>
                <a:solidFill>
                  <a:schemeClr val="tx2"/>
                </a:solidFill>
              </a:rPr>
              <a:t>forma placení</a:t>
            </a:r>
          </a:p>
          <a:p>
            <a:pPr marL="1371600" lvl="2" indent="-457200">
              <a:lnSpc>
                <a:spcPct val="80000"/>
              </a:lnSpc>
            </a:pPr>
            <a:r>
              <a:rPr lang="cs-CZ" sz="1600" smtClean="0">
                <a:solidFill>
                  <a:schemeClr val="tx2"/>
                </a:solidFill>
              </a:rPr>
              <a:t>bezhotovostně</a:t>
            </a:r>
          </a:p>
          <a:p>
            <a:pPr marL="1371600" lvl="2" indent="-457200">
              <a:lnSpc>
                <a:spcPct val="80000"/>
              </a:lnSpc>
            </a:pPr>
            <a:r>
              <a:rPr lang="cs-CZ" sz="1600" smtClean="0">
                <a:solidFill>
                  <a:schemeClr val="tx2"/>
                </a:solidFill>
              </a:rPr>
              <a:t>v hotovosti</a:t>
            </a:r>
          </a:p>
          <a:p>
            <a:pPr marL="1371600" lvl="2" indent="-457200">
              <a:lnSpc>
                <a:spcPct val="80000"/>
              </a:lnSpc>
            </a:pPr>
            <a:r>
              <a:rPr lang="cs-CZ" sz="1600" smtClean="0">
                <a:solidFill>
                  <a:schemeClr val="tx2"/>
                </a:solidFill>
              </a:rPr>
              <a:t>kolkovými známkami (pouze soudní a správní poplatky)</a:t>
            </a:r>
          </a:p>
          <a:p>
            <a:pPr marL="1371600" lvl="2" indent="-457200">
              <a:lnSpc>
                <a:spcPct val="80000"/>
              </a:lnSpc>
            </a:pPr>
            <a:r>
              <a:rPr lang="cs-CZ" sz="1600" smtClean="0">
                <a:solidFill>
                  <a:schemeClr val="tx2"/>
                </a:solidFill>
              </a:rPr>
              <a:t>přeplatkem na jiné dani</a:t>
            </a:r>
          </a:p>
          <a:p>
            <a:pPr marL="990600" lvl="1" indent="-533400">
              <a:lnSpc>
                <a:spcPct val="80000"/>
              </a:lnSpc>
            </a:pPr>
            <a:endParaRPr lang="cs-CZ" sz="90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cs-CZ" sz="2400" b="1" smtClean="0">
                <a:solidFill>
                  <a:schemeClr val="tx2"/>
                </a:solidFill>
              </a:rPr>
              <a:t>Den platby</a:t>
            </a:r>
            <a:endParaRPr lang="cs-CZ" sz="1800" smtClean="0">
              <a:solidFill>
                <a:schemeClr val="tx2"/>
              </a:solidFill>
            </a:endParaRPr>
          </a:p>
          <a:p>
            <a:pPr marL="990600" lvl="1" indent="-533400">
              <a:lnSpc>
                <a:spcPct val="80000"/>
              </a:lnSpc>
            </a:pPr>
            <a:r>
              <a:rPr lang="cs-CZ" sz="1800" smtClean="0">
                <a:solidFill>
                  <a:schemeClr val="tx2"/>
                </a:solidFill>
              </a:rPr>
              <a:t>převzetím hotovosti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smtClean="0">
                <a:solidFill>
                  <a:schemeClr val="tx2"/>
                </a:solidFill>
              </a:rPr>
              <a:t>připsáním na účet správce daně</a:t>
            </a:r>
            <a:endParaRPr lang="cs-CZ" sz="1600" smtClean="0"/>
          </a:p>
        </p:txBody>
      </p:sp>
      <p:sp>
        <p:nvSpPr>
          <p:cNvPr id="22531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2532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B72B0F5-1B28-420E-A858-DB08CE3FD753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9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862</TotalTime>
  <Words>1424</Words>
  <Application>Microsoft Office PowerPoint</Application>
  <PresentationFormat>Předvádění na obrazovce (4:3)</PresentationFormat>
  <Paragraphs>357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Šablona návrhu</vt:lpstr>
      </vt:variant>
      <vt:variant>
        <vt:i4>8</vt:i4>
      </vt:variant>
      <vt:variant>
        <vt:lpstr>Nadpisy snímků</vt:lpstr>
      </vt:variant>
      <vt:variant>
        <vt:i4>25</vt:i4>
      </vt:variant>
    </vt:vector>
  </HeadingPairs>
  <TitlesOfParts>
    <vt:vector size="42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Symbol</vt:lpstr>
      <vt:lpstr>Wingdings</vt:lpstr>
      <vt:lpstr>Shluk</vt:lpstr>
      <vt:lpstr>Shluk</vt:lpstr>
      <vt:lpstr>Shluk</vt:lpstr>
      <vt:lpstr>Shluk</vt:lpstr>
      <vt:lpstr>Shluk</vt:lpstr>
      <vt:lpstr>Shluk</vt:lpstr>
      <vt:lpstr>Shluk</vt:lpstr>
      <vt:lpstr>Shluk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Boháčovi</dc:creator>
  <cp:lastModifiedBy>spravce</cp:lastModifiedBy>
  <cp:revision>143</cp:revision>
  <dcterms:created xsi:type="dcterms:W3CDTF">2010-01-10T10:53:02Z</dcterms:created>
  <dcterms:modified xsi:type="dcterms:W3CDTF">2012-04-06T05:25:39Z</dcterms:modified>
</cp:coreProperties>
</file>