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9"/>
  </p:notesMasterIdLst>
  <p:sldIdLst>
    <p:sldId id="256" r:id="rId2"/>
    <p:sldId id="291" r:id="rId3"/>
    <p:sldId id="257" r:id="rId4"/>
    <p:sldId id="292" r:id="rId5"/>
    <p:sldId id="272" r:id="rId6"/>
    <p:sldId id="259" r:id="rId7"/>
    <p:sldId id="258" r:id="rId8"/>
    <p:sldId id="262" r:id="rId9"/>
    <p:sldId id="260" r:id="rId10"/>
    <p:sldId id="293" r:id="rId11"/>
    <p:sldId id="261" r:id="rId12"/>
    <p:sldId id="263" r:id="rId13"/>
    <p:sldId id="264" r:id="rId14"/>
    <p:sldId id="265" r:id="rId15"/>
    <p:sldId id="268" r:id="rId16"/>
    <p:sldId id="266" r:id="rId17"/>
    <p:sldId id="267" r:id="rId18"/>
    <p:sldId id="273" r:id="rId19"/>
    <p:sldId id="269" r:id="rId20"/>
    <p:sldId id="270" r:id="rId21"/>
    <p:sldId id="274" r:id="rId22"/>
    <p:sldId id="275" r:id="rId23"/>
    <p:sldId id="287" r:id="rId24"/>
    <p:sldId id="281" r:id="rId25"/>
    <p:sldId id="277" r:id="rId26"/>
    <p:sldId id="278" r:id="rId27"/>
    <p:sldId id="276" r:id="rId28"/>
    <p:sldId id="279" r:id="rId29"/>
    <p:sldId id="285" r:id="rId30"/>
    <p:sldId id="286" r:id="rId31"/>
    <p:sldId id="289" r:id="rId32"/>
    <p:sldId id="280" r:id="rId33"/>
    <p:sldId id="284" r:id="rId34"/>
    <p:sldId id="282" r:id="rId35"/>
    <p:sldId id="283" r:id="rId36"/>
    <p:sldId id="288" r:id="rId37"/>
    <p:sldId id="290" r:id="rId3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B14A7A9-7EA3-4669-8C26-52ECC82E166F}" type="datetimeFigureOut">
              <a:rPr lang="cs-CZ"/>
              <a:pPr>
                <a:defRPr/>
              </a:pPr>
              <a:t>6.3.2012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9F98B32-9710-42B4-B970-BB61757A03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élník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bdélník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bdélník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7436EB-1A0C-4FF5-B4EB-2ED742CF22B3}" type="datetime1">
              <a:rPr lang="cs-CZ"/>
              <a:pPr>
                <a:defRPr/>
              </a:pPr>
              <a:t>6.3.2012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Aktuální otázky práva mezinárodního obchodu</a:t>
            </a:r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1AA995-9DB0-4174-B986-CA1B8B6CB9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A864D-992A-4BED-88BD-1C6957F2C826}" type="datetime1">
              <a:rPr lang="cs-CZ"/>
              <a:pPr>
                <a:defRPr/>
              </a:pPr>
              <a:t>6.3.2012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Aktuální otázky práva mezinárodního obchodu</a:t>
            </a: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2818-25ED-4BC5-859D-6401D797DE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913F8-AF39-4991-8919-11B840CD3CA4}" type="datetime1">
              <a:rPr lang="cs-CZ"/>
              <a:pPr>
                <a:defRPr/>
              </a:pPr>
              <a:t>6.3.2012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Aktuální otázky práva mezinárodního obchodu</a:t>
            </a: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B73FB-E144-4A1B-95E5-C69837902E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E7345-9C0A-40E7-926E-4F51D4478978}" type="datetime1">
              <a:rPr lang="cs-CZ"/>
              <a:pPr>
                <a:defRPr/>
              </a:pPr>
              <a:t>6.3.2012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Aktuální otázky práva mezinárodního obchodu</a:t>
            </a: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6982B-E615-4AB8-98B4-DDE764265F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Volný tvar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Volný tvar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Volný tvar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bdélník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bdélník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bdélník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bdélník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Obdélník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CDF5A8-8894-4C8D-A655-5C76F5CB42EE}" type="datetime1">
              <a:rPr lang="cs-CZ"/>
              <a:pPr>
                <a:defRPr/>
              </a:pPr>
              <a:t>6.3.2012</a:t>
            </a:fld>
            <a:endParaRPr lang="cs-CZ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Aktuální otázky práva mezinárodního obchodu</a:t>
            </a:r>
          </a:p>
        </p:txBody>
      </p:sp>
      <p:sp>
        <p:nvSpPr>
          <p:cNvPr id="2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3B23EA-D580-440F-BF5C-7397A7ACAD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AF4A66-3571-4678-A678-BE97052BC131}" type="datetime1">
              <a:rPr lang="cs-CZ"/>
              <a:pPr>
                <a:defRPr/>
              </a:pPr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Aktuální otázky práva mezinárodního obchodu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6AB60E-1533-4678-A8D2-67EA1E0741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bdélník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bdélník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bdélník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bdélník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38BA91-46B9-4248-B6DE-B621515B43EB}" type="datetime1">
              <a:rPr lang="cs-CZ"/>
              <a:pPr>
                <a:defRPr/>
              </a:pPr>
              <a:t>6.3.2012</a:t>
            </a:fld>
            <a:endParaRPr lang="cs-CZ"/>
          </a:p>
        </p:txBody>
      </p:sp>
      <p:sp>
        <p:nvSpPr>
          <p:cNvPr id="1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Aktuální otázky práva mezinárodního obchodu</a:t>
            </a:r>
          </a:p>
        </p:txBody>
      </p:sp>
      <p:sp>
        <p:nvSpPr>
          <p:cNvPr id="1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BE7054-C76E-488C-ADD7-A6784EF55A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B0096-B303-4414-9743-A2C9FC92A99D}" type="datetime1">
              <a:rPr lang="cs-CZ"/>
              <a:pPr>
                <a:defRPr/>
              </a:pPr>
              <a:t>6.3.2012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Aktuální otázky práva mezinárodního obchodu</a:t>
            </a: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D7305-BEE0-46C2-B591-616851E649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FAADDC-774B-475F-AE7B-9AAFD51AF373}" type="datetime1">
              <a:rPr lang="cs-CZ"/>
              <a:pPr>
                <a:defRPr/>
              </a:pPr>
              <a:t>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Aktuální otázky práva mezinárodního obchodu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DB3C6F-DBBF-4984-93C4-F7B547F065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C18A3-DD2C-483D-9F91-B9095CF61398}" type="datetime1">
              <a:rPr lang="cs-CZ"/>
              <a:pPr>
                <a:defRPr/>
              </a:pPr>
              <a:t>6.3.2012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Aktuální otázky práva mezinárodního obchodu</a:t>
            </a: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79CA5-EDC8-49A7-B883-2D69041D34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Přímá spojovací čára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Skupina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Přímá spojovací čára 14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16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Přímá spojovací čára 10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2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Přímá spojovací čára 18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20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806205-19DF-4B88-AC9E-FE83E7502BD4}" type="datetime1">
              <a:rPr lang="cs-CZ"/>
              <a:pPr>
                <a:defRPr/>
              </a:pPr>
              <a:t>6.3.2012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Aktuální otázky práva mezinárodního obchodu</a:t>
            </a:r>
          </a:p>
        </p:txBody>
      </p:sp>
      <p:sp>
        <p:nvSpPr>
          <p:cNvPr id="2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3D3AA8-1B49-4C89-AD98-AF30E217AF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bdélník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13FD5D7-12FA-41ED-9598-98BDA94A3A4B}" type="datetime1">
              <a:rPr lang="cs-CZ"/>
              <a:pPr>
                <a:defRPr/>
              </a:pPr>
              <a:t>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cs-CZ"/>
              <a:t>Aktuální otázky práva mezinárodního obchodu</a:t>
            </a: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2F2DCD3-0852-462C-92D7-AE6E4D6B9A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0" r:id="rId6"/>
    <p:sldLayoutId id="2147483676" r:id="rId7"/>
    <p:sldLayoutId id="2147483669" r:id="rId8"/>
    <p:sldLayoutId id="2147483677" r:id="rId9"/>
    <p:sldLayoutId id="2147483668" r:id="rId10"/>
    <p:sldLayoutId id="2147483667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416824" cy="208823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Aktuální otázky práva mezinárodního obchodu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834313" cy="1962150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cs-CZ" smtClean="0"/>
              <a:t>Aktuální otázky právní vědy a praxe II</a:t>
            </a:r>
          </a:p>
          <a:p>
            <a:pPr algn="ctr">
              <a:spcBef>
                <a:spcPct val="0"/>
              </a:spcBef>
            </a:pPr>
            <a:endParaRPr lang="cs-CZ" smtClean="0"/>
          </a:p>
          <a:p>
            <a:pPr algn="ctr">
              <a:spcBef>
                <a:spcPct val="0"/>
              </a:spcBef>
            </a:pPr>
            <a:r>
              <a:rPr lang="cs-CZ" smtClean="0"/>
              <a:t>Zdeněk Nový</a:t>
            </a:r>
          </a:p>
          <a:p>
            <a:pPr algn="ctr">
              <a:spcBef>
                <a:spcPct val="0"/>
              </a:spcBef>
            </a:pPr>
            <a:r>
              <a:rPr lang="cs-CZ" smtClean="0"/>
              <a:t>Katedra Mezinárodní ho a evropského práva</a:t>
            </a:r>
          </a:p>
          <a:p>
            <a:pPr algn="ctr">
              <a:spcBef>
                <a:spcPct val="0"/>
              </a:spcBef>
            </a:pPr>
            <a:r>
              <a:rPr lang="cs-CZ" smtClean="0"/>
              <a:t>							6. 3. 2012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61288" cy="12604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Mezinárodní ochrana investic a lidská práva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Dostředivá a odstředivá tendence</a:t>
            </a:r>
          </a:p>
          <a:p>
            <a:r>
              <a:rPr lang="cs-CZ" smtClean="0"/>
              <a:t>Případy </a:t>
            </a:r>
            <a:r>
              <a:rPr lang="cs-CZ" i="1" smtClean="0"/>
              <a:t>Biwater Gauff v. Tanzania </a:t>
            </a:r>
            <a:r>
              <a:rPr lang="cs-CZ" smtClean="0"/>
              <a:t>(přstup k pitné vodě jako lidské právo vs. ochrana investice) a </a:t>
            </a:r>
            <a:r>
              <a:rPr lang="cs-CZ" i="1" smtClean="0"/>
              <a:t>Foresti v South Africa</a:t>
            </a:r>
            <a:r>
              <a:rPr lang="cs-CZ" smtClean="0"/>
              <a:t> – překonávání Apartheidu vs. ochrana poskytovaná BIT</a:t>
            </a:r>
          </a:p>
        </p:txBody>
      </p:sp>
      <p:sp>
        <p:nvSpPr>
          <p:cNvPr id="24579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3D2510-0693-412E-AC70-D1535AAE701C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24580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24581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7691EC-FD01-40D0-95AA-F00516665A2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CSR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Snaha, aby bylo zajištěno, že se tzv. multinacionální společnosti chovají při své podnikatelské činnosti s respektem k lidským právům, životnímu prostředí atd. (podnět pro společnosti i pro státy)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Soft </a:t>
            </a:r>
            <a:r>
              <a:rPr lang="cs-CZ" dirty="0" err="1" smtClean="0"/>
              <a:t>law</a:t>
            </a:r>
            <a:r>
              <a:rPr lang="cs-CZ" dirty="0" smtClean="0"/>
              <a:t> (tzv. </a:t>
            </a:r>
            <a:r>
              <a:rPr lang="cs-CZ" dirty="0" err="1" smtClean="0"/>
              <a:t>Ruggieho</a:t>
            </a:r>
            <a:r>
              <a:rPr lang="cs-CZ" dirty="0" smtClean="0"/>
              <a:t> principy, OECD </a:t>
            </a:r>
            <a:r>
              <a:rPr lang="cs-CZ" dirty="0" err="1" smtClean="0"/>
              <a:t>Guidelines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Multinational</a:t>
            </a:r>
            <a:r>
              <a:rPr lang="cs-CZ" dirty="0" smtClean="0"/>
              <a:t> </a:t>
            </a:r>
            <a:r>
              <a:rPr lang="cs-CZ" dirty="0" err="1" smtClean="0"/>
              <a:t>Enterprises</a:t>
            </a:r>
            <a:r>
              <a:rPr lang="cs-CZ" dirty="0" smtClean="0"/>
              <a:t>. UN </a:t>
            </a:r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Compact</a:t>
            </a:r>
            <a:r>
              <a:rPr lang="cs-CZ" dirty="0" smtClean="0"/>
              <a:t>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Efektivita CSR?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ISO standardizace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Někteří mez. </a:t>
            </a:r>
            <a:r>
              <a:rPr lang="cs-CZ" dirty="0"/>
              <a:t>o</a:t>
            </a:r>
            <a:r>
              <a:rPr lang="cs-CZ" dirty="0" smtClean="0"/>
              <a:t>bchodníci vyžadují ve smlouvách, aby druhá strana neporušovala standardy lidských práv při jejich plnění (následek podstatné porušení </a:t>
            </a:r>
            <a:r>
              <a:rPr lang="cs-CZ" dirty="0" err="1" smtClean="0"/>
              <a:t>sml</a:t>
            </a:r>
            <a:r>
              <a:rPr lang="cs-CZ" dirty="0" smtClean="0"/>
              <a:t>.)</a:t>
            </a:r>
          </a:p>
        </p:txBody>
      </p:sp>
      <p:sp>
        <p:nvSpPr>
          <p:cNvPr id="23555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B36CC0-8491-495D-A3BF-0D81ABAD902A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23556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879003-1F9E-47A2-BFC1-C8740710394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/>
          </a:p>
        </p:txBody>
      </p:sp>
      <p:sp>
        <p:nvSpPr>
          <p:cNvPr id="23557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Potírání úplatkářství v MO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Mezinárodní úmluvy: 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en-US" dirty="0" smtClean="0"/>
              <a:t>OECD Convention on Combating Bribery of Foreign Public Officials in International Business Transactions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Vnitrostátní legislativa (</a:t>
            </a:r>
            <a:r>
              <a:rPr lang="cs-CZ" dirty="0" err="1" smtClean="0"/>
              <a:t>The</a:t>
            </a:r>
            <a:r>
              <a:rPr lang="cs-CZ" dirty="0" smtClean="0"/>
              <a:t> UK </a:t>
            </a:r>
            <a:r>
              <a:rPr lang="cs-CZ" dirty="0" err="1" smtClean="0"/>
              <a:t>Bribery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2010):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Společnosti jsou povinny mít vnitřní protikorupční mechanismy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err="1" smtClean="0"/>
              <a:t>Extrateritoriální</a:t>
            </a:r>
            <a:r>
              <a:rPr lang="cs-CZ" dirty="0" smtClean="0"/>
              <a:t> účinky zákona (díky široké personální působnosti založené na pojmu „úzké vazby“ na UK)</a:t>
            </a:r>
            <a:endParaRPr lang="en-US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  <p:sp>
        <p:nvSpPr>
          <p:cNvPr id="25603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35713F-CF32-4CB2-A38B-574D11D1EF85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25604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33B472-4134-4668-85C1-EB9FCE1E572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/>
          </a:p>
        </p:txBody>
      </p:sp>
      <p:sp>
        <p:nvSpPr>
          <p:cNvPr id="25605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Mezinárodní obchodní právo (soukromoprávní aspekty)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Ochrana veřejného zájmu: </a:t>
            </a:r>
          </a:p>
          <a:p>
            <a:pPr lvl="1"/>
            <a:r>
              <a:rPr lang="cs-CZ" smtClean="0"/>
              <a:t>koncepce veřejného pořádku a tzv. nutně použitelných norem</a:t>
            </a:r>
          </a:p>
          <a:p>
            <a:r>
              <a:rPr lang="cs-CZ" smtClean="0"/>
              <a:t>Ekvitní úvahy: </a:t>
            </a:r>
          </a:p>
          <a:p>
            <a:pPr lvl="1"/>
            <a:r>
              <a:rPr lang="cs-CZ" smtClean="0"/>
              <a:t>použití právních principů v mezinárodním obchodu </a:t>
            </a:r>
          </a:p>
        </p:txBody>
      </p:sp>
      <p:sp>
        <p:nvSpPr>
          <p:cNvPr id="26627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0905F3C-D3C2-4739-A0F8-3F82986779D2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26628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588B88-6AA5-4C70-BBBF-6BA10D038E4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  <p:sp>
        <p:nvSpPr>
          <p:cNvPr id="26629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Ochrana veřejného zájmu v mezinárodní obchodní arbitráži (MOA)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550" y="2349500"/>
            <a:ext cx="7715250" cy="4006850"/>
          </a:xfrm>
        </p:spPr>
        <p:txBody>
          <a:bodyPr>
            <a:normAutofit fontScale="850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Veřejný pořádek v MOA – tzv. národní mezinárodní veřejný pořádek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Ochrana lidských práv v MOA: Vztahuje se EÚLP na arbitráž? Jsou mez. rozhodci tuto povinni aplikovat? Pokud ne, kdo je povinen zajistit </a:t>
            </a:r>
            <a:r>
              <a:rPr lang="cs-CZ" dirty="0" err="1" smtClean="0"/>
              <a:t>aplikaciúmluvy</a:t>
            </a:r>
            <a:r>
              <a:rPr lang="cs-CZ" dirty="0" smtClean="0"/>
              <a:t>?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2 základní pohledy: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Arbitráž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EÚLP</a:t>
            </a:r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>
                <a:latin typeface="Times New Roman"/>
                <a:cs typeface="Times New Roman"/>
              </a:rPr>
              <a:t>+ </a:t>
            </a:r>
            <a:r>
              <a:rPr lang="cs-CZ" dirty="0" smtClean="0">
                <a:cs typeface="Times New Roman"/>
              </a:rPr>
              <a:t>Právo EU a jeho „evropský veřejný pořádek“ ( ESD - </a:t>
            </a:r>
            <a:r>
              <a:rPr lang="cs-CZ" dirty="0" err="1" smtClean="0">
                <a:cs typeface="Times New Roman"/>
              </a:rPr>
              <a:t>Eco</a:t>
            </a:r>
            <a:r>
              <a:rPr lang="cs-CZ" dirty="0" smtClean="0">
                <a:cs typeface="Times New Roman"/>
              </a:rPr>
              <a:t> </a:t>
            </a:r>
            <a:r>
              <a:rPr lang="cs-CZ" dirty="0" err="1" smtClean="0">
                <a:cs typeface="Times New Roman"/>
              </a:rPr>
              <a:t>Swiss</a:t>
            </a:r>
            <a:r>
              <a:rPr lang="cs-CZ" dirty="0" smtClean="0">
                <a:cs typeface="Times New Roman"/>
              </a:rPr>
              <a:t>, </a:t>
            </a:r>
            <a:r>
              <a:rPr lang="cs-CZ" dirty="0" err="1" smtClean="0">
                <a:cs typeface="Times New Roman"/>
              </a:rPr>
              <a:t>Mostaza</a:t>
            </a:r>
            <a:r>
              <a:rPr lang="cs-CZ" dirty="0" smtClean="0">
                <a:cs typeface="Times New Roman"/>
              </a:rPr>
              <a:t> Claro, </a:t>
            </a:r>
            <a:r>
              <a:rPr lang="cs-CZ" dirty="0" err="1" smtClean="0">
                <a:cs typeface="Times New Roman"/>
              </a:rPr>
              <a:t>Asturcom</a:t>
            </a:r>
            <a:r>
              <a:rPr lang="cs-CZ" dirty="0" smtClean="0">
                <a:cs typeface="Times New Roman"/>
              </a:rPr>
              <a:t>)</a:t>
            </a:r>
            <a:endParaRPr lang="cs-CZ" dirty="0" smtClean="0"/>
          </a:p>
        </p:txBody>
      </p:sp>
      <p:sp>
        <p:nvSpPr>
          <p:cNvPr id="27651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82D116-F896-4592-9A35-4291A414F9E3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27652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C93B09-219A-4CAA-9282-713FF72271C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/>
          </a:p>
        </p:txBody>
      </p:sp>
      <p:sp>
        <p:nvSpPr>
          <p:cNvPr id="27653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tx2">
                    <a:satMod val="200000"/>
                  </a:schemeClr>
                </a:solidFill>
              </a:rPr>
              <a:t>Jivraj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 vs. </a:t>
            </a:r>
            <a:r>
              <a:rPr lang="cs-CZ" dirty="0" err="1" smtClean="0">
                <a:solidFill>
                  <a:schemeClr val="tx2">
                    <a:satMod val="200000"/>
                  </a:schemeClr>
                </a:solidFill>
              </a:rPr>
              <a:t>Haswani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 [2011] UKSC 40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Spor  mezi stranami měli rozhodovat jen rozhodci, </a:t>
            </a:r>
            <a:r>
              <a:rPr lang="cs-CZ" dirty="0" err="1" smtClean="0"/>
              <a:t>kt</a:t>
            </a:r>
            <a:r>
              <a:rPr lang="cs-CZ" dirty="0" smtClean="0"/>
              <a:t>. jsou členové šíitské komunity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Jedna ze strana nominovala osobu mimo komunitu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 obecné rovině svobodná vůle stran jako základ arbitráže vs. svoboda náboženského vyznání a nediskriminace z náboženských důvodů -</a:t>
            </a:r>
            <a:r>
              <a:rPr lang="cs-CZ" dirty="0" smtClean="0">
                <a:latin typeface="Times New Roman"/>
                <a:cs typeface="Times New Roman"/>
              </a:rPr>
              <a:t>&gt; </a:t>
            </a:r>
            <a:r>
              <a:rPr lang="cs-CZ" dirty="0" smtClean="0">
                <a:cs typeface="Times New Roman"/>
              </a:rPr>
              <a:t>je rozhodčí doložka platná?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Otázka (zdánlivě absurdní): Je rozhodce zaměstnancem stran?</a:t>
            </a:r>
            <a:endParaRPr lang="cs-CZ" dirty="0"/>
          </a:p>
        </p:txBody>
      </p:sp>
      <p:sp>
        <p:nvSpPr>
          <p:cNvPr id="28675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ACAF68-4047-4609-914C-B85D264655EF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28676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F6585D-F36D-4328-A19F-BD1FF6A0BF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  <p:sp>
        <p:nvSpPr>
          <p:cNvPr id="28677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Ochrana hodnot ve smluvním právu v mezinárodním obchodu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Smlouva je hlavním nástrojem ekonomické směny</a:t>
            </a:r>
          </a:p>
          <a:p>
            <a:r>
              <a:rPr lang="cs-CZ" smtClean="0"/>
              <a:t>„Smluvní jistota“ vs. „smluvní spravedlnost“</a:t>
            </a:r>
          </a:p>
          <a:p>
            <a:r>
              <a:rPr lang="cs-CZ" smtClean="0"/>
              <a:t>Efektivita vs. spravedlnost – paralelní světy?</a:t>
            </a:r>
          </a:p>
          <a:p>
            <a:r>
              <a:rPr lang="cs-CZ" smtClean="0"/>
              <a:t>Koncept tzv. smluvní etiky (Brownsword 2001):</a:t>
            </a:r>
          </a:p>
          <a:p>
            <a:pPr lvl="1"/>
            <a:r>
              <a:rPr lang="cs-CZ" smtClean="0"/>
              <a:t>Altruistická</a:t>
            </a:r>
          </a:p>
          <a:p>
            <a:pPr lvl="1"/>
            <a:r>
              <a:rPr lang="cs-CZ" smtClean="0"/>
              <a:t>Individualstická</a:t>
            </a:r>
          </a:p>
        </p:txBody>
      </p:sp>
      <p:sp>
        <p:nvSpPr>
          <p:cNvPr id="29699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06FB4A-B9D0-499E-922C-A56D222A925F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29700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3C88F8-66BC-430A-8E0E-55E4E325C52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/>
          </a:p>
        </p:txBody>
      </p:sp>
      <p:sp>
        <p:nvSpPr>
          <p:cNvPr id="29701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Smlouva není hazard a nemá být založena na čiré spekulaci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„všechny</a:t>
            </a:r>
            <a:r>
              <a:rPr lang="cs-CZ" smtClean="0"/>
              <a:t> </a:t>
            </a:r>
            <a:r>
              <a:rPr lang="cs-CZ" i="1" smtClean="0"/>
              <a:t>obchodní transakce jsou založeny na rovnováze vzájemných plnění a negace tohoto principu by z obchodní smlouvy učinila smlouvu nahodilou, založenou na spekulaci nebo hazardu</a:t>
            </a:r>
            <a:r>
              <a:rPr lang="cs-CZ" smtClean="0"/>
              <a:t>“ (Rozhodčí nález č. 2291 ICC International Court of Arbitration, Clunet 1976, přel. Z. N.) 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30723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BBF40B-E368-49E8-A177-257624A9C506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30724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196AF0-170D-41FC-868B-241B30C3D80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/>
          </a:p>
        </p:txBody>
      </p:sp>
      <p:sp>
        <p:nvSpPr>
          <p:cNvPr id="30725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A </a:t>
            </a:r>
            <a:r>
              <a:rPr lang="cs-CZ" dirty="0" err="1" smtClean="0">
                <a:solidFill>
                  <a:schemeClr val="tx2">
                    <a:satMod val="200000"/>
                  </a:schemeClr>
                </a:solidFill>
              </a:rPr>
              <a:t>pound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satMod val="20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satMod val="200000"/>
                  </a:schemeClr>
                </a:solidFill>
              </a:rPr>
              <a:t>flesh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Ekvitní standard by měly bránit bezohlednému výkonu práva vůči druhé straně, a to i mezi sofistikovanými obchodníky</a:t>
            </a:r>
          </a:p>
        </p:txBody>
      </p:sp>
      <p:sp>
        <p:nvSpPr>
          <p:cNvPr id="31747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FF9735-A678-47C0-843D-3B1E3BB80E50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31748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17868E-4A92-49E0-AB6B-AF88C806297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/>
          </a:p>
        </p:txBody>
      </p:sp>
      <p:sp>
        <p:nvSpPr>
          <p:cNvPr id="31749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Ekvitní nástroje ve smluvním právu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Celá řada právních principů na různé úrovni abstrakce – zákaz </a:t>
            </a:r>
            <a:r>
              <a:rPr lang="cs-CZ" i="1" dirty="0" err="1" smtClean="0"/>
              <a:t>venire</a:t>
            </a:r>
            <a:r>
              <a:rPr lang="cs-CZ" i="1" dirty="0" smtClean="0"/>
              <a:t> </a:t>
            </a:r>
            <a:r>
              <a:rPr lang="cs-CZ" i="1" dirty="0" err="1" smtClean="0"/>
              <a:t>contra</a:t>
            </a:r>
            <a:r>
              <a:rPr lang="cs-CZ" i="1" dirty="0" smtClean="0"/>
              <a:t> </a:t>
            </a:r>
            <a:r>
              <a:rPr lang="cs-CZ" i="1" dirty="0" err="1" smtClean="0"/>
              <a:t>factum</a:t>
            </a:r>
            <a:r>
              <a:rPr lang="cs-CZ" i="1" dirty="0" smtClean="0"/>
              <a:t> proprium</a:t>
            </a:r>
            <a:r>
              <a:rPr lang="cs-CZ" dirty="0" smtClean="0"/>
              <a:t>, </a:t>
            </a:r>
            <a:r>
              <a:rPr lang="cs-CZ" i="1" dirty="0" err="1" smtClean="0"/>
              <a:t>nemo</a:t>
            </a:r>
            <a:r>
              <a:rPr lang="cs-CZ" i="1" dirty="0" smtClean="0"/>
              <a:t> </a:t>
            </a:r>
            <a:r>
              <a:rPr lang="cs-CZ" i="1" dirty="0" err="1" smtClean="0"/>
              <a:t>auditur</a:t>
            </a:r>
            <a:r>
              <a:rPr lang="cs-CZ" i="1" dirty="0" smtClean="0"/>
              <a:t> </a:t>
            </a:r>
            <a:r>
              <a:rPr lang="cs-CZ" i="1" dirty="0" err="1" smtClean="0"/>
              <a:t>turpitudinem</a:t>
            </a:r>
            <a:r>
              <a:rPr lang="cs-CZ" i="1" dirty="0" smtClean="0"/>
              <a:t> </a:t>
            </a:r>
            <a:r>
              <a:rPr lang="cs-CZ" i="1" dirty="0" err="1" smtClean="0"/>
              <a:t>suam</a:t>
            </a:r>
            <a:r>
              <a:rPr lang="cs-CZ" i="1" dirty="0" smtClean="0"/>
              <a:t> </a:t>
            </a:r>
            <a:r>
              <a:rPr lang="cs-CZ" i="1" dirty="0" err="1" smtClean="0"/>
              <a:t>allegans</a:t>
            </a:r>
            <a:r>
              <a:rPr lang="cs-CZ" dirty="0" smtClean="0"/>
              <a:t>, zákaz zneužití práva, </a:t>
            </a:r>
            <a:r>
              <a:rPr lang="cs-CZ" i="1" dirty="0" err="1" smtClean="0"/>
              <a:t>estoppel</a:t>
            </a:r>
            <a:r>
              <a:rPr lang="cs-CZ" dirty="0" smtClean="0"/>
              <a:t>, dobrá víra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Právní komparace jako metodologický nástroj identifikace právních principů v MO: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Funkcionální komparatistika (</a:t>
            </a:r>
            <a:r>
              <a:rPr lang="cs-CZ" dirty="0" err="1" smtClean="0"/>
              <a:t>Zweigert</a:t>
            </a:r>
            <a:r>
              <a:rPr lang="cs-CZ" dirty="0" smtClean="0"/>
              <a:t>, </a:t>
            </a:r>
            <a:r>
              <a:rPr lang="cs-CZ" dirty="0" err="1" smtClean="0"/>
              <a:t>Kötz</a:t>
            </a:r>
            <a:r>
              <a:rPr lang="cs-CZ" dirty="0" smtClean="0"/>
              <a:t>, 1998)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Teorie tzv</a:t>
            </a:r>
            <a:r>
              <a:rPr lang="cs-CZ" i="1" dirty="0" smtClean="0"/>
              <a:t>. </a:t>
            </a:r>
            <a:r>
              <a:rPr lang="cs-CZ" i="1" dirty="0" err="1" smtClean="0"/>
              <a:t>legal</a:t>
            </a:r>
            <a:r>
              <a:rPr lang="cs-CZ" i="1" dirty="0" smtClean="0"/>
              <a:t> </a:t>
            </a:r>
            <a:r>
              <a:rPr lang="cs-CZ" i="1" dirty="0" err="1" smtClean="0"/>
              <a:t>formants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Sacco</a:t>
            </a:r>
            <a:r>
              <a:rPr lang="cs-CZ" dirty="0" smtClean="0"/>
              <a:t>, 1991)</a:t>
            </a:r>
          </a:p>
        </p:txBody>
      </p:sp>
      <p:sp>
        <p:nvSpPr>
          <p:cNvPr id="32771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597D02-1356-4DEC-AED3-6673E757E6CE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32772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3C864E-3FC8-46FD-BB89-2E0ABD9E0D0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/>
          </a:p>
        </p:txBody>
      </p:sp>
      <p:sp>
        <p:nvSpPr>
          <p:cNvPr id="32773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Motto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cs-CZ" sz="3600" smtClean="0"/>
          </a:p>
          <a:p>
            <a:pPr algn="ctr">
              <a:buFont typeface="Wingdings" pitchFamily="2" charset="2"/>
              <a:buNone/>
            </a:pPr>
            <a:endParaRPr lang="cs-CZ" sz="3600" smtClean="0"/>
          </a:p>
          <a:p>
            <a:pPr algn="ctr">
              <a:buFont typeface="Wingdings" pitchFamily="2" charset="2"/>
              <a:buNone/>
            </a:pPr>
            <a:r>
              <a:rPr lang="cs-CZ" sz="3600" smtClean="0"/>
              <a:t>„Banky na </a:t>
            </a:r>
            <a:r>
              <a:rPr lang="cs-CZ" sz="3600" i="1" smtClean="0"/>
              <a:t>Wall Street</a:t>
            </a:r>
            <a:r>
              <a:rPr lang="cs-CZ" sz="3600" smtClean="0"/>
              <a:t> jsou příliš velké na to, aby mohly zkrachovat.“</a:t>
            </a:r>
          </a:p>
        </p:txBody>
      </p:sp>
      <p:sp>
        <p:nvSpPr>
          <p:cNvPr id="15363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116501-11AE-42C3-98DC-A599A23ABE17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15364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15365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C26B80-C0B6-45C8-9D17-5CE3E11240D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tx2">
                    <a:satMod val="200000"/>
                  </a:schemeClr>
                </a:solidFill>
              </a:rPr>
              <a:t>Lex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2">
                    <a:satMod val="200000"/>
                  </a:schemeClr>
                </a:solidFill>
              </a:rPr>
              <a:t>mercatoria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 a právní principy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Lex mercatoria jako autonomní právní řád:</a:t>
            </a:r>
          </a:p>
          <a:p>
            <a:r>
              <a:rPr lang="cs-CZ" smtClean="0"/>
              <a:t>Santi Romano – „</a:t>
            </a:r>
            <a:r>
              <a:rPr lang="cs-CZ" i="1" smtClean="0"/>
              <a:t>každá organizovaná sociální skupina vytváří právní řád</a:t>
            </a:r>
            <a:r>
              <a:rPr lang="cs-CZ" smtClean="0"/>
              <a:t>“ (Paulsson, 2011, přel. Z. N.) vs. Austin-Weberovské paradigma, že pouze stát vytváří právo</a:t>
            </a:r>
          </a:p>
          <a:p>
            <a:r>
              <a:rPr lang="cs-CZ" smtClean="0"/>
              <a:t>Otázka: produkuje lex mercatoria vlastní právní principy nebo je založena na komparaci právních řádů? (Gaillard, 2001)</a:t>
            </a:r>
          </a:p>
        </p:txBody>
      </p:sp>
      <p:sp>
        <p:nvSpPr>
          <p:cNvPr id="33795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DBF5DA-B291-473E-B2EC-5E67A05C3F43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33796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EAB592-146B-4C8C-A8FF-9E95E07AF82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/>
          </a:p>
        </p:txBody>
      </p:sp>
      <p:sp>
        <p:nvSpPr>
          <p:cNvPr id="33797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12969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Dobrá víra 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jako ekvitní nástroj</a:t>
            </a:r>
            <a:endParaRPr lang="cs-CZ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Jazykové variace: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Treu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und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Glauben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bonne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foi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good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faith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and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fair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dealing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aj.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Právně-etický princip, generální klauzule atd. (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Hesselink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2011)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Standard či model chování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Čl. 1. 7 UNIDROIT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Principles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of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International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Commercial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Contracts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(2004):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„</a:t>
            </a:r>
            <a:r>
              <a:rPr lang="cs-CZ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každá smluvní strana je povinna jednat v souladu s dobrou vírou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.“  (přel. Z. N.)</a:t>
            </a:r>
          </a:p>
        </p:txBody>
      </p:sp>
      <p:sp>
        <p:nvSpPr>
          <p:cNvPr id="34819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161900-482A-4891-AB41-23563D00E87F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34820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34821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549D83-061D-4556-AAF7-982BF5A30B3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 obnáší dobrá víra </a:t>
            </a:r>
            <a:b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endParaRPr lang="cs-CZ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Povinnost stran kooperovat, aby byl naplněn účelem smlouvy,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dodržovat standardu poctivého chování,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GB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dodržov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at</a:t>
            </a:r>
            <a:r>
              <a:rPr lang="en-GB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standard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y</a:t>
            </a:r>
            <a:r>
              <a:rPr lang="en-GB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chování</a:t>
            </a:r>
            <a:r>
              <a:rPr lang="en-GB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které</a:t>
            </a:r>
            <a:r>
              <a:rPr lang="en-GB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lze</a:t>
            </a:r>
            <a:r>
              <a:rPr lang="en-GB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považovat</a:t>
            </a:r>
            <a:r>
              <a:rPr lang="en-GB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za</a:t>
            </a:r>
            <a:r>
              <a:rPr lang="en-GB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rozumné</a:t>
            </a:r>
            <a:r>
              <a:rPr lang="en-GB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s </a:t>
            </a:r>
            <a:r>
              <a:rPr lang="en-GB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ohledem</a:t>
            </a:r>
            <a:r>
              <a:rPr lang="en-GB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na</a:t>
            </a:r>
            <a:r>
              <a:rPr lang="en-GB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zájmy</a:t>
            </a:r>
            <a:r>
              <a:rPr lang="en-GB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druhé</a:t>
            </a:r>
            <a:r>
              <a:rPr lang="en-GB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strany</a:t>
            </a:r>
            <a:r>
              <a:rPr lang="cs-CZ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(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Peden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2003).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  <p:sp>
        <p:nvSpPr>
          <p:cNvPr id="35843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884E88-711E-4DB5-91EF-9E99FF529946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35844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35845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48BFCE-8B51-43DE-A134-DCB0ABD6821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834313" cy="11874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Problémy spojené se standardem dobré víry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Čí standard aneb </a:t>
            </a:r>
            <a:r>
              <a:rPr lang="cs-CZ" i="1" smtClean="0"/>
              <a:t>la morale dell</a:t>
            </a:r>
            <a:r>
              <a:rPr lang="cs-CZ" i="1" smtClean="0">
                <a:cs typeface="Times New Roman" pitchFamily="18" charset="0"/>
              </a:rPr>
              <a:t>’immorale  </a:t>
            </a:r>
            <a:r>
              <a:rPr lang="cs-CZ" smtClean="0">
                <a:cs typeface="Times New Roman" pitchFamily="18" charset="0"/>
              </a:rPr>
              <a:t>nebo morálka aspirace (Rubeš 2005)?</a:t>
            </a:r>
          </a:p>
          <a:p>
            <a:r>
              <a:rPr lang="cs-CZ" smtClean="0">
                <a:cs typeface="Times New Roman" pitchFamily="18" charset="0"/>
              </a:rPr>
              <a:t>Jaká míra oportunismu je přípustná?</a:t>
            </a:r>
          </a:p>
          <a:p>
            <a:r>
              <a:rPr lang="cs-CZ" smtClean="0">
                <a:cs typeface="Times New Roman" pitchFamily="18" charset="0"/>
              </a:rPr>
              <a:t>Do jaké míry je schopna dobrá víra zpochybnit právní jistotu?</a:t>
            </a:r>
          </a:p>
          <a:p>
            <a:r>
              <a:rPr lang="cs-CZ" smtClean="0">
                <a:cs typeface="Times New Roman" pitchFamily="18" charset="0"/>
              </a:rPr>
              <a:t>Do jaké míry má limitovat svobodné rozhodování stran?</a:t>
            </a:r>
            <a:endParaRPr lang="cs-CZ" smtClean="0"/>
          </a:p>
          <a:p>
            <a:r>
              <a:rPr lang="cs-CZ" smtClean="0">
                <a:cs typeface="Times New Roman" pitchFamily="18" charset="0"/>
              </a:rPr>
              <a:t>Jak zamezit výhradně subjektivnímu hodnocení soudce?</a:t>
            </a:r>
          </a:p>
        </p:txBody>
      </p:sp>
      <p:sp>
        <p:nvSpPr>
          <p:cNvPr id="36867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6D5768-B35A-461A-A32E-9882F50F915C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36868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36869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6D27F3-8640-4B0B-BD7C-8F0643061FC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Hypotézy</a:t>
            </a:r>
            <a:endParaRPr lang="cs-CZ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Existuje jednotný standard dobré víry ve smluvním právu v mezinárodním obchodu ( hypotéza 1)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Existuje autonomní standard dobré víry v mezinárodním rozhodčím řízení (hypotéza 2)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7891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B3B3918-36C2-44B8-81D8-0C8E5E245A6F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37892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37893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FFF8B7-A242-46AC-A7CD-66529873B43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/>
                </a:solidFill>
              </a:rPr>
              <a:t>Metodologie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Komparace mezi prameny smluvního práva v MO (státního a nestátního původu)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Empirická analýza (indukce) dobré víry v mezinárodních rozhodčích nálezů a následné zobecnění závěrů</a:t>
            </a:r>
            <a:endParaRPr lang="cs-CZ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8915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1F18BE-EEF6-4995-8618-27B55F6FEE53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38916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38917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F2814A-6991-4B44-A5E8-4151DFC71B6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Prameny smluvního práva</a:t>
            </a:r>
            <a:endParaRPr lang="cs-CZ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Státního původu: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Německé a francouzské právo (kont.)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Anglické právo a právo USA (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Common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law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Nestátního původu: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CISG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UPICC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DCFR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</p:txBody>
      </p:sp>
      <p:sp>
        <p:nvSpPr>
          <p:cNvPr id="39939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8D6FD0-60E0-43B3-8A4A-0BB82A0D27E6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39940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39941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E3A203-3B9C-4128-BE01-17A362D6726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„Smluvní etika“ jako výchozí bod</a:t>
            </a:r>
            <a:endParaRPr lang="cs-CZ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Smluvní etika (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Brownsword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2001):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Individuální v. kooperativní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Výchozí myšlenka: jednotlivé prameny smluvního práva se pohybují mezi těmito dvěma „ideálními protipóly“ smluvních etik </a:t>
            </a:r>
            <a:r>
              <a:rPr lang="cs-CZ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-</a:t>
            </a:r>
            <a:r>
              <a:rPr lang="cs-CZ" i="1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&gt; </a:t>
            </a:r>
            <a:r>
              <a:rPr lang="cs-CZ" i="1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presumptio</a:t>
            </a:r>
            <a:r>
              <a:rPr lang="cs-CZ" i="1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i="1" dirty="0" err="1" smtClean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disimilitudinis</a:t>
            </a:r>
            <a:r>
              <a:rPr lang="cs-CZ" i="1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 </a:t>
            </a:r>
            <a:endParaRPr lang="cs-CZ" i="1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0963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BAA3B2-2946-4727-92C3-92F7D3A2686C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40964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40965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0C3968-59B7-49CA-89F5-8F681DB006F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Kritéria srovnávání</a:t>
            </a:r>
            <a:endParaRPr lang="cs-CZ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Funkce dobré víry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Možnost stran disponovat se standardem dobré víry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Právní následky porušení dobré víry 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1987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A022FC-DF4A-4575-9794-DB927183AD3D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41988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41989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CBEE45-CEF2-4E1B-9EAD-C020AA0FF00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Funkce dobré víry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30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Korektivní</a:t>
            </a:r>
          </a:p>
          <a:p>
            <a:r>
              <a:rPr lang="cs-CZ" smtClean="0"/>
              <a:t>Doplňující</a:t>
            </a:r>
          </a:p>
          <a:p>
            <a:r>
              <a:rPr lang="cs-CZ" smtClean="0"/>
              <a:t>Interpretační</a:t>
            </a:r>
          </a:p>
        </p:txBody>
      </p:sp>
      <p:sp>
        <p:nvSpPr>
          <p:cNvPr id="43011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B0B1F5-F9F3-4575-844D-0B00332C9F64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43012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43013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39D96C-DF5B-4B2C-A4BE-05737258CFE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Mezinárodní obchod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Ekonomické aspekty</a:t>
            </a:r>
          </a:p>
          <a:p>
            <a:r>
              <a:rPr lang="cs-CZ" i="1" smtClean="0"/>
              <a:t>Právní aspekty</a:t>
            </a:r>
          </a:p>
        </p:txBody>
      </p:sp>
      <p:sp>
        <p:nvSpPr>
          <p:cNvPr id="16387" name="Zástupný symbol pro datum 4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419514-AF9C-4624-9F9D-DC6549C04564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16388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CBFBB5-31CC-4616-873B-8586B9221DA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  <p:sp>
        <p:nvSpPr>
          <p:cNvPr id="16389" name="Zástupný symbol pro zápatí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61288" cy="11874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Dispozice se standardem dobré víry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40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Zda strany mohou obecně ovlivnit obsah tohoto standardu svým volním projevem či dokonce aplikaci dobré víry na smluvní vztah vyloučit</a:t>
            </a:r>
          </a:p>
        </p:txBody>
      </p:sp>
      <p:sp>
        <p:nvSpPr>
          <p:cNvPr id="44035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1DB5E5-865F-43BE-9018-FD08C8C9A826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44036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44037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55F651-23FF-4645-8B69-B296FF6B753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Právní následky porušení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50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Zamezení výkonu práva  v rozporu s dobrou vírou</a:t>
            </a:r>
          </a:p>
          <a:p>
            <a:r>
              <a:rPr lang="cs-CZ" smtClean="0"/>
              <a:t>Náhrada škody</a:t>
            </a:r>
          </a:p>
          <a:p>
            <a:r>
              <a:rPr lang="cs-CZ" smtClean="0"/>
              <a:t>Odstoupení od smlouvy</a:t>
            </a:r>
          </a:p>
          <a:p>
            <a:r>
              <a:rPr lang="cs-CZ" smtClean="0"/>
              <a:t>Adaptace smlouvy</a:t>
            </a:r>
          </a:p>
        </p:txBody>
      </p:sp>
      <p:sp>
        <p:nvSpPr>
          <p:cNvPr id="45059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9A1248-4D27-4932-9871-A6D60B57ED8A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45060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45061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498BD9-BFC2-4590-87C5-1D3C26CEEF3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Výběr mezinárodních rozhodčích nálezů (RN)</a:t>
            </a:r>
            <a:endParaRPr lang="cs-CZ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Výhradně RN </a:t>
            </a:r>
            <a:r>
              <a:rPr lang="cs-CZ" i="1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International</a:t>
            </a:r>
            <a:r>
              <a:rPr lang="cs-CZ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Arbitration</a:t>
            </a:r>
            <a:r>
              <a:rPr lang="cs-CZ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Court</a:t>
            </a:r>
            <a:r>
              <a:rPr lang="cs-CZ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of</a:t>
            </a:r>
            <a:r>
              <a:rPr lang="cs-CZ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International</a:t>
            </a:r>
            <a:r>
              <a:rPr lang="cs-CZ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Chamber</a:t>
            </a:r>
            <a:r>
              <a:rPr lang="cs-CZ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of</a:t>
            </a:r>
            <a:r>
              <a:rPr lang="cs-CZ" i="1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Commerce</a:t>
            </a:r>
            <a:endParaRPr lang="cs-CZ" i="1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Kritéria selekce: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Veřejná dostupnost (princip důvěrnosti </a:t>
            </a:r>
            <a:r>
              <a:rPr lang="cs-CZ" dirty="0" err="1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rozh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. řízení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Vypovídací hodnota o aplikaci dobré víry ve smluvních vztazích</a:t>
            </a:r>
            <a:endParaRPr lang="cs-CZ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6083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FA439F-BD10-4CAD-83D6-AF370686F196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46084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46085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2C7407-DF90-4D94-AD81-B1BE53C51F3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834313" cy="11874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Co ukázala analýza rozhodčích nálezů?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71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Rozhodci dovozují dobrou víru na základě „metodologie komparativních odkazů“, nejčastěji na národní právní řády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-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cs-CZ" smtClean="0">
                <a:cs typeface="Times New Roman" pitchFamily="18" charset="0"/>
              </a:rPr>
              <a:t>tyto jsou základem principu dobré víry v mezinárodním obchodu, a dobrá víra tak není autonomním principem</a:t>
            </a:r>
            <a:r>
              <a:rPr lang="cs-CZ" smtClean="0"/>
              <a:t> </a:t>
            </a:r>
          </a:p>
        </p:txBody>
      </p:sp>
      <p:sp>
        <p:nvSpPr>
          <p:cNvPr id="47107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D3BDA5-003A-4D7A-BB12-1C3F9E571799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47108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47109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C716A1-D1F9-4421-AE57-B216552C4E3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/>
                </a:solidFill>
              </a:rPr>
              <a:t>Závěr 1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Divergenci ve všech kritériích srovnávání mezi prameny smluvního práva státního i nestátního původu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-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&gt; 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dobrá víra netvoří jednotný standard dobré víry ve smluvním právu v mezinárodním obchodu. Hypotéza 1 je tedy falzifikována.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  <p:sp>
        <p:nvSpPr>
          <p:cNvPr id="48131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25.1.2012</a:t>
            </a:r>
          </a:p>
        </p:txBody>
      </p:sp>
      <p:sp>
        <p:nvSpPr>
          <p:cNvPr id="48132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Dobrá víra jako princip smluvního práva v mezinárodním obchodu</a:t>
            </a:r>
          </a:p>
        </p:txBody>
      </p:sp>
      <p:sp>
        <p:nvSpPr>
          <p:cNvPr id="48133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253CEA-6A27-48E9-985B-9C98D7A8FA9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Závěr 2</a:t>
            </a:r>
            <a:endParaRPr lang="cs-CZ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Klíčovým poznatkem, který vyplývá ze zkoumaných rozhodčích nálezů,  je, že dobrá víra v mezinárodním rozhodčím řízení má základ v národních právních řádech. 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–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/>
                <a:cs typeface="Times New Roman"/>
              </a:rPr>
              <a:t>&gt;</a:t>
            </a:r>
            <a:r>
              <a:rPr lang="cs-CZ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nebyla tedy prokázána autonomní koncepce dobré víry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  <p:sp>
        <p:nvSpPr>
          <p:cNvPr id="49155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25.1.2012</a:t>
            </a:r>
          </a:p>
        </p:txBody>
      </p:sp>
      <p:sp>
        <p:nvSpPr>
          <p:cNvPr id="49156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Dobrá víra jako princip smluvního práva v mezinárodním obchodu</a:t>
            </a:r>
          </a:p>
        </p:txBody>
      </p:sp>
      <p:sp>
        <p:nvSpPr>
          <p:cNvPr id="49157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E2AAC5-EF73-44CB-9810-3865332C3D7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Namísto závěru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01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„Jurista… nemá být pouze schopným vykladačem ducha právních textů, [nýbrž] musí učinit své nejlepší, aby nechal proniknout do práva svůj morální ideál“ (Ripert, 1949, přel. Z. N.)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50179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6DC996-6F0B-4822-8EAD-B1A3F9DF6A6B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50180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50181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4D3A5F-06C1-468C-A614-E453245E1E0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Použitá literatura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i="1" dirty="0" err="1" smtClean="0"/>
              <a:t>Brownsword</a:t>
            </a:r>
            <a:r>
              <a:rPr lang="cs-CZ" i="1" dirty="0" smtClean="0"/>
              <a:t>, R.</a:t>
            </a:r>
            <a:r>
              <a:rPr lang="cs-CZ" dirty="0" smtClean="0"/>
              <a:t> </a:t>
            </a:r>
            <a:r>
              <a:rPr lang="cs-CZ" dirty="0" err="1" smtClean="0"/>
              <a:t>Individualism</a:t>
            </a:r>
            <a:r>
              <a:rPr lang="cs-CZ" dirty="0" smtClean="0"/>
              <a:t>, </a:t>
            </a:r>
            <a:r>
              <a:rPr lang="cs-CZ" dirty="0" err="1" smtClean="0"/>
              <a:t>Cooperativism</a:t>
            </a:r>
            <a:r>
              <a:rPr lang="cs-CZ" dirty="0" smtClean="0"/>
              <a:t> And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Ethic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Contract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.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Review</a:t>
            </a:r>
            <a:r>
              <a:rPr lang="cs-CZ" dirty="0" smtClean="0"/>
              <a:t>, 2001, Sv. 64, Č. 4, S. 628-642.</a:t>
            </a:r>
            <a:endParaRPr lang="cs-CZ" i="1" dirty="0" smtClean="0"/>
          </a:p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i="1" dirty="0" err="1" smtClean="0"/>
              <a:t>Gaillard</a:t>
            </a:r>
            <a:r>
              <a:rPr lang="cs-CZ" i="1" dirty="0" smtClean="0"/>
              <a:t>, E.</a:t>
            </a:r>
            <a:r>
              <a:rPr lang="cs-CZ" dirty="0" smtClean="0"/>
              <a:t> </a:t>
            </a:r>
            <a:r>
              <a:rPr lang="cs-CZ" dirty="0" err="1" smtClean="0"/>
              <a:t>Transantional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: A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a </a:t>
            </a:r>
            <a:r>
              <a:rPr lang="cs-CZ" dirty="0" err="1" smtClean="0"/>
              <a:t>Method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Making</a:t>
            </a:r>
            <a:r>
              <a:rPr lang="cs-CZ" dirty="0" smtClean="0"/>
              <a:t>? </a:t>
            </a:r>
            <a:r>
              <a:rPr lang="cs-CZ" dirty="0" err="1" smtClean="0"/>
              <a:t>Arbitration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, 2001, sv. 17, č. 1, s. 59-71.</a:t>
            </a:r>
            <a:endParaRPr lang="cs-CZ" i="1" dirty="0" smtClean="0"/>
          </a:p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i="1" dirty="0" err="1" smtClean="0"/>
              <a:t>Hesselink</a:t>
            </a:r>
            <a:r>
              <a:rPr lang="cs-CZ" i="1" dirty="0" smtClean="0"/>
              <a:t>, M. W.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Fait</a:t>
            </a:r>
            <a:r>
              <a:rPr lang="en-US" dirty="0" smtClean="0"/>
              <a:t>h. </a:t>
            </a:r>
            <a:r>
              <a:rPr lang="nl-NL" dirty="0" smtClean="0"/>
              <a:t>In : </a:t>
            </a:r>
            <a:r>
              <a:rPr lang="nl-NL" i="1" dirty="0" smtClean="0"/>
              <a:t>Hartkamp, A., Hesselink, M., Hondius, E., Mak, Ch., Du Perron, E.</a:t>
            </a:r>
            <a:r>
              <a:rPr lang="nl-NL" dirty="0" smtClean="0"/>
              <a:t> (</a:t>
            </a:r>
            <a:r>
              <a:rPr lang="nl-NL" i="1" dirty="0" smtClean="0"/>
              <a:t>eds.</a:t>
            </a:r>
            <a:r>
              <a:rPr lang="nl-NL" dirty="0" smtClean="0"/>
              <a:t>). </a:t>
            </a:r>
            <a:r>
              <a:rPr lang="en-US" dirty="0" smtClean="0"/>
              <a:t>Towards a European Civil Code. Fourth Revised and Expanded Edition. </a:t>
            </a:r>
            <a:r>
              <a:rPr lang="nl-NL" dirty="0" smtClean="0"/>
              <a:t>Alphen aan den Rijn/Nijmegen : Wolters Kluwer/Ars Aequi Libri, 2011, s. </a:t>
            </a:r>
            <a:r>
              <a:rPr lang="cs-CZ" dirty="0" smtClean="0"/>
              <a:t>621. </a:t>
            </a:r>
            <a:endParaRPr lang="cs-CZ" i="1" dirty="0" smtClean="0"/>
          </a:p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i="1" dirty="0" err="1" smtClean="0"/>
              <a:t>Kennedy</a:t>
            </a:r>
            <a:r>
              <a:rPr lang="cs-CZ" i="1" dirty="0" smtClean="0"/>
              <a:t>, D.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Substance in </a:t>
            </a:r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Adjudication</a:t>
            </a:r>
            <a:r>
              <a:rPr lang="cs-CZ" dirty="0" smtClean="0"/>
              <a:t>. Harvard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Review</a:t>
            </a:r>
            <a:r>
              <a:rPr lang="cs-CZ" dirty="0" smtClean="0"/>
              <a:t>, 1976, sv. 89, č. 8, s. 1688.</a:t>
            </a:r>
          </a:p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i="1" dirty="0" err="1" smtClean="0"/>
              <a:t>Peden</a:t>
            </a:r>
            <a:r>
              <a:rPr lang="cs-CZ" i="1" dirty="0" smtClean="0"/>
              <a:t>, E.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Faith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Performance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Contracts</a:t>
            </a:r>
            <a:r>
              <a:rPr lang="cs-CZ" dirty="0" smtClean="0"/>
              <a:t>. </a:t>
            </a:r>
            <a:r>
              <a:rPr lang="cs-CZ" dirty="0" err="1" smtClean="0"/>
              <a:t>Chatwoods</a:t>
            </a:r>
            <a:r>
              <a:rPr lang="cs-CZ" dirty="0" smtClean="0"/>
              <a:t> : </a:t>
            </a:r>
            <a:r>
              <a:rPr lang="cs-CZ" dirty="0" err="1" smtClean="0"/>
              <a:t>LexisNexis</a:t>
            </a:r>
            <a:r>
              <a:rPr lang="cs-CZ" dirty="0" smtClean="0"/>
              <a:t> </a:t>
            </a:r>
            <a:r>
              <a:rPr lang="cs-CZ" dirty="0" err="1" smtClean="0"/>
              <a:t>Butterworths</a:t>
            </a:r>
            <a:r>
              <a:rPr lang="cs-CZ" dirty="0" smtClean="0"/>
              <a:t>, 2003, s. 160</a:t>
            </a:r>
          </a:p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i="1" dirty="0" err="1" smtClean="0"/>
              <a:t>Paulsson</a:t>
            </a:r>
            <a:r>
              <a:rPr lang="cs-CZ" i="1" dirty="0" smtClean="0"/>
              <a:t>, J. </a:t>
            </a:r>
            <a:r>
              <a:rPr lang="cs-CZ" dirty="0" err="1" smtClean="0"/>
              <a:t>Arbitration</a:t>
            </a:r>
            <a:r>
              <a:rPr lang="cs-CZ" dirty="0" smtClean="0"/>
              <a:t> in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Dimensions</a:t>
            </a:r>
            <a:r>
              <a:rPr lang="cs-CZ" i="1" dirty="0" smtClean="0"/>
              <a:t>, ICLQ, 2011, sv. 60, s. 306.</a:t>
            </a:r>
          </a:p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i="1" dirty="0" err="1" smtClean="0"/>
              <a:t>Ripert</a:t>
            </a:r>
            <a:r>
              <a:rPr lang="cs-CZ" i="1" dirty="0" smtClean="0"/>
              <a:t>, G. </a:t>
            </a:r>
            <a:r>
              <a:rPr lang="cs-CZ" dirty="0" smtClean="0"/>
              <a:t>La </a:t>
            </a:r>
            <a:r>
              <a:rPr lang="cs-CZ" dirty="0" err="1" smtClean="0"/>
              <a:t>règle</a:t>
            </a:r>
            <a:r>
              <a:rPr lang="cs-CZ" dirty="0" smtClean="0"/>
              <a:t> </a:t>
            </a:r>
            <a:r>
              <a:rPr lang="cs-CZ" dirty="0" err="1" smtClean="0"/>
              <a:t>morale</a:t>
            </a:r>
            <a:r>
              <a:rPr lang="cs-CZ" dirty="0" smtClean="0"/>
              <a:t> </a:t>
            </a:r>
            <a:r>
              <a:rPr lang="cs-CZ" dirty="0" err="1" smtClean="0"/>
              <a:t>dans</a:t>
            </a:r>
            <a:r>
              <a:rPr lang="cs-CZ" dirty="0" smtClean="0"/>
              <a:t> les </a:t>
            </a:r>
            <a:r>
              <a:rPr lang="cs-CZ" dirty="0" err="1" smtClean="0"/>
              <a:t>obligations</a:t>
            </a:r>
            <a:r>
              <a:rPr lang="cs-CZ" dirty="0" smtClean="0"/>
              <a:t> </a:t>
            </a:r>
            <a:r>
              <a:rPr lang="cs-CZ" dirty="0" err="1" smtClean="0"/>
              <a:t>civiles</a:t>
            </a:r>
            <a:r>
              <a:rPr lang="cs-CZ" i="1" dirty="0" smtClean="0"/>
              <a:t>. </a:t>
            </a:r>
            <a:r>
              <a:rPr lang="cs-CZ" dirty="0" smtClean="0"/>
              <a:t>Paris: L.G.D.J., </a:t>
            </a:r>
            <a:r>
              <a:rPr lang="cs-CZ" i="1" dirty="0" smtClean="0"/>
              <a:t>s. 26.</a:t>
            </a:r>
          </a:p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i="1" dirty="0" smtClean="0"/>
              <a:t>Rubeš, P. </a:t>
            </a:r>
            <a:r>
              <a:rPr lang="cs-CZ" dirty="0" smtClean="0"/>
              <a:t>Dobré mravy v rukou soudců. In Pocta Martě Knappové k 80. narozeninám. Praha : ASPI, a. s., 2005, s. 338.</a:t>
            </a:r>
          </a:p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err="1" smtClean="0"/>
              <a:t>Sacco</a:t>
            </a:r>
            <a:r>
              <a:rPr lang="cs-CZ" dirty="0" smtClean="0"/>
              <a:t>, R.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Formants</a:t>
            </a:r>
            <a:r>
              <a:rPr lang="cs-CZ" dirty="0" smtClean="0"/>
              <a:t>: A </a:t>
            </a:r>
            <a:r>
              <a:rPr lang="cs-CZ" dirty="0" err="1" smtClean="0"/>
              <a:t>Dynamic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to </a:t>
            </a:r>
            <a:r>
              <a:rPr lang="cs-CZ" dirty="0" err="1" smtClean="0"/>
              <a:t>Comparative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(</a:t>
            </a:r>
            <a:r>
              <a:rPr lang="cs-CZ" dirty="0" err="1" smtClean="0"/>
              <a:t>Instalment</a:t>
            </a:r>
            <a:r>
              <a:rPr lang="cs-CZ" dirty="0" smtClean="0"/>
              <a:t> I </a:t>
            </a:r>
            <a:r>
              <a:rPr lang="cs-CZ" dirty="0" err="1" smtClean="0"/>
              <a:t>of</a:t>
            </a:r>
            <a:r>
              <a:rPr lang="cs-CZ" dirty="0" smtClean="0"/>
              <a:t> II), AJCL, </a:t>
            </a:r>
            <a:r>
              <a:rPr lang="cs-CZ" dirty="0" err="1" smtClean="0"/>
              <a:t>sc</a:t>
            </a:r>
            <a:r>
              <a:rPr lang="cs-CZ" dirty="0" smtClean="0"/>
              <a:t>. 39, č. 1, s. 1-34-</a:t>
            </a:r>
          </a:p>
          <a:p>
            <a:pPr marL="411480" algn="just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en-US" i="1" dirty="0" err="1" smtClean="0"/>
              <a:t>Zweigert</a:t>
            </a:r>
            <a:r>
              <a:rPr lang="en-US" i="1" dirty="0" smtClean="0"/>
              <a:t>, K., </a:t>
            </a:r>
            <a:r>
              <a:rPr lang="en-US" i="1" dirty="0" err="1" smtClean="0"/>
              <a:t>Kötz</a:t>
            </a:r>
            <a:r>
              <a:rPr lang="en-US" i="1" dirty="0" smtClean="0"/>
              <a:t>, H.</a:t>
            </a:r>
            <a:r>
              <a:rPr lang="en-US" dirty="0" smtClean="0"/>
              <a:t> Introduction To Comparative Law. Oxford : Clarendon Press, 1998.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i="1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  <p:sp>
        <p:nvSpPr>
          <p:cNvPr id="51203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4B33C7-C539-4414-9AA2-2E00F4CF39C4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51204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51205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02D18C-59EB-48E1-A896-57392A14B85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Trendy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Globalizace (srov. fr. </a:t>
            </a:r>
            <a:r>
              <a:rPr lang="cs-CZ" i="1" dirty="0" err="1" smtClean="0"/>
              <a:t>mondialisation</a:t>
            </a:r>
            <a:r>
              <a:rPr lang="cs-CZ" dirty="0" smtClean="0"/>
              <a:t>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Masivní rozvoj elektronického obchodování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 oblasti finančních služeb a kapitálových trhů přestávají národní hranice prakticky sehrávat úlohu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Neschopnost národních států a jejich právních řádů pružně reagovat na tyto ekonomické změny – reakce na globální úrovni  (např. WTO nebo UNIDROIT) nebo samoregulací obchodníků (např. banky).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  <p:sp>
        <p:nvSpPr>
          <p:cNvPr id="17411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F16DD6-AFF6-4349-A2ED-A2C1BA401004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17412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  <p:sp>
        <p:nvSpPr>
          <p:cNvPr id="17413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F1492F-D8B0-4B46-8435-F903613CAD4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Výchozí myšlenka 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Za účelem zachování fungování mezinárodního obchodu na globální úrovni je potřeba, aby existovalo vyvážení mezi soukromými a veřejnými zájmy a zachování určitých etických standardů mezi všemi zúčastněnými subjekty mezinárodního obchodování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18435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0F5923-7CFE-4869-A9C1-B2D30EA464D5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18436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98CA08-957A-4972-B847-07B3889FF2A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  <p:sp>
        <p:nvSpPr>
          <p:cNvPr id="18437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Společný jmenovatel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Vyvážení soukromých a veřejných zájmů</a:t>
            </a:r>
          </a:p>
          <a:p>
            <a:r>
              <a:rPr lang="cs-CZ" smtClean="0"/>
              <a:t>Otázka právní ochrany jistých hodnot v mezinárodním obchodu</a:t>
            </a:r>
          </a:p>
        </p:txBody>
      </p:sp>
      <p:sp>
        <p:nvSpPr>
          <p:cNvPr id="19459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4D103D-DE3D-43B1-BBD7-659332606810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19460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3745BC-7B91-4568-9C32-B7D3B82B034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  <p:sp>
        <p:nvSpPr>
          <p:cNvPr id="19461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Právo mezinárodního obchodu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Mezinárodní obchodní právo a mezinárodní právo soukromé</a:t>
            </a:r>
          </a:p>
          <a:p>
            <a:r>
              <a:rPr lang="cs-CZ" smtClean="0"/>
              <a:t>Mezinárodní ekonomické právo jako součást mezinárodního práva veřejného</a:t>
            </a:r>
          </a:p>
          <a:p>
            <a:r>
              <a:rPr lang="cs-CZ" smtClean="0"/>
              <a:t>Transnacionální právo– </a:t>
            </a:r>
            <a:r>
              <a:rPr lang="cs-CZ" i="1" smtClean="0"/>
              <a:t>tertium genus</a:t>
            </a:r>
            <a:r>
              <a:rPr lang="cs-CZ" smtClean="0"/>
              <a:t>?</a:t>
            </a:r>
          </a:p>
        </p:txBody>
      </p:sp>
      <p:sp>
        <p:nvSpPr>
          <p:cNvPr id="20483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7FB58E-5FE6-4384-AEAA-E4B5D74F5CC5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13C4CB-9563-422E-92BA-A61AE7B6144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  <p:sp>
        <p:nvSpPr>
          <p:cNvPr id="20485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Mezinárodní ekonomické právo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Právo WTO</a:t>
            </a:r>
          </a:p>
          <a:p>
            <a:r>
              <a:rPr lang="cs-CZ" smtClean="0"/>
              <a:t>Mezinárodní ochrana investic</a:t>
            </a:r>
          </a:p>
          <a:p>
            <a:r>
              <a:rPr lang="cs-CZ" smtClean="0"/>
              <a:t>Corporate Social Responsibility (CSR)</a:t>
            </a:r>
          </a:p>
          <a:p>
            <a:r>
              <a:rPr lang="cs-CZ" smtClean="0"/>
              <a:t>Ochrana před jednáními ohrožujícími mezinárodní obchod:</a:t>
            </a:r>
          </a:p>
          <a:p>
            <a:pPr lvl="1"/>
            <a:r>
              <a:rPr lang="cs-CZ" smtClean="0"/>
              <a:t>Potírání úplatkářství</a:t>
            </a:r>
          </a:p>
        </p:txBody>
      </p:sp>
      <p:sp>
        <p:nvSpPr>
          <p:cNvPr id="21507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7AC40A-14F2-4A11-B038-DDF76DC29F46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21508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001618-363C-43CA-A1BA-15EECF585DE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  <p:sp>
        <p:nvSpPr>
          <p:cNvPr id="21509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Mezinárodní ochrana investic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Základem převážné bilaterální smlouvy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Ochrana zájmů investora vs. veřejný zájem (lidská práva,životní prostředí, kulturní dědictví – např. případy </a:t>
            </a:r>
            <a:r>
              <a:rPr lang="cs-CZ" dirty="0" err="1" smtClean="0"/>
              <a:t>Metalclad</a:t>
            </a:r>
            <a:r>
              <a:rPr lang="cs-CZ" dirty="0" smtClean="0"/>
              <a:t> v </a:t>
            </a:r>
            <a:r>
              <a:rPr lang="cs-CZ" dirty="0" err="1" smtClean="0"/>
              <a:t>Mexico</a:t>
            </a:r>
            <a:r>
              <a:rPr lang="cs-CZ" dirty="0" smtClean="0"/>
              <a:t>, </a:t>
            </a:r>
            <a:r>
              <a:rPr lang="cs-CZ" dirty="0" err="1" smtClean="0"/>
              <a:t>Santa</a:t>
            </a:r>
            <a:r>
              <a:rPr lang="cs-CZ" dirty="0" smtClean="0"/>
              <a:t> Elena v. </a:t>
            </a:r>
            <a:r>
              <a:rPr lang="cs-CZ" dirty="0" err="1" smtClean="0"/>
              <a:t>Costarica</a:t>
            </a:r>
            <a:r>
              <a:rPr lang="cs-CZ" dirty="0" smtClean="0"/>
              <a:t>, SPP v. Egypt)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Proces: Mezinárodní investiční arbitráž (MIA) – zejména středisko pro řešení </a:t>
            </a:r>
            <a:r>
              <a:rPr lang="cs-CZ" dirty="0" err="1" smtClean="0"/>
              <a:t>invest</a:t>
            </a:r>
            <a:r>
              <a:rPr lang="cs-CZ" dirty="0" smtClean="0"/>
              <a:t>. sporů ICSID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Důvěrnost a „dvoustrannost“ MIA vs. zájmy třetích osob (institut tzv. </a:t>
            </a:r>
            <a:r>
              <a:rPr lang="cs-CZ" dirty="0" err="1" smtClean="0"/>
              <a:t>amici</a:t>
            </a:r>
            <a:r>
              <a:rPr lang="cs-CZ" dirty="0" smtClean="0"/>
              <a:t> </a:t>
            </a:r>
            <a:r>
              <a:rPr lang="cs-CZ" dirty="0" err="1" smtClean="0"/>
              <a:t>curiae</a:t>
            </a:r>
            <a:r>
              <a:rPr lang="cs-CZ" dirty="0" smtClean="0"/>
              <a:t>)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„Precedent“ v MIA – existuje a je žádoucí?</a:t>
            </a:r>
            <a:endParaRPr lang="cs-CZ" dirty="0"/>
          </a:p>
        </p:txBody>
      </p:sp>
      <p:sp>
        <p:nvSpPr>
          <p:cNvPr id="22531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0FD9CB-D40A-419E-9717-9D99DEA7F364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6.3.2012</a:t>
            </a:fld>
            <a:endParaRPr lang="cs-CZ"/>
          </a:p>
        </p:txBody>
      </p:sp>
      <p:sp>
        <p:nvSpPr>
          <p:cNvPr id="22532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295BB4-8F63-408B-82EF-7C4BDF54267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  <p:sp>
        <p:nvSpPr>
          <p:cNvPr id="22533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Aktuální otázky práva mezinárodního obchodu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287</TotalTime>
  <Words>1642</Words>
  <Application>Microsoft Office PowerPoint</Application>
  <PresentationFormat>Předvádění na obrazovce (4:3)</PresentationFormat>
  <Paragraphs>276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37</vt:i4>
      </vt:variant>
    </vt:vector>
  </HeadingPairs>
  <TitlesOfParts>
    <vt:vector size="52" baseType="lpstr">
      <vt:lpstr>Corbel</vt:lpstr>
      <vt:lpstr>Arial</vt:lpstr>
      <vt:lpstr>Consolas</vt:lpstr>
      <vt:lpstr>Wingdings</vt:lpstr>
      <vt:lpstr>Wingdings 2</vt:lpstr>
      <vt:lpstr>Wingdings 3</vt:lpstr>
      <vt:lpstr>Calibri</vt:lpstr>
      <vt:lpstr>Times New Roman</vt:lpstr>
      <vt:lpstr>Metro</vt:lpstr>
      <vt:lpstr>Metro</vt:lpstr>
      <vt:lpstr>Metro</vt:lpstr>
      <vt:lpstr>Metro</vt:lpstr>
      <vt:lpstr>Metro</vt:lpstr>
      <vt:lpstr>Metro</vt:lpstr>
      <vt:lpstr>Metro</vt:lpstr>
      <vt:lpstr>Snímek 1</vt:lpstr>
      <vt:lpstr>Motto</vt:lpstr>
      <vt:lpstr>Mezinárodní obchod</vt:lpstr>
      <vt:lpstr>Trendy</vt:lpstr>
      <vt:lpstr>Výchozí myšlenka </vt:lpstr>
      <vt:lpstr>Společný jmenovatel</vt:lpstr>
      <vt:lpstr>Právo mezinárodního obchodu</vt:lpstr>
      <vt:lpstr>Mezinárodní ekonomické právo</vt:lpstr>
      <vt:lpstr>Mezinárodní ochrana investic</vt:lpstr>
      <vt:lpstr>Mezinárodní ochrana investic a lidská práva</vt:lpstr>
      <vt:lpstr>CSR</vt:lpstr>
      <vt:lpstr>Potírání úplatkářství v MO</vt:lpstr>
      <vt:lpstr>Mezinárodní obchodní právo (soukromoprávní aspekty)</vt:lpstr>
      <vt:lpstr>Ochrana veřejného zájmu v mezinárodní obchodní arbitráži (MOA)</vt:lpstr>
      <vt:lpstr>Jivraj vs. Haswani [2011] UKSC 40</vt:lpstr>
      <vt:lpstr>Ochrana hodnot ve smluvním právu v mezinárodním obchodu</vt:lpstr>
      <vt:lpstr>Smlouva není hazard a nemá být založena na čiré spekulaci</vt:lpstr>
      <vt:lpstr>A pound of flesh</vt:lpstr>
      <vt:lpstr>Ekvitní nástroje ve smluvním právu</vt:lpstr>
      <vt:lpstr>Lex mercatoria a právní principy</vt:lpstr>
      <vt:lpstr>Dobrá víra jako ekvitní nástroj</vt:lpstr>
      <vt:lpstr> Co obnáší dobrá víra  </vt:lpstr>
      <vt:lpstr>Problémy spojené se standardem dobré víry</vt:lpstr>
      <vt:lpstr>Hypotézy</vt:lpstr>
      <vt:lpstr>Metodologie</vt:lpstr>
      <vt:lpstr>Prameny smluvního práva</vt:lpstr>
      <vt:lpstr>„Smluvní etika“ jako výchozí bod</vt:lpstr>
      <vt:lpstr>Kritéria srovnávání</vt:lpstr>
      <vt:lpstr>Funkce dobré víry</vt:lpstr>
      <vt:lpstr>Dispozice se standardem dobré víry</vt:lpstr>
      <vt:lpstr>Právní následky porušení</vt:lpstr>
      <vt:lpstr>Výběr mezinárodních rozhodčích nálezů (RN)</vt:lpstr>
      <vt:lpstr>Co ukázala analýza rozhodčích nálezů?</vt:lpstr>
      <vt:lpstr>Závěr 1</vt:lpstr>
      <vt:lpstr>Závěr 2</vt:lpstr>
      <vt:lpstr>Namísto závěru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práva mezinárodního obchodu</dc:title>
  <dc:creator>Zdenek Nový</dc:creator>
  <cp:lastModifiedBy>61345</cp:lastModifiedBy>
  <cp:revision>36</cp:revision>
  <dcterms:created xsi:type="dcterms:W3CDTF">2012-03-05T20:00:35Z</dcterms:created>
  <dcterms:modified xsi:type="dcterms:W3CDTF">2012-03-06T11:53:15Z</dcterms:modified>
</cp:coreProperties>
</file>