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D5422-DD84-4299-A5CF-4B9FEEE7D5A1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485AF-4621-4D59-9424-8BD7B59A36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27DD1-1B8A-4C4C-AAF3-FC4F3D4EEC64}" type="slidenum">
              <a:rPr lang="cs-CZ"/>
              <a:pPr/>
              <a:t>4</a:t>
            </a:fld>
            <a:endParaRPr lang="cs-CZ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§ 155 odst. 4 o.s.</a:t>
            </a:r>
            <a:r>
              <a:rPr lang="cs-CZ" b="1" dirty="0" err="1"/>
              <a:t>ř</a:t>
            </a:r>
            <a:r>
              <a:rPr lang="cs-CZ" b="1" dirty="0"/>
              <a:t>.:</a:t>
            </a:r>
          </a:p>
          <a:p>
            <a:r>
              <a:rPr lang="cs-CZ" dirty="0"/>
              <a:t>„... soud může účastníkovi, jehož žalobě vyhověl, </a:t>
            </a:r>
          </a:p>
          <a:p>
            <a:r>
              <a:rPr lang="cs-CZ" dirty="0"/>
              <a:t>přiznat na jeho návrh ve výroku rozsudku právo rozsudek uveřejnit </a:t>
            </a:r>
          </a:p>
          <a:p>
            <a:r>
              <a:rPr lang="cs-CZ" dirty="0"/>
              <a:t>na náklady neúspěšného účastníka; podle okolností případu soud stanoví též rozsah, formu a způsob uveřejnění“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CDF06-5567-4B99-8304-230BBFE70C83}" type="slidenum">
              <a:rPr lang="cs-CZ"/>
              <a:pPr/>
              <a:t>5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6929486" cy="542928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MP405Z   Obchodní právo I</a:t>
            </a:r>
          </a:p>
          <a:p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Právo nekalé soutěže: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Právní prostředky ochrany</a:t>
            </a: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14. 3. 2012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		 			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eva.vecerkova</a:t>
            </a:r>
            <a:r>
              <a:rPr lang="cs-CZ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@law.muni.cz</a:t>
            </a:r>
          </a:p>
          <a:p>
            <a:endParaRPr lang="cs-CZ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000364" y="142852"/>
            <a:ext cx="2947991" cy="576262"/>
          </a:xfrm>
          <a:prstGeom prst="rect">
            <a:avLst/>
          </a:prstGeom>
          <a:solidFill>
            <a:schemeClr val="bg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Ochrana proti nekalé soutěži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14282" y="121442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85786" y="1071546"/>
            <a:ext cx="158062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soukromoprávní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2357422" y="1142984"/>
            <a:ext cx="1285884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43306" y="1000108"/>
            <a:ext cx="2813050" cy="3460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občanského zákoníku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241925" y="1916113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  </a:t>
            </a:r>
            <a:endParaRPr lang="cs-CZ" sz="1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140200" y="2852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357554" y="3071810"/>
            <a:ext cx="2741613" cy="3460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obchodního zákoníku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067175" y="3357563"/>
            <a:ext cx="1015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- </a:t>
            </a:r>
            <a:r>
              <a:rPr lang="cs-CZ" sz="1400" b="1" dirty="0"/>
              <a:t>§ 53 až </a:t>
            </a:r>
            <a:r>
              <a:rPr lang="cs-CZ" sz="1400" b="1" dirty="0" smtClean="0"/>
              <a:t>55</a:t>
            </a:r>
            <a:endParaRPr lang="cs-CZ" sz="1400" b="1" dirty="0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849313" y="3860800"/>
            <a:ext cx="136729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veřejnoprávní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50825" y="40052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339975" y="40767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419475" y="3933825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trestního zákoníku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067175" y="4292600"/>
            <a:ext cx="18674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- </a:t>
            </a:r>
            <a:r>
              <a:rPr lang="cs-CZ" sz="1400" b="1"/>
              <a:t>§ </a:t>
            </a:r>
            <a:r>
              <a:rPr lang="cs-CZ" sz="1400" b="1" smtClean="0"/>
              <a:t>248 </a:t>
            </a:r>
            <a:r>
              <a:rPr lang="cs-CZ" sz="1400" smtClean="0"/>
              <a:t> </a:t>
            </a:r>
            <a:r>
              <a:rPr lang="cs-CZ" sz="1400" dirty="0"/>
              <a:t>(</a:t>
            </a:r>
            <a:r>
              <a:rPr lang="cs-CZ" sz="1400" dirty="0" err="1"/>
              <a:t>nekalá</a:t>
            </a:r>
            <a:r>
              <a:rPr lang="cs-CZ" sz="1400" dirty="0"/>
              <a:t> soutěž)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428860" y="1357298"/>
            <a:ext cx="1006475" cy="1727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85720" y="614364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928662" y="6000768"/>
            <a:ext cx="9763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etická</a:t>
            </a: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2285984" y="6143644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500430" y="6000768"/>
            <a:ext cx="1938338" cy="314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podle etických kodexů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714744" y="1357298"/>
            <a:ext cx="2571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1400" b="1" smtClean="0"/>
              <a:t>  §  3 </a:t>
            </a:r>
            <a:r>
              <a:rPr lang="cs-CZ" sz="1400" smtClean="0"/>
              <a:t>dohoda</a:t>
            </a:r>
          </a:p>
          <a:p>
            <a:pPr>
              <a:buFontTx/>
              <a:buChar char="-"/>
            </a:pPr>
            <a:r>
              <a:rPr lang="cs-CZ" sz="1400" b="1" smtClean="0"/>
              <a:t>  § 5</a:t>
            </a:r>
            <a:r>
              <a:rPr lang="cs-CZ" sz="1400" smtClean="0"/>
              <a:t> </a:t>
            </a:r>
            <a:r>
              <a:rPr lang="cs-CZ" sz="1400"/>
              <a:t>(předběžný zákaz zásahů</a:t>
            </a:r>
            <a:r>
              <a:rPr lang="cs-CZ" sz="1400" smtClean="0"/>
              <a:t>)</a:t>
            </a:r>
          </a:p>
          <a:p>
            <a:r>
              <a:rPr lang="cs-CZ" sz="1400" smtClean="0"/>
              <a:t>-  </a:t>
            </a:r>
            <a:r>
              <a:rPr lang="cs-CZ" sz="1400" b="1" smtClean="0"/>
              <a:t>§ 6 </a:t>
            </a:r>
            <a:r>
              <a:rPr lang="cs-CZ" sz="1400" smtClean="0"/>
              <a:t>(svépomoc)</a:t>
            </a:r>
          </a:p>
          <a:p>
            <a:r>
              <a:rPr lang="cs-CZ" sz="1400" smtClean="0"/>
              <a:t>-  </a:t>
            </a:r>
            <a:r>
              <a:rPr lang="cs-CZ" sz="1400" b="1" smtClean="0"/>
              <a:t>§ 418</a:t>
            </a:r>
            <a:r>
              <a:rPr lang="cs-CZ" sz="1400" smtClean="0"/>
              <a:t> (nutná obrana)</a:t>
            </a: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339975" y="4076700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419475" y="4724400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zvláštních zákonů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285720" y="428604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/>
              <a:t>Právní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214282" y="5500702"/>
            <a:ext cx="14398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/>
              <a:t>Mimoprávní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3857620" y="5143512"/>
            <a:ext cx="350046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/>
              <a:t>např.  podle  zák. o regulaci reklamy, zák. o ochraně  spotřebitele, zák. o  ochranných známkách </a:t>
            </a:r>
            <a:endParaRPr lang="cs-CZ" sz="1400" dirty="0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2357422" y="1285860"/>
            <a:ext cx="1214446" cy="1214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3571868" y="2357430"/>
            <a:ext cx="3071834" cy="338554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/>
              <a:t>podle občanského </a:t>
            </a:r>
            <a:r>
              <a:rPr lang="cs-CZ" sz="1600" smtClean="0"/>
              <a:t>soudního řádu</a:t>
            </a: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700213"/>
            <a:ext cx="3132138" cy="50482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/>
              <a:t>Aktivně</a:t>
            </a:r>
            <a:r>
              <a:rPr lang="cs-CZ" sz="1600"/>
              <a:t> </a:t>
            </a:r>
            <a:r>
              <a:rPr lang="cs-CZ" sz="1600" b="1"/>
              <a:t>legitimované subjekty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8596" y="0"/>
            <a:ext cx="3857652" cy="649288"/>
          </a:xfrm>
          <a:prstGeom prst="rect">
            <a:avLst/>
          </a:prstGeom>
          <a:solidFill>
            <a:schemeClr val="bg1">
              <a:alpha val="5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/>
              <a:t>Ochrana </a:t>
            </a:r>
            <a:r>
              <a:rPr lang="cs-CZ" b="1" dirty="0"/>
              <a:t>proti nekalé </a:t>
            </a:r>
            <a:r>
              <a:rPr lang="cs-CZ" b="1" smtClean="0"/>
              <a:t>soutěži </a:t>
            </a:r>
            <a:r>
              <a:rPr lang="cs-CZ" b="1" smtClean="0">
                <a:solidFill>
                  <a:srgbClr val="FF0000"/>
                </a:solidFill>
              </a:rPr>
              <a:t>– subjekty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071934" y="5143512"/>
            <a:ext cx="3168650" cy="576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/>
              <a:t>Pasivně legitimované subjekty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140201" y="981075"/>
            <a:ext cx="1003304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/>
              <a:t>soutěžitel</a:t>
            </a:r>
          </a:p>
          <a:p>
            <a:endParaRPr lang="cs-CZ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500563" y="1412875"/>
            <a:ext cx="1071569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/>
              <a:t>spotřebitel</a:t>
            </a:r>
          </a:p>
          <a:p>
            <a:endParaRPr lang="cs-CZ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143504" y="2214554"/>
            <a:ext cx="13684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jiná osoba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643438" y="3000372"/>
            <a:ext cx="1928826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b="1" dirty="0"/>
              <a:t>právnická osoba</a:t>
            </a:r>
            <a:r>
              <a:rPr lang="cs-CZ" sz="1400" dirty="0"/>
              <a:t> </a:t>
            </a:r>
          </a:p>
          <a:p>
            <a:pPr algn="l"/>
            <a:r>
              <a:rPr lang="cs-CZ" sz="1400" dirty="0"/>
              <a:t>oprávněná hájit zájmy</a:t>
            </a:r>
          </a:p>
          <a:p>
            <a:pPr algn="l"/>
            <a:r>
              <a:rPr lang="cs-CZ" sz="1400" dirty="0"/>
              <a:t>soutěžitelů nebo</a:t>
            </a:r>
          </a:p>
          <a:p>
            <a:pPr algn="l"/>
            <a:r>
              <a:rPr lang="cs-CZ" sz="1400" smtClean="0"/>
              <a:t>spotřebitelů 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71538" y="5000636"/>
            <a:ext cx="1295400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dirty="0" smtClean="0"/>
              <a:t>       rušitel</a:t>
            </a:r>
            <a:endParaRPr lang="cs-CZ" sz="1400" b="1" dirty="0"/>
          </a:p>
          <a:p>
            <a:endParaRPr lang="cs-CZ" dirty="0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2357422" y="5429264"/>
            <a:ext cx="17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3132138" y="1125538"/>
            <a:ext cx="10080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3132138" y="1557338"/>
            <a:ext cx="13684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143240" y="2000240"/>
            <a:ext cx="200026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132138" y="2060575"/>
            <a:ext cx="15113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786314" y="1785926"/>
            <a:ext cx="136842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dirty="0" smtClean="0"/>
              <a:t>další zákazníci</a:t>
            </a:r>
            <a:endParaRPr lang="cs-CZ" sz="1400" b="1" dirty="0"/>
          </a:p>
          <a:p>
            <a:endParaRPr lang="cs-CZ" dirty="0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 flipV="1">
            <a:off x="3143240" y="1928800"/>
            <a:ext cx="1643074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071934" y="785794"/>
            <a:ext cx="34290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7215206" y="0"/>
            <a:ext cx="1928794" cy="642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b="1" dirty="0"/>
              <a:t>§ </a:t>
            </a:r>
            <a:r>
              <a:rPr lang="cs-CZ" sz="1600" b="1"/>
              <a:t>53 </a:t>
            </a:r>
            <a:r>
              <a:rPr lang="cs-CZ" sz="1600" b="1" smtClean="0"/>
              <a:t>a § 54 obch</a:t>
            </a:r>
            <a:r>
              <a:rPr lang="cs-CZ" sz="1600" b="1" dirty="0"/>
              <a:t>. zák.</a:t>
            </a:r>
          </a:p>
          <a:p>
            <a:endParaRPr lang="cs-C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0"/>
            <a:ext cx="6072230" cy="57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/>
              <a:t>Ochrana proti nekalé soutěži </a:t>
            </a:r>
            <a:r>
              <a:rPr lang="cs-CZ" b="1" smtClean="0">
                <a:solidFill>
                  <a:srgbClr val="FF0000"/>
                </a:solidFill>
              </a:rPr>
              <a:t>– nároky soutěžitelů </a:t>
            </a:r>
          </a:p>
          <a:p>
            <a:r>
              <a:rPr lang="cs-CZ" b="1" smtClean="0">
                <a:solidFill>
                  <a:srgbClr val="FF0000"/>
                </a:solidFill>
              </a:rPr>
              <a:t>			– nároky spotřebitelů / zákazníků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714356"/>
            <a:ext cx="2500297" cy="5847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/>
              <a:t>Dotčený soutěžitel </a:t>
            </a:r>
            <a:r>
              <a:rPr lang="cs-CZ" sz="1600" b="1" smtClean="0"/>
              <a:t> </a:t>
            </a:r>
          </a:p>
          <a:p>
            <a:pPr algn="l"/>
            <a:r>
              <a:rPr lang="cs-CZ" sz="1600" smtClean="0"/>
              <a:t>může se domáhat </a:t>
            </a:r>
            <a:r>
              <a:rPr lang="cs-CZ" sz="1600"/>
              <a:t>u soudu,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2844" y="2428868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</a:t>
            </a:r>
            <a:r>
              <a:rPr lang="cs-CZ" sz="1400" dirty="0"/>
              <a:t>se protiprávního jednání</a:t>
            </a:r>
            <a:endParaRPr lang="cs-CZ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929190" y="2428868"/>
            <a:ext cx="214314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  </a:t>
            </a:r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zápůrčí </a:t>
            </a:r>
            <a:r>
              <a:rPr lang="cs-CZ" sz="1200" b="1"/>
              <a:t>/</a:t>
            </a:r>
            <a:r>
              <a:rPr lang="cs-CZ" sz="1200" b="1" smtClean="0"/>
              <a:t> negatorní</a:t>
            </a:r>
            <a:endParaRPr lang="cs-CZ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2844" y="3071810"/>
            <a:ext cx="250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</a:t>
            </a:r>
            <a:r>
              <a:rPr lang="cs-CZ" sz="1400"/>
              <a:t>vzniklý </a:t>
            </a:r>
            <a:r>
              <a:rPr lang="cs-CZ" sz="1400" smtClean="0"/>
              <a:t> závadný </a:t>
            </a:r>
            <a:r>
              <a:rPr lang="cs-CZ" sz="1400"/>
              <a:t>stav</a:t>
            </a:r>
            <a:endParaRPr lang="cs-CZ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929190" y="3071810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odstraňovací </a:t>
            </a:r>
            <a:r>
              <a:rPr lang="cs-CZ" sz="1200" b="1"/>
              <a:t> </a:t>
            </a:r>
            <a:r>
              <a:rPr lang="cs-CZ" sz="1200" b="1" smtClean="0"/>
              <a:t>/ restituční</a:t>
            </a:r>
            <a:endParaRPr lang="cs-CZ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42844" y="3714752"/>
            <a:ext cx="321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vydal </a:t>
            </a:r>
            <a:r>
              <a:rPr lang="cs-CZ" sz="1400"/>
              <a:t>to, čím se </a:t>
            </a:r>
            <a:r>
              <a:rPr lang="cs-CZ" sz="1400" smtClean="0"/>
              <a:t>obohatil</a:t>
            </a:r>
            <a:r>
              <a:rPr lang="cs-CZ"/>
              <a:t> </a:t>
            </a:r>
            <a:r>
              <a:rPr lang="cs-CZ" sz="1400" smtClean="0"/>
              <a:t>na </a:t>
            </a:r>
            <a:r>
              <a:rPr lang="cs-CZ" sz="1400"/>
              <a:t>jeho úkor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929190" y="3643314"/>
            <a:ext cx="2500330" cy="3194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cs-CZ" sz="1200" b="1">
                <a:solidFill>
                  <a:srgbClr val="FF0000"/>
                </a:solidFill>
              </a:rPr>
              <a:t>na vydání </a:t>
            </a:r>
            <a:r>
              <a:rPr lang="cs-CZ" sz="1200" b="1" smtClean="0">
                <a:solidFill>
                  <a:srgbClr val="FF0000"/>
                </a:solidFill>
              </a:rPr>
              <a:t>bezdůvodného </a:t>
            </a:r>
            <a:r>
              <a:rPr lang="cs-CZ" sz="1200" b="1">
                <a:solidFill>
                  <a:srgbClr val="FF0000"/>
                </a:solidFill>
              </a:rPr>
              <a:t>obohacení</a:t>
            </a:r>
            <a:r>
              <a:rPr lang="cs-CZ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42844" y="4429132"/>
            <a:ext cx="3071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poskytl </a:t>
            </a:r>
            <a:r>
              <a:rPr lang="cs-CZ" sz="1400"/>
              <a:t>mu </a:t>
            </a:r>
            <a:r>
              <a:rPr lang="cs-CZ" sz="1400" smtClean="0"/>
              <a:t>určitou satisfakci </a:t>
            </a:r>
            <a:r>
              <a:rPr lang="cs-CZ" sz="1400"/>
              <a:t>za újmu</a:t>
            </a:r>
            <a:endParaRPr lang="cs-CZ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14282" y="5072074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nahradil </a:t>
            </a:r>
            <a:r>
              <a:rPr lang="cs-CZ" sz="1400"/>
              <a:t>mu vzniklou škodu</a:t>
            </a:r>
            <a:endParaRPr lang="cs-CZ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929190" y="5000636"/>
            <a:ext cx="185738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>
                <a:solidFill>
                  <a:srgbClr val="FF0000"/>
                </a:solidFill>
              </a:rPr>
              <a:t>žaloba na </a:t>
            </a:r>
            <a:r>
              <a:rPr lang="cs-CZ" sz="1200" b="1">
                <a:solidFill>
                  <a:srgbClr val="FF0000"/>
                </a:solidFill>
              </a:rPr>
              <a:t>náhradu škody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929190" y="4357694"/>
            <a:ext cx="3357586" cy="3139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>
                <a:solidFill>
                  <a:srgbClr val="FF0000"/>
                </a:solidFill>
              </a:rPr>
              <a:t>žaloba na </a:t>
            </a:r>
            <a:r>
              <a:rPr lang="cs-CZ" sz="1200" b="1">
                <a:solidFill>
                  <a:srgbClr val="FF0000"/>
                </a:solidFill>
              </a:rPr>
              <a:t>přiměřené zadostiučinění </a:t>
            </a:r>
            <a:r>
              <a:rPr lang="cs-CZ" sz="1200" b="1" smtClean="0">
                <a:solidFill>
                  <a:srgbClr val="FF0000"/>
                </a:solidFill>
              </a:rPr>
              <a:t> </a:t>
            </a:r>
            <a:r>
              <a:rPr lang="cs-CZ" sz="1200" b="1" smtClean="0"/>
              <a:t>/ satisfakční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929190" y="5929330"/>
            <a:ext cx="3673475" cy="760208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>
                <a:solidFill>
                  <a:srgbClr val="FF0000"/>
                </a:solidFill>
              </a:rPr>
              <a:t>uveřejnit rozsudek</a:t>
            </a:r>
            <a:r>
              <a:rPr lang="cs-CZ" sz="1600">
                <a:solidFill>
                  <a:srgbClr val="FF0000"/>
                </a:solidFill>
              </a:rPr>
              <a:t> </a:t>
            </a:r>
            <a:r>
              <a:rPr lang="cs-CZ" sz="1600"/>
              <a:t>na náklady účastníka, který v řízení neuspěl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2071678"/>
            <a:ext cx="100013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42844" y="6286520"/>
            <a:ext cx="346392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aby </a:t>
            </a:r>
            <a:r>
              <a:rPr lang="cs-CZ" sz="1400"/>
              <a:t>bylo přiznáno právo </a:t>
            </a:r>
            <a:r>
              <a:rPr lang="cs-CZ" sz="1400" smtClean="0"/>
              <a:t>uveřejnit </a:t>
            </a:r>
            <a:r>
              <a:rPr lang="cs-CZ" sz="1400"/>
              <a:t>rozsudek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500430" y="785794"/>
            <a:ext cx="2714643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dirty="0">
                <a:solidFill>
                  <a:srgbClr val="0070C0"/>
                </a:solidFill>
              </a:rPr>
              <a:t>ve </a:t>
            </a:r>
            <a:r>
              <a:rPr lang="cs-CZ" sz="1400" b="1" dirty="0">
                <a:solidFill>
                  <a:srgbClr val="0070C0"/>
                </a:solidFill>
              </a:rPr>
              <a:t>všech</a:t>
            </a:r>
            <a:r>
              <a:rPr lang="cs-CZ" sz="1400" dirty="0">
                <a:solidFill>
                  <a:srgbClr val="0070C0"/>
                </a:solidFill>
              </a:rPr>
              <a:t> případech nekalé </a:t>
            </a:r>
            <a:r>
              <a:rPr lang="cs-CZ" sz="1400" smtClean="0">
                <a:solidFill>
                  <a:srgbClr val="0070C0"/>
                </a:solidFill>
              </a:rPr>
              <a:t>soutěže 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7500958" y="0"/>
            <a:ext cx="1500166" cy="649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b="1" dirty="0"/>
              <a:t>§ 53 obch. zák.</a:t>
            </a: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" y="5805488"/>
            <a:ext cx="2214546" cy="360362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může navrhnout soudu,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7215206" y="5357826"/>
            <a:ext cx="1785950" cy="577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/>
              <a:t>§ 155 </a:t>
            </a:r>
            <a:r>
              <a:rPr lang="cs-CZ" sz="1600" b="1" smtClean="0"/>
              <a:t>odst.4  o</a:t>
            </a:r>
            <a:r>
              <a:rPr lang="cs-CZ" sz="1600" b="1" dirty="0" smtClean="0"/>
              <a:t>. s. </a:t>
            </a:r>
            <a:r>
              <a:rPr lang="cs-CZ" sz="1600" b="1" dirty="0" err="1" smtClean="0"/>
              <a:t>ř</a:t>
            </a:r>
            <a:r>
              <a:rPr lang="cs-CZ" sz="1600" b="1" dirty="0" smtClean="0"/>
              <a:t>.</a:t>
            </a:r>
            <a:endParaRPr lang="cs-CZ" sz="1600" b="1" dirty="0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00430" y="1500174"/>
            <a:ext cx="564357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>
                <a:solidFill>
                  <a:srgbClr val="0070C0"/>
                </a:solidFill>
              </a:rPr>
              <a:t>ve </a:t>
            </a:r>
            <a:r>
              <a:rPr lang="cs-CZ" sz="1400" b="1">
                <a:solidFill>
                  <a:srgbClr val="0070C0"/>
                </a:solidFill>
              </a:rPr>
              <a:t>všech </a:t>
            </a:r>
            <a:r>
              <a:rPr lang="cs-CZ" sz="1400">
                <a:solidFill>
                  <a:srgbClr val="0070C0"/>
                </a:solidFill>
              </a:rPr>
              <a:t>případech nekalé soutěže, jimiž může být dotčen,</a:t>
            </a:r>
          </a:p>
          <a:p>
            <a:pPr algn="l"/>
            <a:r>
              <a:rPr lang="cs-CZ" sz="1400" smtClean="0">
                <a:solidFill>
                  <a:srgbClr val="0070C0"/>
                </a:solidFill>
              </a:rPr>
              <a:t>(tj</a:t>
            </a:r>
            <a:r>
              <a:rPr lang="cs-CZ" sz="1400">
                <a:solidFill>
                  <a:srgbClr val="0070C0"/>
                </a:solidFill>
              </a:rPr>
              <a:t>. kromě </a:t>
            </a:r>
            <a:r>
              <a:rPr lang="cs-CZ" sz="1400" smtClean="0">
                <a:solidFill>
                  <a:srgbClr val="0070C0"/>
                </a:solidFill>
              </a:rPr>
              <a:t>parazitování, podplácení</a:t>
            </a:r>
            <a:r>
              <a:rPr lang="cs-CZ" sz="1400">
                <a:solidFill>
                  <a:srgbClr val="0070C0"/>
                </a:solidFill>
              </a:rPr>
              <a:t>, zlehčování, porušení </a:t>
            </a:r>
            <a:r>
              <a:rPr lang="cs-CZ" sz="1400" smtClean="0">
                <a:solidFill>
                  <a:srgbClr val="0070C0"/>
                </a:solidFill>
              </a:rPr>
              <a:t>obchod.tajemství)</a:t>
            </a:r>
            <a:endParaRPr lang="cs-CZ" sz="1400">
              <a:solidFill>
                <a:srgbClr val="0070C0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" y="1428736"/>
            <a:ext cx="2786049" cy="5847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/>
              <a:t>Dotčený </a:t>
            </a:r>
            <a:r>
              <a:rPr lang="cs-CZ" sz="1600" b="1" smtClean="0"/>
              <a:t>spotřebitel  /zákazník</a:t>
            </a:r>
            <a:endParaRPr lang="cs-CZ" sz="1600" b="1"/>
          </a:p>
          <a:p>
            <a:pPr algn="l"/>
            <a:r>
              <a:rPr lang="cs-CZ" sz="1600" smtClean="0"/>
              <a:t>může se domáhat </a:t>
            </a:r>
            <a:r>
              <a:rPr lang="cs-CZ" sz="1600"/>
              <a:t>u soudu, </a:t>
            </a:r>
          </a:p>
        </p:txBody>
      </p:sp>
      <p:cxnSp>
        <p:nvCxnSpPr>
          <p:cNvPr id="34" name="Přímá spojovací čára 33"/>
          <p:cNvCxnSpPr>
            <a:stCxn id="2053" idx="3"/>
            <a:endCxn id="2086" idx="1"/>
          </p:cNvCxnSpPr>
          <p:nvPr/>
        </p:nvCxnSpPr>
        <p:spPr>
          <a:xfrm flipV="1">
            <a:off x="2500297" y="1002488"/>
            <a:ext cx="1000133" cy="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32" idx="3"/>
          </p:cNvCxnSpPr>
          <p:nvPr/>
        </p:nvCxnSpPr>
        <p:spPr>
          <a:xfrm flipV="1">
            <a:off x="2786050" y="1714489"/>
            <a:ext cx="714379" cy="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85786" y="142852"/>
            <a:ext cx="5500726" cy="5508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dirty="0" smtClean="0"/>
              <a:t>soutěži </a:t>
            </a:r>
            <a:r>
              <a:rPr lang="cs-CZ" b="1" dirty="0" smtClean="0">
                <a:solidFill>
                  <a:srgbClr val="FF0000"/>
                </a:solidFill>
              </a:rPr>
              <a:t>– nároky  právnických osob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2845" y="1000108"/>
            <a:ext cx="3214709" cy="830997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 smtClean="0"/>
              <a:t>Právnická osoba, která hájí </a:t>
            </a:r>
            <a:r>
              <a:rPr lang="cs-CZ" sz="1600" b="1"/>
              <a:t>zájmy </a:t>
            </a:r>
            <a:endParaRPr lang="cs-CZ" sz="1600" b="1" smtClean="0"/>
          </a:p>
          <a:p>
            <a:pPr algn="l"/>
            <a:r>
              <a:rPr lang="cs-CZ" sz="1600" b="1" smtClean="0"/>
              <a:t>dotčených </a:t>
            </a:r>
            <a:r>
              <a:rPr lang="cs-CZ" sz="1600" b="1"/>
              <a:t>soutěžitelů/spotřebitelů</a:t>
            </a:r>
          </a:p>
          <a:p>
            <a:pPr algn="l"/>
            <a:r>
              <a:rPr lang="cs-CZ" sz="1600" smtClean="0"/>
              <a:t>může se domáhat </a:t>
            </a:r>
            <a:r>
              <a:rPr lang="cs-CZ" sz="1600"/>
              <a:t>u soudu, 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42844" y="1928802"/>
            <a:ext cx="107157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aby rušitel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3786183" y="1142984"/>
            <a:ext cx="3786214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dirty="0">
                <a:solidFill>
                  <a:srgbClr val="0070C0"/>
                </a:solidFill>
              </a:rPr>
              <a:t>v případech nekalé soutěže podle </a:t>
            </a:r>
            <a:r>
              <a:rPr lang="cs-CZ" sz="1400" b="1" dirty="0" err="1">
                <a:solidFill>
                  <a:srgbClr val="0070C0"/>
                </a:solidFill>
              </a:rPr>
              <a:t>gener</a:t>
            </a:r>
            <a:r>
              <a:rPr lang="cs-CZ" sz="1400" b="1" dirty="0">
                <a:solidFill>
                  <a:srgbClr val="0070C0"/>
                </a:solidFill>
              </a:rPr>
              <a:t>. klauzule, </a:t>
            </a:r>
          </a:p>
          <a:p>
            <a:pPr algn="l"/>
            <a:r>
              <a:rPr lang="cs-CZ" sz="1400" dirty="0">
                <a:solidFill>
                  <a:srgbClr val="0070C0"/>
                </a:solidFill>
              </a:rPr>
              <a:t>podle</a:t>
            </a:r>
            <a:r>
              <a:rPr lang="cs-CZ" sz="1400" b="1" dirty="0">
                <a:solidFill>
                  <a:srgbClr val="0070C0"/>
                </a:solidFill>
              </a:rPr>
              <a:t> § </a:t>
            </a:r>
            <a:r>
              <a:rPr lang="cs-CZ" sz="1400" b="1">
                <a:solidFill>
                  <a:srgbClr val="0070C0"/>
                </a:solidFill>
              </a:rPr>
              <a:t>45 </a:t>
            </a:r>
            <a:r>
              <a:rPr lang="cs-CZ" sz="1400" b="1" smtClean="0">
                <a:solidFill>
                  <a:srgbClr val="0070C0"/>
                </a:solidFill>
              </a:rPr>
              <a:t>– 47  </a:t>
            </a:r>
            <a:r>
              <a:rPr lang="cs-CZ" sz="1400" smtClean="0">
                <a:solidFill>
                  <a:srgbClr val="0070C0"/>
                </a:solidFill>
              </a:rPr>
              <a:t>a</a:t>
            </a:r>
            <a:r>
              <a:rPr lang="cs-CZ" sz="1400" b="1" smtClean="0">
                <a:solidFill>
                  <a:srgbClr val="0070C0"/>
                </a:solidFill>
              </a:rPr>
              <a:t>  § </a:t>
            </a:r>
            <a:r>
              <a:rPr lang="cs-CZ" sz="1400" b="1" dirty="0">
                <a:solidFill>
                  <a:srgbClr val="0070C0"/>
                </a:solidFill>
              </a:rPr>
              <a:t>52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>
                <a:solidFill>
                  <a:srgbClr val="0070C0"/>
                </a:solidFill>
              </a:rPr>
              <a:t>obch.zák</a:t>
            </a:r>
            <a:r>
              <a:rPr lang="cs-CZ" sz="14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6929454" y="142853"/>
            <a:ext cx="2000264" cy="4286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b="1" dirty="0" smtClean="0"/>
          </a:p>
          <a:p>
            <a:r>
              <a:rPr lang="cs-CZ" sz="1600" b="1" dirty="0" smtClean="0"/>
              <a:t>§ </a:t>
            </a:r>
            <a:r>
              <a:rPr lang="cs-CZ" sz="1600" b="1" dirty="0"/>
              <a:t>54 odst. 1 </a:t>
            </a:r>
            <a:r>
              <a:rPr lang="cs-CZ" sz="1600" b="1" dirty="0" smtClean="0"/>
              <a:t>obch</a:t>
            </a:r>
            <a:r>
              <a:rPr lang="cs-CZ" sz="1600" b="1" dirty="0"/>
              <a:t>. zák.</a:t>
            </a:r>
          </a:p>
          <a:p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429125" y="4286256"/>
            <a:ext cx="3571900" cy="760208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>
                <a:solidFill>
                  <a:srgbClr val="FF0000"/>
                </a:solidFill>
              </a:rPr>
              <a:t>uveřejnit rozsudek</a:t>
            </a:r>
            <a:r>
              <a:rPr lang="cs-CZ" sz="1600">
                <a:solidFill>
                  <a:srgbClr val="FF0000"/>
                </a:solidFill>
              </a:rPr>
              <a:t> </a:t>
            </a:r>
            <a:r>
              <a:rPr lang="cs-CZ" sz="1600"/>
              <a:t>na náklady účastníka, který v řízení neuspěl 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142844" y="4000504"/>
            <a:ext cx="2143140" cy="360362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smtClean="0"/>
              <a:t>může navrhnout </a:t>
            </a:r>
            <a:r>
              <a:rPr lang="cs-CZ" sz="1600"/>
              <a:t>soudu</a:t>
            </a:r>
            <a:r>
              <a:rPr lang="cs-CZ" sz="1400"/>
              <a:t>,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7072330" y="3714752"/>
            <a:ext cx="1714512" cy="577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/>
              <a:t>§ 155 odst.4 o. s. </a:t>
            </a:r>
            <a:r>
              <a:rPr lang="cs-CZ" sz="1600" b="1" dirty="0" err="1" smtClean="0"/>
              <a:t>ř</a:t>
            </a:r>
            <a:r>
              <a:rPr lang="cs-CZ" sz="1600" b="1" dirty="0" smtClean="0"/>
              <a:t>.</a:t>
            </a:r>
            <a:endParaRPr lang="cs-CZ" sz="1600" b="1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857620" y="2428868"/>
            <a:ext cx="214314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  </a:t>
            </a:r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zápůrčí </a:t>
            </a:r>
            <a:r>
              <a:rPr lang="cs-CZ" sz="1200" b="1"/>
              <a:t>/</a:t>
            </a:r>
            <a:r>
              <a:rPr lang="cs-CZ" sz="1200" b="1" smtClean="0"/>
              <a:t> negatorní</a:t>
            </a:r>
            <a:endParaRPr lang="cs-CZ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2844" y="2428868"/>
            <a:ext cx="30718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600" smtClean="0"/>
              <a:t>  zdržel </a:t>
            </a:r>
            <a:r>
              <a:rPr lang="cs-CZ" sz="1600" dirty="0"/>
              <a:t>se protiprávního jednání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42844" y="3071810"/>
            <a:ext cx="28575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odstranil </a:t>
            </a:r>
            <a:r>
              <a:rPr lang="cs-CZ" sz="1600"/>
              <a:t>vzniklý </a:t>
            </a:r>
            <a:r>
              <a:rPr lang="cs-CZ" sz="1600" smtClean="0"/>
              <a:t> závadný </a:t>
            </a:r>
            <a:r>
              <a:rPr lang="cs-CZ" sz="1600"/>
              <a:t>stav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857620" y="3143248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cs-CZ" sz="1200" b="1" smtClean="0">
                <a:solidFill>
                  <a:srgbClr val="FF0000"/>
                </a:solidFill>
              </a:rPr>
              <a:t>žaloba </a:t>
            </a:r>
            <a:r>
              <a:rPr lang="cs-CZ" sz="1200" b="1">
                <a:solidFill>
                  <a:srgbClr val="FF0000"/>
                </a:solidFill>
              </a:rPr>
              <a:t>odstraňovací </a:t>
            </a:r>
            <a:r>
              <a:rPr lang="cs-CZ" sz="1200" b="1"/>
              <a:t> </a:t>
            </a:r>
            <a:r>
              <a:rPr lang="cs-CZ" sz="1200" b="1" smtClean="0"/>
              <a:t>/ restituční</a:t>
            </a:r>
            <a:endParaRPr lang="cs-CZ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142844" y="4572008"/>
            <a:ext cx="346392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aby bylo </a:t>
            </a:r>
            <a:r>
              <a:rPr lang="cs-CZ" sz="1600"/>
              <a:t>přiznáno právo </a:t>
            </a:r>
            <a:r>
              <a:rPr lang="cs-CZ" sz="1600" smtClean="0"/>
              <a:t>uveřejnit </a:t>
            </a:r>
            <a:r>
              <a:rPr lang="cs-CZ" sz="1600"/>
              <a:t>rozsudek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85720" y="142852"/>
            <a:ext cx="607223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dirty="0" smtClean="0"/>
              <a:t>soutěži – </a:t>
            </a:r>
            <a:r>
              <a:rPr lang="cs-CZ" b="1" dirty="0" smtClean="0">
                <a:solidFill>
                  <a:srgbClr val="FF0000"/>
                </a:solidFill>
              </a:rPr>
              <a:t>spotřebitel a důkazní břemeno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071546"/>
            <a:ext cx="2643174" cy="584775"/>
          </a:xfrm>
          <a:prstGeom prst="rect">
            <a:avLst/>
          </a:prstGeom>
          <a:solidFill>
            <a:srgbClr val="FBF88D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/>
              <a:t>Pokud se dotčený spotřebitel </a:t>
            </a:r>
            <a:endParaRPr lang="cs-CZ" sz="1600" b="1" smtClean="0"/>
          </a:p>
          <a:p>
            <a:pPr algn="l"/>
            <a:r>
              <a:rPr lang="cs-CZ" sz="1600" smtClean="0"/>
              <a:t>domáhá </a:t>
            </a:r>
            <a:r>
              <a:rPr lang="cs-CZ" sz="1600"/>
              <a:t>u soudu,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8" y="1773238"/>
            <a:ext cx="96200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7158" y="2357430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</a:t>
            </a:r>
            <a:r>
              <a:rPr lang="cs-CZ" sz="1400"/>
              <a:t>se protiprávního jednání</a:t>
            </a:r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7158" y="2786058"/>
            <a:ext cx="2663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</a:t>
            </a:r>
            <a:r>
              <a:rPr lang="cs-CZ" sz="1400"/>
              <a:t>vzniklý závadný stav</a:t>
            </a:r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857488" y="1071546"/>
            <a:ext cx="3786214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>
                <a:solidFill>
                  <a:srgbClr val="0070C0"/>
                </a:solidFill>
              </a:rPr>
              <a:t>v případech nekalé soutěže podle </a:t>
            </a:r>
            <a:r>
              <a:rPr lang="cs-CZ" sz="1400" b="1">
                <a:solidFill>
                  <a:srgbClr val="0070C0"/>
                </a:solidFill>
              </a:rPr>
              <a:t>gener. klauzule, </a:t>
            </a:r>
          </a:p>
          <a:p>
            <a:pPr algn="l"/>
            <a:r>
              <a:rPr lang="cs-CZ" sz="1400">
                <a:solidFill>
                  <a:srgbClr val="0070C0"/>
                </a:solidFill>
              </a:rPr>
              <a:t>podle</a:t>
            </a:r>
            <a:r>
              <a:rPr lang="cs-CZ" sz="1400" b="1">
                <a:solidFill>
                  <a:srgbClr val="0070C0"/>
                </a:solidFill>
              </a:rPr>
              <a:t> § 45 - 47 </a:t>
            </a:r>
            <a:r>
              <a:rPr lang="cs-CZ" sz="1400">
                <a:solidFill>
                  <a:srgbClr val="0070C0"/>
                </a:solidFill>
              </a:rPr>
              <a:t>a</a:t>
            </a:r>
            <a:r>
              <a:rPr lang="cs-CZ" sz="1400" b="1">
                <a:solidFill>
                  <a:srgbClr val="0070C0"/>
                </a:solidFill>
              </a:rPr>
              <a:t> § 52</a:t>
            </a:r>
            <a:r>
              <a:rPr lang="cs-CZ" sz="1400">
                <a:solidFill>
                  <a:srgbClr val="0070C0"/>
                </a:solidFill>
              </a:rPr>
              <a:t> obch.zák.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71868" y="1857364"/>
            <a:ext cx="2447925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musí vždy žalovaný, tj.</a:t>
            </a:r>
          </a:p>
          <a:p>
            <a:r>
              <a:rPr lang="cs-CZ" sz="1400" b="1" dirty="0">
                <a:solidFill>
                  <a:srgbClr val="FF0000"/>
                </a:solidFill>
              </a:rPr>
              <a:t>r u š i t e l   prokázat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</a:p>
          <a:p>
            <a:r>
              <a:rPr lang="cs-CZ" sz="1400" dirty="0"/>
              <a:t>že se jednání </a:t>
            </a:r>
          </a:p>
          <a:p>
            <a:r>
              <a:rPr lang="cs-CZ" sz="1400" dirty="0"/>
              <a:t>nekalé soutěže </a:t>
            </a:r>
          </a:p>
          <a:p>
            <a:r>
              <a:rPr lang="cs-CZ" sz="1400" b="1" dirty="0">
                <a:solidFill>
                  <a:srgbClr val="FF0000"/>
                </a:solidFill>
              </a:rPr>
              <a:t>n e d o p u s t i </a:t>
            </a:r>
            <a:r>
              <a:rPr lang="cs-CZ" sz="1400" b="1" dirty="0" smtClean="0">
                <a:solidFill>
                  <a:srgbClr val="FF0000"/>
                </a:solidFill>
              </a:rPr>
              <a:t>l  </a:t>
            </a:r>
          </a:p>
          <a:p>
            <a:r>
              <a:rPr lang="cs-CZ" sz="1400" smtClean="0"/>
              <a:t>(= obrácené  </a:t>
            </a:r>
            <a:r>
              <a:rPr lang="cs-CZ" sz="1400" dirty="0" smtClean="0"/>
              <a:t>důkazní břemeno)</a:t>
            </a:r>
            <a:endParaRPr lang="cs-CZ" sz="1400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0" y="1773238"/>
            <a:ext cx="395288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I.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0" y="3860800"/>
            <a:ext cx="395288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II.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95288" y="3860800"/>
            <a:ext cx="96200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857356" y="3714752"/>
            <a:ext cx="3802075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>
                <a:solidFill>
                  <a:srgbClr val="0070C0"/>
                </a:solidFill>
              </a:rPr>
              <a:t>v případech nekalé soutěže podle </a:t>
            </a:r>
            <a:r>
              <a:rPr lang="cs-CZ" sz="1400" b="1">
                <a:solidFill>
                  <a:srgbClr val="0070C0"/>
                </a:solidFill>
              </a:rPr>
              <a:t>gener. klauzule, </a:t>
            </a:r>
          </a:p>
          <a:p>
            <a:r>
              <a:rPr lang="cs-CZ" sz="1400">
                <a:solidFill>
                  <a:srgbClr val="0070C0"/>
                </a:solidFill>
              </a:rPr>
              <a:t>podle</a:t>
            </a:r>
            <a:r>
              <a:rPr lang="cs-CZ" sz="1400" b="1">
                <a:solidFill>
                  <a:srgbClr val="0070C0"/>
                </a:solidFill>
              </a:rPr>
              <a:t> § 45 - 47 </a:t>
            </a:r>
            <a:r>
              <a:rPr lang="cs-CZ" sz="1400">
                <a:solidFill>
                  <a:srgbClr val="0070C0"/>
                </a:solidFill>
              </a:rPr>
              <a:t>a</a:t>
            </a:r>
            <a:r>
              <a:rPr lang="cs-CZ" sz="1400" b="1">
                <a:solidFill>
                  <a:srgbClr val="0070C0"/>
                </a:solidFill>
              </a:rPr>
              <a:t>  § 52</a:t>
            </a:r>
            <a:r>
              <a:rPr lang="cs-CZ" sz="1400">
                <a:solidFill>
                  <a:srgbClr val="0070C0"/>
                </a:solidFill>
              </a:rPr>
              <a:t> obch.zák</a:t>
            </a:r>
            <a:r>
              <a:rPr lang="cs-CZ" sz="1400" smtClean="0">
                <a:solidFill>
                  <a:srgbClr val="0070C0"/>
                </a:solidFill>
              </a:rPr>
              <a:t>.</a:t>
            </a:r>
            <a:endParaRPr lang="cs-CZ" sz="1400">
              <a:solidFill>
                <a:srgbClr val="0070C0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57158" y="4357694"/>
            <a:ext cx="17287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 nahradil </a:t>
            </a:r>
            <a:r>
              <a:rPr lang="cs-CZ" sz="1400"/>
              <a:t>mu vzniklou škodu</a:t>
            </a:r>
          </a:p>
          <a:p>
            <a:pPr algn="l"/>
            <a:endParaRPr lang="cs-CZ" sz="1400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cs-CZ"/>
              <a:t> 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57158" y="5000636"/>
            <a:ext cx="2016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poskytl </a:t>
            </a:r>
            <a:r>
              <a:rPr lang="cs-CZ" sz="1400"/>
              <a:t>mu přiměřené zadostiučinění 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428596" y="5715016"/>
            <a:ext cx="1944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vydal </a:t>
            </a:r>
            <a:r>
              <a:rPr lang="cs-CZ" sz="1400"/>
              <a:t>to, čím se obohatil na jeho úkor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357422" y="4572008"/>
            <a:ext cx="2500330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/>
              <a:t>musí vždy žalovaný, tj.</a:t>
            </a:r>
          </a:p>
          <a:p>
            <a:r>
              <a:rPr lang="cs-CZ" sz="1400" b="1" dirty="0">
                <a:solidFill>
                  <a:srgbClr val="FF0000"/>
                </a:solidFill>
              </a:rPr>
              <a:t>r u š i t e l   prokázat</a:t>
            </a:r>
            <a:r>
              <a:rPr lang="cs-CZ" sz="1400" dirty="0"/>
              <a:t>, </a:t>
            </a:r>
          </a:p>
          <a:p>
            <a:r>
              <a:rPr lang="cs-CZ" sz="1400" dirty="0"/>
              <a:t>že se </a:t>
            </a:r>
            <a:r>
              <a:rPr lang="cs-CZ" sz="1400"/>
              <a:t>jednání </a:t>
            </a:r>
            <a:r>
              <a:rPr lang="cs-CZ" sz="1400" smtClean="0"/>
              <a:t> nekalé </a:t>
            </a:r>
            <a:r>
              <a:rPr lang="cs-CZ" sz="1400" dirty="0"/>
              <a:t>soutěže </a:t>
            </a:r>
          </a:p>
          <a:p>
            <a:r>
              <a:rPr lang="cs-CZ" sz="1400" b="1" dirty="0">
                <a:solidFill>
                  <a:srgbClr val="FF0000"/>
                </a:solidFill>
              </a:rPr>
              <a:t>n e d o p u s t i </a:t>
            </a:r>
            <a:r>
              <a:rPr lang="cs-CZ" sz="1400" b="1" dirty="0" smtClean="0">
                <a:solidFill>
                  <a:srgbClr val="FF0000"/>
                </a:solidFill>
              </a:rPr>
              <a:t>l</a:t>
            </a:r>
          </a:p>
          <a:p>
            <a:r>
              <a:rPr lang="cs-CZ" sz="1400" smtClean="0"/>
              <a:t>(= obrácené  důkazní břemeno</a:t>
            </a:r>
            <a:r>
              <a:rPr lang="cs-CZ" sz="1400" dirty="0" smtClean="0"/>
              <a:t>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072066" y="5000636"/>
            <a:ext cx="1873250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1400"/>
          </a:p>
          <a:p>
            <a:r>
              <a:rPr lang="cs-CZ" sz="1400"/>
              <a:t>ale žalobce, tj. </a:t>
            </a:r>
            <a:r>
              <a:rPr lang="cs-CZ" sz="1400" b="1">
                <a:solidFill>
                  <a:srgbClr val="FF0000"/>
                </a:solidFill>
              </a:rPr>
              <a:t>dotčený spotřebitel</a:t>
            </a:r>
            <a:r>
              <a:rPr lang="cs-CZ" sz="1400">
                <a:solidFill>
                  <a:srgbClr val="FF0000"/>
                </a:solidFill>
              </a:rPr>
              <a:t> </a:t>
            </a:r>
          </a:p>
          <a:p>
            <a:r>
              <a:rPr lang="cs-CZ" sz="1400"/>
              <a:t>musí vždy </a:t>
            </a:r>
            <a:r>
              <a:rPr lang="cs-CZ" sz="1400" b="1">
                <a:solidFill>
                  <a:srgbClr val="FF0000"/>
                </a:solidFill>
              </a:rPr>
              <a:t>prokázat</a:t>
            </a:r>
          </a:p>
          <a:p>
            <a:endParaRPr lang="cs-CZ" sz="1400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6929454" y="4786322"/>
            <a:ext cx="571504" cy="357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929454" y="5500702"/>
            <a:ext cx="379396" cy="158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7358082" y="4214818"/>
            <a:ext cx="1508125" cy="725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dirty="0"/>
              <a:t>výši způsobené</a:t>
            </a:r>
          </a:p>
          <a:p>
            <a:r>
              <a:rPr lang="cs-CZ" sz="1400" dirty="0"/>
              <a:t>škody</a:t>
            </a:r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7308850" y="5084763"/>
            <a:ext cx="1584325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dirty="0"/>
              <a:t>závažnost a</a:t>
            </a:r>
          </a:p>
          <a:p>
            <a:r>
              <a:rPr lang="cs-CZ" sz="1400" dirty="0"/>
              <a:t>rozsah újmy</a:t>
            </a:r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7272338" y="5949950"/>
            <a:ext cx="1871662" cy="9080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dirty="0"/>
              <a:t>povahu a rozsah</a:t>
            </a:r>
          </a:p>
          <a:p>
            <a:r>
              <a:rPr lang="cs-CZ" sz="1400" dirty="0"/>
              <a:t>bezdůvodného</a:t>
            </a:r>
          </a:p>
          <a:p>
            <a:r>
              <a:rPr lang="cs-CZ" sz="1400" dirty="0"/>
              <a:t>obohacení</a:t>
            </a:r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6929454" y="5786454"/>
            <a:ext cx="450834" cy="4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6858016" y="142852"/>
            <a:ext cx="2133624" cy="720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>
                <a:solidFill>
                  <a:schemeClr val="bg1"/>
                </a:solidFill>
              </a:rPr>
              <a:t> </a:t>
            </a:r>
          </a:p>
          <a:p>
            <a:r>
              <a:rPr lang="cs-CZ" sz="1600" b="1" dirty="0"/>
              <a:t>§ 54 odst. 2 </a:t>
            </a:r>
            <a:r>
              <a:rPr lang="cs-CZ" sz="1600" b="1" dirty="0" smtClean="0"/>
              <a:t> obch</a:t>
            </a:r>
            <a:r>
              <a:rPr lang="cs-CZ" sz="1600" b="1" dirty="0"/>
              <a:t>. zák.</a:t>
            </a:r>
          </a:p>
          <a:p>
            <a:endParaRPr lang="cs-C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28860" y="0"/>
            <a:ext cx="4500594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 smtClean="0"/>
              <a:t>Přehled</a:t>
            </a:r>
          </a:p>
          <a:p>
            <a:r>
              <a:rPr lang="cs-CZ" b="1" smtClean="0"/>
              <a:t>žalobních nároků  v </a:t>
            </a:r>
            <a:r>
              <a:rPr lang="cs-CZ" b="1" dirty="0"/>
              <a:t>případech nekalé soutěže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3671888" cy="57610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cs-CZ" sz="1800" b="1"/>
              <a:t>Aktivně legitimované </a:t>
            </a:r>
            <a:r>
              <a:rPr lang="cs-CZ" sz="1800" b="1">
                <a:solidFill>
                  <a:srgbClr val="FF0000"/>
                </a:solidFill>
              </a:rPr>
              <a:t>subjekty</a:t>
            </a:r>
            <a:r>
              <a:rPr lang="cs-CZ" sz="1800" b="1"/>
              <a:t> :</a:t>
            </a:r>
          </a:p>
          <a:p>
            <a:pPr>
              <a:buFontTx/>
              <a:buNone/>
            </a:pPr>
            <a:endParaRPr lang="cs-CZ" sz="1800" b="1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857232"/>
            <a:ext cx="5292725" cy="57610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lvl="1" algn="ctr">
              <a:buFontTx/>
              <a:buNone/>
            </a:pPr>
            <a:r>
              <a:rPr lang="cs-CZ" sz="1600" b="1">
                <a:solidFill>
                  <a:srgbClr val="FF0000"/>
                </a:solidFill>
              </a:rPr>
              <a:t>Žalobní nároky </a:t>
            </a:r>
            <a:r>
              <a:rPr lang="cs-CZ" sz="1600" b="1"/>
              <a:t>: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357290" y="2071678"/>
            <a:ext cx="17287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/>
              <a:t>soutěžitel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357290" y="2786058"/>
            <a:ext cx="17287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/>
              <a:t>spotřebitelé</a:t>
            </a:r>
            <a:endParaRPr lang="cs-CZ" sz="1600" b="1" dirty="0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857224" y="5214950"/>
            <a:ext cx="230505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b="1"/>
              <a:t>právnické osoby </a:t>
            </a:r>
          </a:p>
          <a:p>
            <a:pPr algn="l"/>
            <a:r>
              <a:rPr lang="cs-CZ" sz="1400" b="1"/>
              <a:t>oprávněné hájit zájmy </a:t>
            </a:r>
          </a:p>
          <a:p>
            <a:pPr algn="l"/>
            <a:r>
              <a:rPr lang="cs-CZ" sz="1400" b="1"/>
              <a:t>dotčených </a:t>
            </a:r>
          </a:p>
          <a:p>
            <a:pPr algn="l"/>
            <a:r>
              <a:rPr lang="cs-CZ" sz="1400" b="1"/>
              <a:t>soutěžitelů/spotřebitelů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4284663" y="1268413"/>
            <a:ext cx="485933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endParaRPr lang="cs-CZ" sz="1200" b="1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4932363" y="1268413"/>
            <a:ext cx="71437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4284663" y="1268413"/>
            <a:ext cx="0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000628" y="1285861"/>
            <a:ext cx="1000132" cy="4801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</a:pPr>
            <a:r>
              <a:rPr lang="cs-CZ" sz="1200" b="1"/>
              <a:t>žaloba </a:t>
            </a:r>
          </a:p>
          <a:p>
            <a:pPr algn="l">
              <a:lnSpc>
                <a:spcPct val="70000"/>
              </a:lnSpc>
            </a:pPr>
            <a:r>
              <a:rPr lang="cs-CZ" sz="1200" b="1" smtClean="0"/>
              <a:t>odstraňovací</a:t>
            </a:r>
          </a:p>
          <a:p>
            <a:pPr algn="l">
              <a:lnSpc>
                <a:spcPct val="70000"/>
              </a:lnSpc>
            </a:pPr>
            <a:endParaRPr lang="cs-CZ" sz="1200" b="1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6011863" y="1268413"/>
            <a:ext cx="73025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000761" y="1285860"/>
            <a:ext cx="1143008" cy="48013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</a:pPr>
            <a:r>
              <a:rPr lang="cs-CZ" sz="1200" b="1"/>
              <a:t>žaloba </a:t>
            </a:r>
          </a:p>
          <a:p>
            <a:pPr algn="l">
              <a:lnSpc>
                <a:spcPct val="70000"/>
              </a:lnSpc>
            </a:pPr>
            <a:r>
              <a:rPr lang="cs-CZ" sz="1200" b="1"/>
              <a:t>na přiměřené </a:t>
            </a:r>
          </a:p>
          <a:p>
            <a:pPr algn="l">
              <a:lnSpc>
                <a:spcPct val="70000"/>
              </a:lnSpc>
            </a:pPr>
            <a:r>
              <a:rPr lang="cs-CZ" sz="1200" b="1" smtClean="0"/>
              <a:t>zadostiučinění</a:t>
            </a:r>
            <a:endParaRPr lang="cs-CZ" sz="1200" b="1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7164388" y="1268413"/>
            <a:ext cx="71437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7164388" y="1268413"/>
            <a:ext cx="865187" cy="6647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0000"/>
              </a:lnSpc>
            </a:pPr>
            <a:r>
              <a:rPr lang="cs-CZ" sz="1200" b="1"/>
              <a:t>žaloba</a:t>
            </a:r>
            <a:r>
              <a:rPr lang="cs-CZ"/>
              <a:t> </a:t>
            </a:r>
            <a:r>
              <a:rPr lang="cs-CZ" sz="1200" b="1"/>
              <a:t>na </a:t>
            </a:r>
          </a:p>
          <a:p>
            <a:pPr algn="l">
              <a:lnSpc>
                <a:spcPct val="60000"/>
              </a:lnSpc>
            </a:pPr>
            <a:r>
              <a:rPr lang="cs-CZ" sz="1200" b="1"/>
              <a:t>náhradu </a:t>
            </a:r>
          </a:p>
          <a:p>
            <a:pPr algn="l">
              <a:lnSpc>
                <a:spcPct val="60000"/>
              </a:lnSpc>
            </a:pPr>
            <a:r>
              <a:rPr lang="cs-CZ" sz="1200" b="1"/>
              <a:t>škody</a:t>
            </a:r>
            <a:endParaRPr lang="cs-CZ" sz="1200"/>
          </a:p>
          <a:p>
            <a:pPr algn="l"/>
            <a:endParaRPr lang="cs-CZ" sz="1200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7858148" y="1285860"/>
            <a:ext cx="71437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00034" y="1285860"/>
            <a:ext cx="28082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b="1"/>
              <a:t>I.  Dotčené osoby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468313" y="4581525"/>
            <a:ext cx="2879725" cy="3603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b="1"/>
              <a:t>II.  Nedotčené osoby</a:t>
            </a: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4284663" y="2924175"/>
            <a:ext cx="4859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4284663" y="3573463"/>
            <a:ext cx="4859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4284663" y="4149725"/>
            <a:ext cx="475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4284663" y="2420938"/>
            <a:ext cx="475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7858148" y="1268413"/>
            <a:ext cx="1285852" cy="60939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</a:pPr>
            <a:r>
              <a:rPr lang="cs-CZ" sz="1200" b="1" smtClean="0"/>
              <a:t>žaloba </a:t>
            </a:r>
          </a:p>
          <a:p>
            <a:pPr algn="l">
              <a:lnSpc>
                <a:spcPct val="70000"/>
              </a:lnSpc>
            </a:pPr>
            <a:r>
              <a:rPr lang="cs-CZ" sz="1200" b="1" smtClean="0"/>
              <a:t>na vydání </a:t>
            </a:r>
          </a:p>
          <a:p>
            <a:pPr>
              <a:lnSpc>
                <a:spcPct val="70000"/>
              </a:lnSpc>
            </a:pPr>
            <a:r>
              <a:rPr lang="cs-CZ" sz="1200" b="1" smtClean="0"/>
              <a:t>bezdůvodnéo obohacení</a:t>
            </a:r>
            <a:endParaRPr lang="cs-CZ" sz="1200" b="1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56100" y="2492375"/>
            <a:ext cx="50323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5148263" y="2492375"/>
            <a:ext cx="50323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300788" y="2492375"/>
            <a:ext cx="50323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7235825" y="2492375"/>
            <a:ext cx="50323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8172450" y="2492375"/>
            <a:ext cx="50323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4356100" y="3068638"/>
            <a:ext cx="5032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  <a:r>
              <a:rPr lang="cs-CZ" sz="1600">
                <a:solidFill>
                  <a:schemeClr val="bg1"/>
                </a:solidFill>
              </a:rPr>
              <a:t>*</a:t>
            </a:r>
            <a:endParaRPr lang="cs-CZ" sz="1600" b="1">
              <a:solidFill>
                <a:schemeClr val="bg1"/>
              </a:solidFill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5148263" y="3068638"/>
            <a:ext cx="50323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  <a:r>
              <a:rPr lang="cs-CZ" sz="16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6300788" y="3068638"/>
            <a:ext cx="50323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smtClean="0"/>
              <a:t>ano*</a:t>
            </a:r>
            <a:r>
              <a:rPr lang="cs-CZ" sz="1600" smtClean="0">
                <a:solidFill>
                  <a:schemeClr val="bg1"/>
                </a:solidFill>
              </a:rPr>
              <a:t>*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7235825" y="3068638"/>
            <a:ext cx="5032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smtClean="0"/>
              <a:t>ano*</a:t>
            </a:r>
            <a:r>
              <a:rPr lang="cs-CZ" sz="1600" smtClean="0">
                <a:solidFill>
                  <a:schemeClr val="bg1"/>
                </a:solidFill>
              </a:rPr>
              <a:t>*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8172450" y="3068638"/>
            <a:ext cx="5032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smtClean="0"/>
              <a:t>ano*</a:t>
            </a:r>
            <a:r>
              <a:rPr lang="cs-CZ" sz="1600" smtClean="0">
                <a:solidFill>
                  <a:schemeClr val="bg1"/>
                </a:solidFill>
              </a:rPr>
              <a:t>*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4356100" y="3644900"/>
            <a:ext cx="50323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5148263" y="3644900"/>
            <a:ext cx="50323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6300788" y="3644900"/>
            <a:ext cx="50323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7235825" y="3644900"/>
            <a:ext cx="50323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8172450" y="3644900"/>
            <a:ext cx="50323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4284663" y="5300663"/>
            <a:ext cx="475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>
            <a:off x="4284663" y="6092825"/>
            <a:ext cx="4859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9144000" y="1268413"/>
            <a:ext cx="0" cy="482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4356100" y="5516563"/>
            <a:ext cx="5032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34" name="Rectangle 66"/>
          <p:cNvSpPr>
            <a:spLocks noChangeArrowheads="1"/>
          </p:cNvSpPr>
          <p:nvPr/>
        </p:nvSpPr>
        <p:spPr bwMode="auto">
          <a:xfrm>
            <a:off x="5148263" y="5516563"/>
            <a:ext cx="503237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ano</a:t>
            </a:r>
          </a:p>
        </p:txBody>
      </p: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6300788" y="5516563"/>
            <a:ext cx="503237" cy="287337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ne</a:t>
            </a:r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7308850" y="5516563"/>
            <a:ext cx="503238" cy="287337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ne</a:t>
            </a:r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8172450" y="5516563"/>
            <a:ext cx="503238" cy="287337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ne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4284663" y="1785926"/>
            <a:ext cx="4859337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4284663" y="4149725"/>
            <a:ext cx="4859337" cy="11509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4214810" y="1285860"/>
            <a:ext cx="642942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200" b="1"/>
              <a:t>žaloba </a:t>
            </a:r>
          </a:p>
          <a:p>
            <a:pPr algn="l"/>
            <a:r>
              <a:rPr lang="cs-CZ" sz="1200" b="1"/>
              <a:t>zápůrčí</a:t>
            </a:r>
          </a:p>
        </p:txBody>
      </p:sp>
      <p:sp>
        <p:nvSpPr>
          <p:cNvPr id="7247" name="Rectangle 79"/>
          <p:cNvSpPr>
            <a:spLocks noChangeArrowheads="1"/>
          </p:cNvSpPr>
          <p:nvPr/>
        </p:nvSpPr>
        <p:spPr bwMode="auto">
          <a:xfrm>
            <a:off x="4572000" y="1928802"/>
            <a:ext cx="4357718" cy="2873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b="1"/>
              <a:t>ve všech</a:t>
            </a:r>
            <a:r>
              <a:rPr lang="cs-CZ" sz="1400"/>
              <a:t> příp. nekalé soutěže, v nichž byly osoby dotčeny</a:t>
            </a:r>
          </a:p>
        </p:txBody>
      </p:sp>
      <p:sp>
        <p:nvSpPr>
          <p:cNvPr id="7249" name="Rectangle 81"/>
          <p:cNvSpPr>
            <a:spLocks noChangeArrowheads="1"/>
          </p:cNvSpPr>
          <p:nvPr/>
        </p:nvSpPr>
        <p:spPr bwMode="auto">
          <a:xfrm>
            <a:off x="5219700" y="4365625"/>
            <a:ext cx="3240088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/>
              <a:t>jen</a:t>
            </a:r>
            <a:r>
              <a:rPr lang="cs-CZ" sz="1400" dirty="0"/>
              <a:t> v případech nekalé soutěže podle </a:t>
            </a:r>
          </a:p>
          <a:p>
            <a:r>
              <a:rPr lang="cs-CZ" sz="1400" b="1" dirty="0"/>
              <a:t>§ 44 odst.1, § 45 až 47 </a:t>
            </a:r>
            <a:r>
              <a:rPr lang="cs-CZ" sz="1400" dirty="0"/>
              <a:t>a</a:t>
            </a:r>
            <a:r>
              <a:rPr lang="cs-CZ" sz="1400" b="1" dirty="0"/>
              <a:t> § 52</a:t>
            </a:r>
            <a:r>
              <a:rPr lang="cs-CZ" sz="1400" dirty="0"/>
              <a:t> </a:t>
            </a:r>
            <a:r>
              <a:rPr lang="cs-CZ" sz="1400" dirty="0" err="1"/>
              <a:t>obch.zák</a:t>
            </a:r>
            <a:r>
              <a:rPr lang="cs-CZ" sz="1400" dirty="0"/>
              <a:t>.</a:t>
            </a:r>
          </a:p>
          <a:p>
            <a:endParaRPr lang="cs-CZ" sz="1400" dirty="0"/>
          </a:p>
        </p:txBody>
      </p:sp>
      <p:sp>
        <p:nvSpPr>
          <p:cNvPr id="7250" name="Rectangle 82"/>
          <p:cNvSpPr>
            <a:spLocks noChangeArrowheads="1"/>
          </p:cNvSpPr>
          <p:nvPr/>
        </p:nvSpPr>
        <p:spPr bwMode="auto">
          <a:xfrm>
            <a:off x="500034" y="1714488"/>
            <a:ext cx="2857520" cy="2500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1357290" y="3571876"/>
            <a:ext cx="17287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dirty="0" smtClean="0"/>
              <a:t>jiné osoby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7440"/>
            <a:ext cx="878684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Ochrana proti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nekalé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soutěži            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                 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(nový obč. zákoník …./2012 Sb.)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§ 2988</a:t>
            </a:r>
            <a:endPara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Osoba, jejíž právo bylo nekalou soutěží ohroženo nebo porušeno,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může proti rušiteli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požadovat, aby se nekalé soutěže zdržel nebo aby odstranil závadný stav. Dále může požadovat přiměřené zadostiučinění, náhradu škody a vydání bezdůvodného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obohacení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§ 2989</a:t>
            </a:r>
            <a:endPara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Právo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, aby se rušitel nekalé soutěže zdržel nebo aby odstranil závadný stav, může mimo případy uvedené v § 2982 až 2985 uplatnit též právnická osoba oprávněná hájit zájmy soutěžitelů nebo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zákazníků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(2) Uplatní-li spotřebitel právo, aby se rušitel zdržel nekalé soutěže nebo aby odstranil závadný stav a jde-li o některý případ stanovený v § 2976 až 2981 nebo v § 2987, musí rušitel prokázat, že se nekalé soutěže nedopustil. Uplatní-li spotřebitel právo na náhradu škody, musí rušitel prokázat, že škoda nebyla způsobena nekalou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soutěží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§ 2990</a:t>
            </a:r>
            <a:endPara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Ochrana proti omezování soutěže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Osoba, jejíž právo bylo ohroženo nebo porušeno nedovoleným omezením soutěže, má práva stanovená v § 2988.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926</Words>
  <Application>Microsoft Office PowerPoint</Application>
  <PresentationFormat>Předvádění na obrazovce (4:3)</PresentationFormat>
  <Paragraphs>211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1826</dc:creator>
  <cp:lastModifiedBy>1826</cp:lastModifiedBy>
  <cp:revision>2</cp:revision>
  <dcterms:created xsi:type="dcterms:W3CDTF">2012-03-14T09:23:32Z</dcterms:created>
  <dcterms:modified xsi:type="dcterms:W3CDTF">2012-03-14T09:34:00Z</dcterms:modified>
</cp:coreProperties>
</file>