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56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5D5422-DD84-4299-A5CF-4B9FEEE7D5A1}" type="datetimeFigureOut">
              <a:rPr lang="cs-CZ" smtClean="0"/>
              <a:pPr/>
              <a:t>14.3.2012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E485AF-4621-4D59-9424-8BD7B59A36C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027DD1-1B8A-4C4C-AAF3-FC4F3D4EEC64}" type="slidenum">
              <a:rPr lang="cs-CZ"/>
              <a:pPr/>
              <a:t>4</a:t>
            </a:fld>
            <a:endParaRPr lang="cs-CZ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§ 155 odst. 4 o.s.</a:t>
            </a:r>
            <a:r>
              <a:rPr lang="cs-CZ" b="1" dirty="0" err="1"/>
              <a:t>ř</a:t>
            </a:r>
            <a:r>
              <a:rPr lang="cs-CZ" b="1" dirty="0"/>
              <a:t>.:</a:t>
            </a:r>
          </a:p>
          <a:p>
            <a:r>
              <a:rPr lang="cs-CZ" dirty="0"/>
              <a:t>„... soud může účastníkovi, jehož žalobě vyhověl, </a:t>
            </a:r>
          </a:p>
          <a:p>
            <a:r>
              <a:rPr lang="cs-CZ" dirty="0"/>
              <a:t>přiznat na jeho návrh ve výroku rozsudku právo rozsudek uveřejnit </a:t>
            </a:r>
          </a:p>
          <a:p>
            <a:r>
              <a:rPr lang="cs-CZ" dirty="0"/>
              <a:t>na náklady neúspěšného účastníka; podle okolností případu soud stanoví též rozsah, formu a způsob uveřejnění“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5CDF06-5567-4B99-8304-230BBFE70C83}" type="slidenum">
              <a:rPr lang="cs-CZ"/>
              <a:pPr/>
              <a:t>5</a:t>
            </a:fld>
            <a:endParaRPr lang="cs-CZ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14.3.2012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14.3.2012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2976" y="1000108"/>
            <a:ext cx="6929486" cy="5429288"/>
          </a:xfrm>
        </p:spPr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MP405Z   Obchodní právo I</a:t>
            </a:r>
          </a:p>
          <a:p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Právo nekalé soutěže:</a:t>
            </a:r>
          </a:p>
          <a:p>
            <a:r>
              <a:rPr lang="cs-CZ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Právní prostředky ochrany</a:t>
            </a:r>
          </a:p>
          <a:p>
            <a:endParaRPr lang="cs-CZ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cs-CZ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cs-CZ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cs-CZ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cs-CZ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cs-CZ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14. 3. 2012</a:t>
            </a:r>
          </a:p>
          <a:p>
            <a:r>
              <a:rPr lang="cs-CZ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                            		 			</a:t>
            </a:r>
            <a:r>
              <a:rPr lang="cs-CZ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eva.vecerkova</a:t>
            </a:r>
            <a:r>
              <a:rPr lang="cs-CZ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@law.muni.cz</a:t>
            </a:r>
          </a:p>
          <a:p>
            <a:endParaRPr lang="cs-CZ" sz="24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3000364" y="142852"/>
            <a:ext cx="2947991" cy="576262"/>
          </a:xfrm>
          <a:prstGeom prst="rect">
            <a:avLst/>
          </a:prstGeom>
          <a:solidFill>
            <a:schemeClr val="bg1">
              <a:alpha val="3500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b="1" dirty="0">
                <a:solidFill>
                  <a:srgbClr val="FF0000"/>
                </a:solidFill>
              </a:rPr>
              <a:t>Ochrana proti nekalé soutěži</a:t>
            </a:r>
          </a:p>
        </p:txBody>
      </p:sp>
      <p:sp>
        <p:nvSpPr>
          <p:cNvPr id="36867" name="Line 3"/>
          <p:cNvSpPr>
            <a:spLocks noChangeShapeType="1"/>
          </p:cNvSpPr>
          <p:nvPr/>
        </p:nvSpPr>
        <p:spPr bwMode="auto">
          <a:xfrm>
            <a:off x="214282" y="1214422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785786" y="1071546"/>
            <a:ext cx="1580626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 b="1">
                <a:solidFill>
                  <a:srgbClr val="FF0000"/>
                </a:solidFill>
              </a:rPr>
              <a:t>soukromoprávní</a:t>
            </a:r>
          </a:p>
        </p:txBody>
      </p:sp>
      <p:sp>
        <p:nvSpPr>
          <p:cNvPr id="36869" name="Line 5"/>
          <p:cNvSpPr>
            <a:spLocks noChangeShapeType="1"/>
          </p:cNvSpPr>
          <p:nvPr/>
        </p:nvSpPr>
        <p:spPr bwMode="auto">
          <a:xfrm flipV="1">
            <a:off x="2357422" y="1142984"/>
            <a:ext cx="1285884" cy="14287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3643306" y="1000108"/>
            <a:ext cx="2813050" cy="346075"/>
          </a:xfrm>
          <a:prstGeom prst="rect">
            <a:avLst/>
          </a:prstGeom>
          <a:solidFill>
            <a:srgbClr val="FBF88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600"/>
              <a:t>podle občanského zákoníku</a:t>
            </a:r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5241925" y="1916113"/>
            <a:ext cx="298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  </a:t>
            </a:r>
            <a:endParaRPr lang="cs-CZ" sz="1400"/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4140200" y="28527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3357554" y="3071810"/>
            <a:ext cx="2741613" cy="346075"/>
          </a:xfrm>
          <a:prstGeom prst="rect">
            <a:avLst/>
          </a:prstGeom>
          <a:solidFill>
            <a:srgbClr val="FBF88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600"/>
              <a:t>podle obchodního zákoníku</a:t>
            </a:r>
          </a:p>
        </p:txBody>
      </p:sp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4067175" y="3357563"/>
            <a:ext cx="101502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/>
              <a:t>- </a:t>
            </a:r>
            <a:r>
              <a:rPr lang="cs-CZ" sz="1400" b="1" dirty="0"/>
              <a:t>§ 53 až </a:t>
            </a:r>
            <a:r>
              <a:rPr lang="cs-CZ" sz="1400" b="1" dirty="0" smtClean="0"/>
              <a:t>55</a:t>
            </a:r>
            <a:endParaRPr lang="cs-CZ" sz="1400" b="1" dirty="0"/>
          </a:p>
        </p:txBody>
      </p:sp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849313" y="3860800"/>
            <a:ext cx="1367297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 b="1">
                <a:solidFill>
                  <a:srgbClr val="FF0000"/>
                </a:solidFill>
              </a:rPr>
              <a:t>veřejnoprávní</a:t>
            </a:r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>
            <a:off x="250825" y="4005263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>
            <a:off x="2339975" y="4076700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3419475" y="3933825"/>
            <a:ext cx="2663825" cy="34607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600"/>
              <a:t>podle trestního zákoníku</a:t>
            </a:r>
          </a:p>
        </p:txBody>
      </p:sp>
      <p:sp>
        <p:nvSpPr>
          <p:cNvPr id="36881" name="Text Box 17"/>
          <p:cNvSpPr txBox="1">
            <a:spLocks noChangeArrowheads="1"/>
          </p:cNvSpPr>
          <p:nvPr/>
        </p:nvSpPr>
        <p:spPr bwMode="auto">
          <a:xfrm>
            <a:off x="4067175" y="4292600"/>
            <a:ext cx="18674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/>
              <a:t>- </a:t>
            </a:r>
            <a:r>
              <a:rPr lang="cs-CZ" sz="1400" b="1"/>
              <a:t>§ </a:t>
            </a:r>
            <a:r>
              <a:rPr lang="cs-CZ" sz="1400" b="1" smtClean="0"/>
              <a:t>248 </a:t>
            </a:r>
            <a:r>
              <a:rPr lang="cs-CZ" sz="1400" smtClean="0"/>
              <a:t> </a:t>
            </a:r>
            <a:r>
              <a:rPr lang="cs-CZ" sz="1400" dirty="0"/>
              <a:t>(</a:t>
            </a:r>
            <a:r>
              <a:rPr lang="cs-CZ" sz="1400" dirty="0" err="1"/>
              <a:t>nekalá</a:t>
            </a:r>
            <a:r>
              <a:rPr lang="cs-CZ" sz="1400" dirty="0"/>
              <a:t> soutěž)</a:t>
            </a:r>
          </a:p>
        </p:txBody>
      </p:sp>
      <p:sp>
        <p:nvSpPr>
          <p:cNvPr id="36882" name="Line 18"/>
          <p:cNvSpPr>
            <a:spLocks noChangeShapeType="1"/>
          </p:cNvSpPr>
          <p:nvPr/>
        </p:nvSpPr>
        <p:spPr bwMode="auto">
          <a:xfrm>
            <a:off x="2428860" y="1357298"/>
            <a:ext cx="1006475" cy="172720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6883" name="Line 19"/>
          <p:cNvSpPr>
            <a:spLocks noChangeShapeType="1"/>
          </p:cNvSpPr>
          <p:nvPr/>
        </p:nvSpPr>
        <p:spPr bwMode="auto">
          <a:xfrm>
            <a:off x="285720" y="6143644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928662" y="6000768"/>
            <a:ext cx="976312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600" b="1" dirty="0">
                <a:solidFill>
                  <a:srgbClr val="FF0000"/>
                </a:solidFill>
              </a:rPr>
              <a:t>etická</a:t>
            </a:r>
          </a:p>
        </p:txBody>
      </p:sp>
      <p:sp>
        <p:nvSpPr>
          <p:cNvPr id="36885" name="Line 21"/>
          <p:cNvSpPr>
            <a:spLocks noChangeShapeType="1"/>
          </p:cNvSpPr>
          <p:nvPr/>
        </p:nvSpPr>
        <p:spPr bwMode="auto">
          <a:xfrm>
            <a:off x="2285984" y="6143644"/>
            <a:ext cx="1223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6886" name="Text Box 22"/>
          <p:cNvSpPr txBox="1">
            <a:spLocks noChangeArrowheads="1"/>
          </p:cNvSpPr>
          <p:nvPr/>
        </p:nvSpPr>
        <p:spPr bwMode="auto">
          <a:xfrm>
            <a:off x="3500430" y="6000768"/>
            <a:ext cx="1938338" cy="3143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/>
              <a:t>podle etických kodexů</a:t>
            </a:r>
          </a:p>
        </p:txBody>
      </p:sp>
      <p:sp>
        <p:nvSpPr>
          <p:cNvPr id="36887" name="Text Box 23"/>
          <p:cNvSpPr txBox="1">
            <a:spLocks noChangeArrowheads="1"/>
          </p:cNvSpPr>
          <p:nvPr/>
        </p:nvSpPr>
        <p:spPr bwMode="auto">
          <a:xfrm>
            <a:off x="3714744" y="1357298"/>
            <a:ext cx="257176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cs-CZ" sz="1400" b="1" smtClean="0"/>
              <a:t>  §  3 </a:t>
            </a:r>
            <a:r>
              <a:rPr lang="cs-CZ" sz="1400" smtClean="0"/>
              <a:t>dohoda</a:t>
            </a:r>
          </a:p>
          <a:p>
            <a:pPr>
              <a:buFontTx/>
              <a:buChar char="-"/>
            </a:pPr>
            <a:r>
              <a:rPr lang="cs-CZ" sz="1400" b="1" smtClean="0"/>
              <a:t>  § 5</a:t>
            </a:r>
            <a:r>
              <a:rPr lang="cs-CZ" sz="1400" smtClean="0"/>
              <a:t> </a:t>
            </a:r>
            <a:r>
              <a:rPr lang="cs-CZ" sz="1400"/>
              <a:t>(předběžný zákaz zásahů</a:t>
            </a:r>
            <a:r>
              <a:rPr lang="cs-CZ" sz="1400" smtClean="0"/>
              <a:t>)</a:t>
            </a:r>
          </a:p>
          <a:p>
            <a:r>
              <a:rPr lang="cs-CZ" sz="1400" smtClean="0"/>
              <a:t>-  </a:t>
            </a:r>
            <a:r>
              <a:rPr lang="cs-CZ" sz="1400" b="1" smtClean="0"/>
              <a:t>§ 6 </a:t>
            </a:r>
            <a:r>
              <a:rPr lang="cs-CZ" sz="1400" smtClean="0"/>
              <a:t>(svépomoc)</a:t>
            </a:r>
          </a:p>
          <a:p>
            <a:r>
              <a:rPr lang="cs-CZ" sz="1400" smtClean="0"/>
              <a:t>-  </a:t>
            </a:r>
            <a:r>
              <a:rPr lang="cs-CZ" sz="1400" b="1" smtClean="0"/>
              <a:t>§ 418</a:t>
            </a:r>
            <a:r>
              <a:rPr lang="cs-CZ" sz="1400" smtClean="0"/>
              <a:t> (nutná obrana)</a:t>
            </a:r>
          </a:p>
        </p:txBody>
      </p:sp>
      <p:sp>
        <p:nvSpPr>
          <p:cNvPr id="36888" name="Line 24"/>
          <p:cNvSpPr>
            <a:spLocks noChangeShapeType="1"/>
          </p:cNvSpPr>
          <p:nvPr/>
        </p:nvSpPr>
        <p:spPr bwMode="auto">
          <a:xfrm>
            <a:off x="2339975" y="4076700"/>
            <a:ext cx="107950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6889" name="Text Box 25"/>
          <p:cNvSpPr txBox="1">
            <a:spLocks noChangeArrowheads="1"/>
          </p:cNvSpPr>
          <p:nvPr/>
        </p:nvSpPr>
        <p:spPr bwMode="auto">
          <a:xfrm>
            <a:off x="3419475" y="4724400"/>
            <a:ext cx="2663825" cy="34607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rgbClr val="9999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600"/>
              <a:t>podle zvláštních zákonů</a:t>
            </a:r>
          </a:p>
        </p:txBody>
      </p:sp>
      <p:sp>
        <p:nvSpPr>
          <p:cNvPr id="36890" name="Rectangle 26"/>
          <p:cNvSpPr>
            <a:spLocks noChangeArrowheads="1"/>
          </p:cNvSpPr>
          <p:nvPr/>
        </p:nvSpPr>
        <p:spPr bwMode="auto">
          <a:xfrm>
            <a:off x="285720" y="428604"/>
            <a:ext cx="1223963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b="1"/>
              <a:t>Právní</a:t>
            </a:r>
          </a:p>
        </p:txBody>
      </p:sp>
      <p:sp>
        <p:nvSpPr>
          <p:cNvPr id="36892" name="Rectangle 28"/>
          <p:cNvSpPr>
            <a:spLocks noChangeArrowheads="1"/>
          </p:cNvSpPr>
          <p:nvPr/>
        </p:nvSpPr>
        <p:spPr bwMode="auto">
          <a:xfrm>
            <a:off x="214282" y="5500702"/>
            <a:ext cx="1439862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b="1"/>
              <a:t>Mimoprávní</a:t>
            </a:r>
          </a:p>
        </p:txBody>
      </p:sp>
      <p:sp>
        <p:nvSpPr>
          <p:cNvPr id="29" name="Text Box 17"/>
          <p:cNvSpPr txBox="1">
            <a:spLocks noChangeArrowheads="1"/>
          </p:cNvSpPr>
          <p:nvPr/>
        </p:nvSpPr>
        <p:spPr bwMode="auto">
          <a:xfrm>
            <a:off x="3857620" y="5143512"/>
            <a:ext cx="350046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400" dirty="0" smtClean="0"/>
              <a:t>např.  podle  zák. o regulaci reklamy, zák. o ochraně  spotřebitele, zák. o  ochranných známkách </a:t>
            </a:r>
            <a:endParaRPr lang="cs-CZ" sz="1400" dirty="0"/>
          </a:p>
        </p:txBody>
      </p:sp>
      <p:sp>
        <p:nvSpPr>
          <p:cNvPr id="30" name="Line 5"/>
          <p:cNvSpPr>
            <a:spLocks noChangeShapeType="1"/>
          </p:cNvSpPr>
          <p:nvPr/>
        </p:nvSpPr>
        <p:spPr bwMode="auto">
          <a:xfrm>
            <a:off x="2357422" y="1285860"/>
            <a:ext cx="1214446" cy="121444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3571868" y="2357430"/>
            <a:ext cx="3071834" cy="338554"/>
          </a:xfrm>
          <a:prstGeom prst="rect">
            <a:avLst/>
          </a:prstGeom>
          <a:solidFill>
            <a:srgbClr val="FBF88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600"/>
              <a:t>podle občanského </a:t>
            </a:r>
            <a:r>
              <a:rPr lang="cs-CZ" sz="1600" smtClean="0"/>
              <a:t>soudního řádu</a:t>
            </a:r>
            <a:endParaRPr lang="cs-CZ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1700213"/>
            <a:ext cx="3132138" cy="504825"/>
          </a:xfrm>
          <a:prstGeom prst="rect">
            <a:avLst/>
          </a:prstGeom>
          <a:solidFill>
            <a:srgbClr val="FBF88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 b="1"/>
              <a:t>Aktivně</a:t>
            </a:r>
            <a:r>
              <a:rPr lang="cs-CZ" sz="1600"/>
              <a:t> </a:t>
            </a:r>
            <a:r>
              <a:rPr lang="cs-CZ" sz="1600" b="1"/>
              <a:t>legitimované subjekty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428596" y="0"/>
            <a:ext cx="3857652" cy="649288"/>
          </a:xfrm>
          <a:prstGeom prst="rect">
            <a:avLst/>
          </a:prstGeom>
          <a:solidFill>
            <a:schemeClr val="bg1">
              <a:alpha val="52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b="1" smtClean="0"/>
              <a:t>Ochrana </a:t>
            </a:r>
            <a:r>
              <a:rPr lang="cs-CZ" b="1" dirty="0"/>
              <a:t>proti nekalé </a:t>
            </a:r>
            <a:r>
              <a:rPr lang="cs-CZ" b="1" smtClean="0"/>
              <a:t>soutěži </a:t>
            </a:r>
            <a:r>
              <a:rPr lang="cs-CZ" b="1" smtClean="0">
                <a:solidFill>
                  <a:srgbClr val="FF0000"/>
                </a:solidFill>
              </a:rPr>
              <a:t>– subjekty 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4071934" y="5143512"/>
            <a:ext cx="3168650" cy="5762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 b="1"/>
              <a:t>Pasivně legitimované subjekty</a:t>
            </a: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4140201" y="981075"/>
            <a:ext cx="1003304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 sz="1400" b="1"/>
          </a:p>
          <a:p>
            <a:r>
              <a:rPr lang="cs-CZ" sz="1400" b="1"/>
              <a:t>soutěžitel</a:t>
            </a:r>
          </a:p>
          <a:p>
            <a:endParaRPr lang="cs-CZ"/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4500563" y="1412875"/>
            <a:ext cx="1071569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 sz="1400" b="1"/>
          </a:p>
          <a:p>
            <a:r>
              <a:rPr lang="cs-CZ" sz="1400" b="1"/>
              <a:t>spotřebitel</a:t>
            </a:r>
          </a:p>
          <a:p>
            <a:endParaRPr lang="cs-CZ"/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5143504" y="2214554"/>
            <a:ext cx="1368425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400"/>
              <a:t>jiná osoba</a:t>
            </a:r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4643438" y="3000372"/>
            <a:ext cx="1928826" cy="1079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cs-CZ" sz="1400" b="1" dirty="0"/>
              <a:t>právnická osoba</a:t>
            </a:r>
            <a:r>
              <a:rPr lang="cs-CZ" sz="1400" dirty="0"/>
              <a:t> </a:t>
            </a:r>
          </a:p>
          <a:p>
            <a:pPr algn="l"/>
            <a:r>
              <a:rPr lang="cs-CZ" sz="1400" dirty="0"/>
              <a:t>oprávněná hájit zájmy</a:t>
            </a:r>
          </a:p>
          <a:p>
            <a:pPr algn="l"/>
            <a:r>
              <a:rPr lang="cs-CZ" sz="1400" dirty="0"/>
              <a:t>soutěžitelů nebo</a:t>
            </a:r>
          </a:p>
          <a:p>
            <a:pPr algn="l"/>
            <a:r>
              <a:rPr lang="cs-CZ" sz="1400" smtClean="0"/>
              <a:t>spotřebitelů </a:t>
            </a:r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1071538" y="5000636"/>
            <a:ext cx="1295400" cy="7921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 sz="1400" b="1" dirty="0"/>
          </a:p>
          <a:p>
            <a:r>
              <a:rPr lang="cs-CZ" sz="1400" b="1" dirty="0" smtClean="0"/>
              <a:t>       rušitel</a:t>
            </a:r>
            <a:endParaRPr lang="cs-CZ" sz="1400" b="1" dirty="0"/>
          </a:p>
          <a:p>
            <a:endParaRPr lang="cs-CZ" dirty="0"/>
          </a:p>
        </p:txBody>
      </p:sp>
      <p:sp>
        <p:nvSpPr>
          <p:cNvPr id="11286" name="Line 22"/>
          <p:cNvSpPr>
            <a:spLocks noChangeShapeType="1"/>
          </p:cNvSpPr>
          <p:nvPr/>
        </p:nvSpPr>
        <p:spPr bwMode="auto">
          <a:xfrm flipH="1">
            <a:off x="2357422" y="5429264"/>
            <a:ext cx="1714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287" name="Line 23"/>
          <p:cNvSpPr>
            <a:spLocks noChangeShapeType="1"/>
          </p:cNvSpPr>
          <p:nvPr/>
        </p:nvSpPr>
        <p:spPr bwMode="auto">
          <a:xfrm flipV="1">
            <a:off x="3132138" y="1125538"/>
            <a:ext cx="1008062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288" name="Line 24"/>
          <p:cNvSpPr>
            <a:spLocks noChangeShapeType="1"/>
          </p:cNvSpPr>
          <p:nvPr/>
        </p:nvSpPr>
        <p:spPr bwMode="auto">
          <a:xfrm flipV="1">
            <a:off x="3132138" y="1557338"/>
            <a:ext cx="1368425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289" name="Line 25"/>
          <p:cNvSpPr>
            <a:spLocks noChangeShapeType="1"/>
          </p:cNvSpPr>
          <p:nvPr/>
        </p:nvSpPr>
        <p:spPr bwMode="auto">
          <a:xfrm>
            <a:off x="3143240" y="2000240"/>
            <a:ext cx="2000264" cy="2857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290" name="Line 26"/>
          <p:cNvSpPr>
            <a:spLocks noChangeShapeType="1"/>
          </p:cNvSpPr>
          <p:nvPr/>
        </p:nvSpPr>
        <p:spPr bwMode="auto">
          <a:xfrm>
            <a:off x="3132138" y="2060575"/>
            <a:ext cx="151130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4786314" y="1785926"/>
            <a:ext cx="1368425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 sz="1400" b="1" dirty="0"/>
          </a:p>
          <a:p>
            <a:r>
              <a:rPr lang="cs-CZ" sz="1400" b="1" dirty="0" smtClean="0"/>
              <a:t>další zákazníci</a:t>
            </a:r>
            <a:endParaRPr lang="cs-CZ" sz="1400" b="1" dirty="0"/>
          </a:p>
          <a:p>
            <a:endParaRPr lang="cs-CZ" dirty="0"/>
          </a:p>
        </p:txBody>
      </p:sp>
      <p:sp>
        <p:nvSpPr>
          <p:cNvPr id="17" name="Line 24"/>
          <p:cNvSpPr>
            <a:spLocks noChangeShapeType="1"/>
          </p:cNvSpPr>
          <p:nvPr/>
        </p:nvSpPr>
        <p:spPr bwMode="auto">
          <a:xfrm flipV="1">
            <a:off x="3143240" y="1928800"/>
            <a:ext cx="1643074" cy="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4071934" y="785794"/>
            <a:ext cx="3429024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18" name="Rectangle 39"/>
          <p:cNvSpPr>
            <a:spLocks noChangeArrowheads="1"/>
          </p:cNvSpPr>
          <p:nvPr/>
        </p:nvSpPr>
        <p:spPr bwMode="auto">
          <a:xfrm>
            <a:off x="7215206" y="0"/>
            <a:ext cx="1928794" cy="64291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 sz="1600" dirty="0">
              <a:solidFill>
                <a:schemeClr val="bg1"/>
              </a:solidFill>
            </a:endParaRPr>
          </a:p>
          <a:p>
            <a:r>
              <a:rPr lang="cs-CZ" sz="1600" b="1" dirty="0"/>
              <a:t>§ </a:t>
            </a:r>
            <a:r>
              <a:rPr lang="cs-CZ" sz="1600" b="1"/>
              <a:t>53 </a:t>
            </a:r>
            <a:r>
              <a:rPr lang="cs-CZ" sz="1600" b="1" smtClean="0"/>
              <a:t>a § 54 obch</a:t>
            </a:r>
            <a:r>
              <a:rPr lang="cs-CZ" sz="1600" b="1" dirty="0"/>
              <a:t>. zák.</a:t>
            </a:r>
          </a:p>
          <a:p>
            <a:endParaRPr lang="cs-CZ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00034" y="0"/>
            <a:ext cx="6072230" cy="57150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b="1" smtClean="0"/>
              <a:t>Ochrana proti nekalé soutěži </a:t>
            </a:r>
            <a:r>
              <a:rPr lang="cs-CZ" b="1" smtClean="0">
                <a:solidFill>
                  <a:srgbClr val="FF0000"/>
                </a:solidFill>
              </a:rPr>
              <a:t>– nároky soutěžitelů </a:t>
            </a:r>
          </a:p>
          <a:p>
            <a:r>
              <a:rPr lang="cs-CZ" b="1" smtClean="0">
                <a:solidFill>
                  <a:srgbClr val="FF0000"/>
                </a:solidFill>
              </a:rPr>
              <a:t>			– nároky spotřebitelů / zákazníků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0" y="714356"/>
            <a:ext cx="2500297" cy="584775"/>
          </a:xfrm>
          <a:prstGeom prst="rect">
            <a:avLst/>
          </a:prstGeom>
          <a:solidFill>
            <a:srgbClr val="FBF88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cs-CZ" sz="1600" b="1"/>
              <a:t>Dotčený soutěžitel </a:t>
            </a:r>
            <a:r>
              <a:rPr lang="cs-CZ" sz="1600" b="1" smtClean="0"/>
              <a:t> </a:t>
            </a:r>
          </a:p>
          <a:p>
            <a:pPr algn="l"/>
            <a:r>
              <a:rPr lang="cs-CZ" sz="1600" smtClean="0"/>
              <a:t>může se domáhat </a:t>
            </a:r>
            <a:r>
              <a:rPr lang="cs-CZ" sz="1600"/>
              <a:t>u soudu, 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42844" y="2428868"/>
            <a:ext cx="2736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1400" smtClean="0"/>
              <a:t>  zdržel </a:t>
            </a:r>
            <a:r>
              <a:rPr lang="cs-CZ" sz="1400" dirty="0"/>
              <a:t>se protiprávního jednání</a:t>
            </a:r>
            <a:endParaRPr lang="cs-CZ" dirty="0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4929190" y="2428868"/>
            <a:ext cx="2143140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200" b="1" smtClean="0"/>
              <a:t>  </a:t>
            </a:r>
            <a:r>
              <a:rPr lang="cs-CZ" sz="1200" b="1" smtClean="0">
                <a:solidFill>
                  <a:srgbClr val="FF0000"/>
                </a:solidFill>
              </a:rPr>
              <a:t>žaloba </a:t>
            </a:r>
            <a:r>
              <a:rPr lang="cs-CZ" sz="1200" b="1">
                <a:solidFill>
                  <a:srgbClr val="FF0000"/>
                </a:solidFill>
              </a:rPr>
              <a:t>zápůrčí </a:t>
            </a:r>
            <a:r>
              <a:rPr lang="cs-CZ" sz="1200" b="1"/>
              <a:t>/</a:t>
            </a:r>
            <a:r>
              <a:rPr lang="cs-CZ" sz="1200" b="1" smtClean="0"/>
              <a:t> negatorní</a:t>
            </a:r>
            <a:endParaRPr lang="cs-CZ"/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142844" y="3071810"/>
            <a:ext cx="250033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1400" smtClean="0"/>
              <a:t>  odstranil </a:t>
            </a:r>
            <a:r>
              <a:rPr lang="cs-CZ" sz="1400"/>
              <a:t>vzniklý </a:t>
            </a:r>
            <a:r>
              <a:rPr lang="cs-CZ" sz="1400" smtClean="0"/>
              <a:t> závadný </a:t>
            </a:r>
            <a:r>
              <a:rPr lang="cs-CZ" sz="1400"/>
              <a:t>stav</a:t>
            </a:r>
            <a:endParaRPr lang="cs-CZ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4929190" y="3071810"/>
            <a:ext cx="2214578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cs-CZ" sz="1200" b="1" smtClean="0">
                <a:solidFill>
                  <a:srgbClr val="FF0000"/>
                </a:solidFill>
              </a:rPr>
              <a:t>žaloba </a:t>
            </a:r>
            <a:r>
              <a:rPr lang="cs-CZ" sz="1200" b="1">
                <a:solidFill>
                  <a:srgbClr val="FF0000"/>
                </a:solidFill>
              </a:rPr>
              <a:t>odstraňovací </a:t>
            </a:r>
            <a:r>
              <a:rPr lang="cs-CZ" sz="1200" b="1"/>
              <a:t> </a:t>
            </a:r>
            <a:r>
              <a:rPr lang="cs-CZ" sz="1200" b="1" smtClean="0"/>
              <a:t>/ restituční</a:t>
            </a:r>
            <a:endParaRPr lang="cs-CZ"/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971550" y="38608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142844" y="3714752"/>
            <a:ext cx="32146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1400" smtClean="0"/>
              <a:t>  vydal </a:t>
            </a:r>
            <a:r>
              <a:rPr lang="cs-CZ" sz="1400"/>
              <a:t>to, čím se </a:t>
            </a:r>
            <a:r>
              <a:rPr lang="cs-CZ" sz="1400" smtClean="0"/>
              <a:t>obohatil</a:t>
            </a:r>
            <a:r>
              <a:rPr lang="cs-CZ"/>
              <a:t> </a:t>
            </a:r>
            <a:r>
              <a:rPr lang="cs-CZ" sz="1400" smtClean="0"/>
              <a:t>na </a:t>
            </a:r>
            <a:r>
              <a:rPr lang="cs-CZ" sz="1400"/>
              <a:t>jeho úkor</a:t>
            </a: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4929190" y="3643314"/>
            <a:ext cx="2500330" cy="31944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</a:pPr>
            <a:r>
              <a:rPr lang="cs-CZ" sz="1200" b="1">
                <a:solidFill>
                  <a:srgbClr val="FF0000"/>
                </a:solidFill>
              </a:rPr>
              <a:t>na vydání </a:t>
            </a:r>
            <a:r>
              <a:rPr lang="cs-CZ" sz="1200" b="1" smtClean="0">
                <a:solidFill>
                  <a:srgbClr val="FF0000"/>
                </a:solidFill>
              </a:rPr>
              <a:t>bezdůvodného </a:t>
            </a:r>
            <a:r>
              <a:rPr lang="cs-CZ" sz="1200" b="1">
                <a:solidFill>
                  <a:srgbClr val="FF0000"/>
                </a:solidFill>
              </a:rPr>
              <a:t>obohacení</a:t>
            </a:r>
            <a:r>
              <a:rPr lang="cs-CZ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879475" y="4579938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142844" y="4429132"/>
            <a:ext cx="30718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1400" smtClean="0"/>
              <a:t>  poskytl </a:t>
            </a:r>
            <a:r>
              <a:rPr lang="cs-CZ" sz="1400"/>
              <a:t>mu </a:t>
            </a:r>
            <a:r>
              <a:rPr lang="cs-CZ" sz="1400" smtClean="0"/>
              <a:t>určitou satisfakci </a:t>
            </a:r>
            <a:r>
              <a:rPr lang="cs-CZ" sz="1400"/>
              <a:t>za újmu</a:t>
            </a:r>
            <a:endParaRPr lang="cs-CZ"/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214282" y="5072074"/>
            <a:ext cx="2374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1400" smtClean="0"/>
              <a:t>  nahradil </a:t>
            </a:r>
            <a:r>
              <a:rPr lang="cs-CZ" sz="1400"/>
              <a:t>mu vzniklou škodu</a:t>
            </a:r>
            <a:endParaRPr lang="cs-CZ"/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4929190" y="5000636"/>
            <a:ext cx="1857388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200" b="1" smtClean="0">
                <a:solidFill>
                  <a:srgbClr val="FF0000"/>
                </a:solidFill>
              </a:rPr>
              <a:t>žaloba na </a:t>
            </a:r>
            <a:r>
              <a:rPr lang="cs-CZ" sz="1200" b="1">
                <a:solidFill>
                  <a:srgbClr val="FF0000"/>
                </a:solidFill>
              </a:rPr>
              <a:t>náhradu škody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2075" name="Text Box 27"/>
          <p:cNvSpPr txBox="1">
            <a:spLocks noChangeArrowheads="1"/>
          </p:cNvSpPr>
          <p:nvPr/>
        </p:nvSpPr>
        <p:spPr bwMode="auto">
          <a:xfrm>
            <a:off x="4929190" y="4357694"/>
            <a:ext cx="3357586" cy="3139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cs-CZ" sz="1200" b="1" smtClean="0">
                <a:solidFill>
                  <a:srgbClr val="FF0000"/>
                </a:solidFill>
              </a:rPr>
              <a:t>žaloba na </a:t>
            </a:r>
            <a:r>
              <a:rPr lang="cs-CZ" sz="1200" b="1">
                <a:solidFill>
                  <a:srgbClr val="FF0000"/>
                </a:solidFill>
              </a:rPr>
              <a:t>přiměřené zadostiučinění </a:t>
            </a:r>
            <a:r>
              <a:rPr lang="cs-CZ" sz="1200" b="1" smtClean="0">
                <a:solidFill>
                  <a:srgbClr val="FF0000"/>
                </a:solidFill>
              </a:rPr>
              <a:t> </a:t>
            </a:r>
            <a:r>
              <a:rPr lang="cs-CZ" sz="1200" b="1" smtClean="0"/>
              <a:t>/ satisfakční</a:t>
            </a:r>
            <a:r>
              <a:rPr lang="cs-CZ" smtClean="0"/>
              <a:t> </a:t>
            </a:r>
            <a:endParaRPr lang="cs-CZ"/>
          </a:p>
        </p:txBody>
      </p:sp>
      <p:sp>
        <p:nvSpPr>
          <p:cNvPr id="2078" name="Text Box 30"/>
          <p:cNvSpPr txBox="1">
            <a:spLocks noChangeArrowheads="1"/>
          </p:cNvSpPr>
          <p:nvPr/>
        </p:nvSpPr>
        <p:spPr bwMode="auto">
          <a:xfrm>
            <a:off x="1331913" y="594995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2079" name="Text Box 31"/>
          <p:cNvSpPr txBox="1">
            <a:spLocks noChangeArrowheads="1"/>
          </p:cNvSpPr>
          <p:nvPr/>
        </p:nvSpPr>
        <p:spPr bwMode="auto">
          <a:xfrm>
            <a:off x="4929190" y="5929330"/>
            <a:ext cx="3673475" cy="760208"/>
          </a:xfrm>
          <a:prstGeom prst="rect">
            <a:avLst/>
          </a:prstGeom>
          <a:solidFill>
            <a:schemeClr val="bg1">
              <a:alpha val="7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</a:pPr>
            <a:endParaRPr lang="cs-CZ" sz="1400" b="1"/>
          </a:p>
          <a:p>
            <a:pPr algn="l">
              <a:lnSpc>
                <a:spcPct val="70000"/>
              </a:lnSpc>
            </a:pPr>
            <a:r>
              <a:rPr lang="cs-CZ" sz="1600" b="1"/>
              <a:t>soud</a:t>
            </a:r>
            <a:r>
              <a:rPr lang="cs-CZ" sz="1600"/>
              <a:t> může v rozsudku přiznat právo</a:t>
            </a:r>
          </a:p>
          <a:p>
            <a:pPr algn="l">
              <a:lnSpc>
                <a:spcPct val="70000"/>
              </a:lnSpc>
            </a:pPr>
            <a:r>
              <a:rPr lang="cs-CZ" sz="1600" b="1">
                <a:solidFill>
                  <a:srgbClr val="FF0000"/>
                </a:solidFill>
              </a:rPr>
              <a:t>uveřejnit rozsudek</a:t>
            </a:r>
            <a:r>
              <a:rPr lang="cs-CZ" sz="1600">
                <a:solidFill>
                  <a:srgbClr val="FF0000"/>
                </a:solidFill>
              </a:rPr>
              <a:t> </a:t>
            </a:r>
            <a:r>
              <a:rPr lang="cs-CZ" sz="1600"/>
              <a:t>na náklady účastníka, který v řízení neuspěl </a:t>
            </a:r>
          </a:p>
        </p:txBody>
      </p:sp>
      <p:sp>
        <p:nvSpPr>
          <p:cNvPr id="2083" name="Rectangle 35"/>
          <p:cNvSpPr>
            <a:spLocks noChangeArrowheads="1"/>
          </p:cNvSpPr>
          <p:nvPr/>
        </p:nvSpPr>
        <p:spPr bwMode="auto">
          <a:xfrm>
            <a:off x="0" y="2071678"/>
            <a:ext cx="1000132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400"/>
              <a:t>aby rušitel</a:t>
            </a:r>
          </a:p>
        </p:txBody>
      </p:sp>
      <p:sp>
        <p:nvSpPr>
          <p:cNvPr id="2085" name="Rectangle 37"/>
          <p:cNvSpPr>
            <a:spLocks noChangeArrowheads="1"/>
          </p:cNvSpPr>
          <p:nvPr/>
        </p:nvSpPr>
        <p:spPr bwMode="auto">
          <a:xfrm>
            <a:off x="142844" y="6286520"/>
            <a:ext cx="3463920" cy="431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 typeface="Arial" pitchFamily="34" charset="0"/>
              <a:buChar char="•"/>
            </a:pPr>
            <a:r>
              <a:rPr lang="cs-CZ" sz="1400" smtClean="0"/>
              <a:t>  aby </a:t>
            </a:r>
            <a:r>
              <a:rPr lang="cs-CZ" sz="1400"/>
              <a:t>bylo přiznáno právo </a:t>
            </a:r>
            <a:r>
              <a:rPr lang="cs-CZ" sz="1400" smtClean="0"/>
              <a:t>uveřejnit </a:t>
            </a:r>
            <a:r>
              <a:rPr lang="cs-CZ" sz="1400"/>
              <a:t>rozsudek</a:t>
            </a:r>
          </a:p>
        </p:txBody>
      </p:sp>
      <p:sp>
        <p:nvSpPr>
          <p:cNvPr id="2086" name="Rectangle 38"/>
          <p:cNvSpPr>
            <a:spLocks noChangeArrowheads="1"/>
          </p:cNvSpPr>
          <p:nvPr/>
        </p:nvSpPr>
        <p:spPr bwMode="auto">
          <a:xfrm>
            <a:off x="3500430" y="785794"/>
            <a:ext cx="2714643" cy="4333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cs-CZ" sz="1400" dirty="0">
                <a:solidFill>
                  <a:srgbClr val="0070C0"/>
                </a:solidFill>
              </a:rPr>
              <a:t>ve </a:t>
            </a:r>
            <a:r>
              <a:rPr lang="cs-CZ" sz="1400" b="1" dirty="0">
                <a:solidFill>
                  <a:srgbClr val="0070C0"/>
                </a:solidFill>
              </a:rPr>
              <a:t>všech</a:t>
            </a:r>
            <a:r>
              <a:rPr lang="cs-CZ" sz="1400" dirty="0">
                <a:solidFill>
                  <a:srgbClr val="0070C0"/>
                </a:solidFill>
              </a:rPr>
              <a:t> případech nekalé </a:t>
            </a:r>
            <a:r>
              <a:rPr lang="cs-CZ" sz="1400" smtClean="0">
                <a:solidFill>
                  <a:srgbClr val="0070C0"/>
                </a:solidFill>
              </a:rPr>
              <a:t>soutěže </a:t>
            </a:r>
            <a:endParaRPr lang="cs-CZ" sz="1400" dirty="0">
              <a:solidFill>
                <a:srgbClr val="0070C0"/>
              </a:solidFill>
            </a:endParaRPr>
          </a:p>
        </p:txBody>
      </p:sp>
      <p:sp>
        <p:nvSpPr>
          <p:cNvPr id="2087" name="Rectangle 39"/>
          <p:cNvSpPr>
            <a:spLocks noChangeArrowheads="1"/>
          </p:cNvSpPr>
          <p:nvPr/>
        </p:nvSpPr>
        <p:spPr bwMode="auto">
          <a:xfrm>
            <a:off x="7500958" y="0"/>
            <a:ext cx="1500166" cy="6492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 sz="1600" dirty="0">
              <a:solidFill>
                <a:schemeClr val="bg1"/>
              </a:solidFill>
            </a:endParaRPr>
          </a:p>
          <a:p>
            <a:r>
              <a:rPr lang="cs-CZ" sz="1600" b="1" dirty="0"/>
              <a:t>§ 53 obch. zák.</a:t>
            </a:r>
          </a:p>
          <a:p>
            <a:endParaRPr lang="cs-CZ" sz="1600" dirty="0">
              <a:solidFill>
                <a:schemeClr val="bg1"/>
              </a:solidFill>
            </a:endParaRPr>
          </a:p>
        </p:txBody>
      </p:sp>
      <p:sp>
        <p:nvSpPr>
          <p:cNvPr id="2088" name="Rectangle 40"/>
          <p:cNvSpPr>
            <a:spLocks noChangeArrowheads="1"/>
          </p:cNvSpPr>
          <p:nvPr/>
        </p:nvSpPr>
        <p:spPr bwMode="auto">
          <a:xfrm>
            <a:off x="1" y="5805488"/>
            <a:ext cx="2214546" cy="360362"/>
          </a:xfrm>
          <a:prstGeom prst="rect">
            <a:avLst/>
          </a:prstGeom>
          <a:solidFill>
            <a:srgbClr val="FBF88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může navrhnout soudu,</a:t>
            </a:r>
          </a:p>
        </p:txBody>
      </p:sp>
      <p:sp>
        <p:nvSpPr>
          <p:cNvPr id="30" name="Rectangle 39"/>
          <p:cNvSpPr>
            <a:spLocks noChangeArrowheads="1"/>
          </p:cNvSpPr>
          <p:nvPr/>
        </p:nvSpPr>
        <p:spPr bwMode="auto">
          <a:xfrm>
            <a:off x="7215206" y="5357826"/>
            <a:ext cx="1785950" cy="5778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 b="1" dirty="0" smtClean="0"/>
              <a:t>§ 155 </a:t>
            </a:r>
            <a:r>
              <a:rPr lang="cs-CZ" sz="1600" b="1" smtClean="0"/>
              <a:t>odst.4  o</a:t>
            </a:r>
            <a:r>
              <a:rPr lang="cs-CZ" sz="1600" b="1" dirty="0" smtClean="0"/>
              <a:t>. s. </a:t>
            </a:r>
            <a:r>
              <a:rPr lang="cs-CZ" sz="1600" b="1" dirty="0" err="1" smtClean="0"/>
              <a:t>ř</a:t>
            </a:r>
            <a:r>
              <a:rPr lang="cs-CZ" sz="1600" b="1" dirty="0" smtClean="0"/>
              <a:t>.</a:t>
            </a:r>
            <a:endParaRPr lang="cs-CZ" sz="1600" b="1" dirty="0"/>
          </a:p>
        </p:txBody>
      </p:sp>
      <p:sp>
        <p:nvSpPr>
          <p:cNvPr id="31" name="Rectangle 33"/>
          <p:cNvSpPr>
            <a:spLocks noChangeArrowheads="1"/>
          </p:cNvSpPr>
          <p:nvPr/>
        </p:nvSpPr>
        <p:spPr bwMode="auto">
          <a:xfrm>
            <a:off x="3500430" y="1500174"/>
            <a:ext cx="5643570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cs-CZ" sz="1400">
                <a:solidFill>
                  <a:srgbClr val="0070C0"/>
                </a:solidFill>
              </a:rPr>
              <a:t>ve </a:t>
            </a:r>
            <a:r>
              <a:rPr lang="cs-CZ" sz="1400" b="1">
                <a:solidFill>
                  <a:srgbClr val="0070C0"/>
                </a:solidFill>
              </a:rPr>
              <a:t>všech </a:t>
            </a:r>
            <a:r>
              <a:rPr lang="cs-CZ" sz="1400">
                <a:solidFill>
                  <a:srgbClr val="0070C0"/>
                </a:solidFill>
              </a:rPr>
              <a:t>případech nekalé soutěže, jimiž může být dotčen,</a:t>
            </a:r>
          </a:p>
          <a:p>
            <a:pPr algn="l"/>
            <a:r>
              <a:rPr lang="cs-CZ" sz="1400" smtClean="0">
                <a:solidFill>
                  <a:srgbClr val="0070C0"/>
                </a:solidFill>
              </a:rPr>
              <a:t>(tj</a:t>
            </a:r>
            <a:r>
              <a:rPr lang="cs-CZ" sz="1400">
                <a:solidFill>
                  <a:srgbClr val="0070C0"/>
                </a:solidFill>
              </a:rPr>
              <a:t>. kromě </a:t>
            </a:r>
            <a:r>
              <a:rPr lang="cs-CZ" sz="1400" smtClean="0">
                <a:solidFill>
                  <a:srgbClr val="0070C0"/>
                </a:solidFill>
              </a:rPr>
              <a:t>parazitování, podplácení</a:t>
            </a:r>
            <a:r>
              <a:rPr lang="cs-CZ" sz="1400">
                <a:solidFill>
                  <a:srgbClr val="0070C0"/>
                </a:solidFill>
              </a:rPr>
              <a:t>, zlehčování, porušení </a:t>
            </a:r>
            <a:r>
              <a:rPr lang="cs-CZ" sz="1400" smtClean="0">
                <a:solidFill>
                  <a:srgbClr val="0070C0"/>
                </a:solidFill>
              </a:rPr>
              <a:t>obchod.tajemství)</a:t>
            </a:r>
            <a:endParaRPr lang="cs-CZ" sz="1400">
              <a:solidFill>
                <a:srgbClr val="0070C0"/>
              </a:solidFill>
            </a:endParaRPr>
          </a:p>
        </p:txBody>
      </p:sp>
      <p:sp>
        <p:nvSpPr>
          <p:cNvPr id="32" name="Text Box 5"/>
          <p:cNvSpPr txBox="1">
            <a:spLocks noChangeArrowheads="1"/>
          </p:cNvSpPr>
          <p:nvPr/>
        </p:nvSpPr>
        <p:spPr bwMode="auto">
          <a:xfrm>
            <a:off x="1" y="1428736"/>
            <a:ext cx="2786049" cy="584775"/>
          </a:xfrm>
          <a:prstGeom prst="rect">
            <a:avLst/>
          </a:prstGeom>
          <a:solidFill>
            <a:srgbClr val="FBF88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cs-CZ" sz="1600" b="1"/>
              <a:t>Dotčený </a:t>
            </a:r>
            <a:r>
              <a:rPr lang="cs-CZ" sz="1600" b="1" smtClean="0"/>
              <a:t>spotřebitel  /zákazník</a:t>
            </a:r>
            <a:endParaRPr lang="cs-CZ" sz="1600" b="1"/>
          </a:p>
          <a:p>
            <a:pPr algn="l"/>
            <a:r>
              <a:rPr lang="cs-CZ" sz="1600" smtClean="0"/>
              <a:t>může se domáhat </a:t>
            </a:r>
            <a:r>
              <a:rPr lang="cs-CZ" sz="1600"/>
              <a:t>u soudu, </a:t>
            </a:r>
          </a:p>
        </p:txBody>
      </p:sp>
      <p:cxnSp>
        <p:nvCxnSpPr>
          <p:cNvPr id="34" name="Přímá spojovací čára 33"/>
          <p:cNvCxnSpPr>
            <a:stCxn id="2053" idx="3"/>
            <a:endCxn id="2086" idx="1"/>
          </p:cNvCxnSpPr>
          <p:nvPr/>
        </p:nvCxnSpPr>
        <p:spPr>
          <a:xfrm flipV="1">
            <a:off x="2500297" y="1002488"/>
            <a:ext cx="1000133" cy="4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čára 34"/>
          <p:cNvCxnSpPr>
            <a:stCxn id="32" idx="3"/>
          </p:cNvCxnSpPr>
          <p:nvPr/>
        </p:nvCxnSpPr>
        <p:spPr>
          <a:xfrm flipV="1">
            <a:off x="2786050" y="1714489"/>
            <a:ext cx="714379" cy="66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785786" y="142852"/>
            <a:ext cx="5500726" cy="55088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b="1" dirty="0"/>
              <a:t>Ochrana proti nekalé </a:t>
            </a:r>
            <a:r>
              <a:rPr lang="cs-CZ" b="1" dirty="0" smtClean="0"/>
              <a:t>soutěži </a:t>
            </a:r>
            <a:r>
              <a:rPr lang="cs-CZ" b="1" dirty="0" smtClean="0">
                <a:solidFill>
                  <a:srgbClr val="FF0000"/>
                </a:solidFill>
              </a:rPr>
              <a:t>– nároky  právnických osob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42845" y="1000108"/>
            <a:ext cx="3214709" cy="830997"/>
          </a:xfrm>
          <a:prstGeom prst="rect">
            <a:avLst/>
          </a:prstGeom>
          <a:solidFill>
            <a:srgbClr val="FBF88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cs-CZ" sz="1600" b="1" smtClean="0"/>
              <a:t>Právnická osoba, která hájí </a:t>
            </a:r>
            <a:r>
              <a:rPr lang="cs-CZ" sz="1600" b="1"/>
              <a:t>zájmy </a:t>
            </a:r>
            <a:endParaRPr lang="cs-CZ" sz="1600" b="1" smtClean="0"/>
          </a:p>
          <a:p>
            <a:pPr algn="l"/>
            <a:r>
              <a:rPr lang="cs-CZ" sz="1600" b="1" smtClean="0"/>
              <a:t>dotčených </a:t>
            </a:r>
            <a:r>
              <a:rPr lang="cs-CZ" sz="1600" b="1"/>
              <a:t>soutěžitelů/spotřebitelů</a:t>
            </a:r>
          </a:p>
          <a:p>
            <a:pPr algn="l"/>
            <a:r>
              <a:rPr lang="cs-CZ" sz="1600" smtClean="0"/>
              <a:t>může se domáhat </a:t>
            </a:r>
            <a:r>
              <a:rPr lang="cs-CZ" sz="1600"/>
              <a:t>u soudu, </a:t>
            </a: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971550" y="38608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879475" y="4579938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auto">
          <a:xfrm>
            <a:off x="1331913" y="594995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4127" name="Rectangle 31"/>
          <p:cNvSpPr>
            <a:spLocks noChangeArrowheads="1"/>
          </p:cNvSpPr>
          <p:nvPr/>
        </p:nvSpPr>
        <p:spPr bwMode="auto">
          <a:xfrm>
            <a:off x="142844" y="1928802"/>
            <a:ext cx="1071570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aby rušitel</a:t>
            </a:r>
          </a:p>
        </p:txBody>
      </p:sp>
      <p:sp>
        <p:nvSpPr>
          <p:cNvPr id="4129" name="Rectangle 33"/>
          <p:cNvSpPr>
            <a:spLocks noChangeArrowheads="1"/>
          </p:cNvSpPr>
          <p:nvPr/>
        </p:nvSpPr>
        <p:spPr bwMode="auto">
          <a:xfrm>
            <a:off x="3786183" y="1142984"/>
            <a:ext cx="3786214" cy="504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cs-CZ" sz="1400" dirty="0">
                <a:solidFill>
                  <a:srgbClr val="0070C0"/>
                </a:solidFill>
              </a:rPr>
              <a:t>v případech nekalé soutěže podle </a:t>
            </a:r>
            <a:r>
              <a:rPr lang="cs-CZ" sz="1400" b="1" dirty="0" err="1">
                <a:solidFill>
                  <a:srgbClr val="0070C0"/>
                </a:solidFill>
              </a:rPr>
              <a:t>gener</a:t>
            </a:r>
            <a:r>
              <a:rPr lang="cs-CZ" sz="1400" b="1" dirty="0">
                <a:solidFill>
                  <a:srgbClr val="0070C0"/>
                </a:solidFill>
              </a:rPr>
              <a:t>. klauzule, </a:t>
            </a:r>
          </a:p>
          <a:p>
            <a:pPr algn="l"/>
            <a:r>
              <a:rPr lang="cs-CZ" sz="1400" dirty="0">
                <a:solidFill>
                  <a:srgbClr val="0070C0"/>
                </a:solidFill>
              </a:rPr>
              <a:t>podle</a:t>
            </a:r>
            <a:r>
              <a:rPr lang="cs-CZ" sz="1400" b="1" dirty="0">
                <a:solidFill>
                  <a:srgbClr val="0070C0"/>
                </a:solidFill>
              </a:rPr>
              <a:t> § </a:t>
            </a:r>
            <a:r>
              <a:rPr lang="cs-CZ" sz="1400" b="1">
                <a:solidFill>
                  <a:srgbClr val="0070C0"/>
                </a:solidFill>
              </a:rPr>
              <a:t>45 </a:t>
            </a:r>
            <a:r>
              <a:rPr lang="cs-CZ" sz="1400" b="1" smtClean="0">
                <a:solidFill>
                  <a:srgbClr val="0070C0"/>
                </a:solidFill>
              </a:rPr>
              <a:t>– 47  </a:t>
            </a:r>
            <a:r>
              <a:rPr lang="cs-CZ" sz="1400" smtClean="0">
                <a:solidFill>
                  <a:srgbClr val="0070C0"/>
                </a:solidFill>
              </a:rPr>
              <a:t>a</a:t>
            </a:r>
            <a:r>
              <a:rPr lang="cs-CZ" sz="1400" b="1" smtClean="0">
                <a:solidFill>
                  <a:srgbClr val="0070C0"/>
                </a:solidFill>
              </a:rPr>
              <a:t>  § </a:t>
            </a:r>
            <a:r>
              <a:rPr lang="cs-CZ" sz="1400" b="1" dirty="0">
                <a:solidFill>
                  <a:srgbClr val="0070C0"/>
                </a:solidFill>
              </a:rPr>
              <a:t>52</a:t>
            </a:r>
            <a:r>
              <a:rPr lang="cs-CZ" sz="1400" dirty="0">
                <a:solidFill>
                  <a:srgbClr val="0070C0"/>
                </a:solidFill>
              </a:rPr>
              <a:t> </a:t>
            </a:r>
            <a:r>
              <a:rPr lang="cs-CZ" sz="1400" dirty="0" err="1">
                <a:solidFill>
                  <a:srgbClr val="0070C0"/>
                </a:solidFill>
              </a:rPr>
              <a:t>obch.zák</a:t>
            </a:r>
            <a:r>
              <a:rPr lang="cs-CZ" sz="1400" dirty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4130" name="Rectangle 34"/>
          <p:cNvSpPr>
            <a:spLocks noChangeArrowheads="1"/>
          </p:cNvSpPr>
          <p:nvPr/>
        </p:nvSpPr>
        <p:spPr bwMode="auto">
          <a:xfrm>
            <a:off x="6929454" y="142853"/>
            <a:ext cx="2000264" cy="4286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 sz="1600" b="1" dirty="0" smtClean="0"/>
          </a:p>
          <a:p>
            <a:r>
              <a:rPr lang="cs-CZ" sz="1600" b="1" dirty="0" smtClean="0"/>
              <a:t>§ </a:t>
            </a:r>
            <a:r>
              <a:rPr lang="cs-CZ" sz="1600" b="1" dirty="0"/>
              <a:t>54 odst. 1 </a:t>
            </a:r>
            <a:r>
              <a:rPr lang="cs-CZ" sz="1600" b="1" dirty="0" smtClean="0"/>
              <a:t>obch</a:t>
            </a:r>
            <a:r>
              <a:rPr lang="cs-CZ" sz="1600" b="1" dirty="0"/>
              <a:t>. zák.</a:t>
            </a:r>
          </a:p>
          <a:p>
            <a:endParaRPr lang="cs-CZ" sz="1600" b="1" dirty="0">
              <a:solidFill>
                <a:schemeClr val="bg1"/>
              </a:solidFill>
            </a:endParaRPr>
          </a:p>
        </p:txBody>
      </p:sp>
      <p:sp>
        <p:nvSpPr>
          <p:cNvPr id="4131" name="Text Box 35"/>
          <p:cNvSpPr txBox="1">
            <a:spLocks noChangeArrowheads="1"/>
          </p:cNvSpPr>
          <p:nvPr/>
        </p:nvSpPr>
        <p:spPr bwMode="auto">
          <a:xfrm>
            <a:off x="4429125" y="4286256"/>
            <a:ext cx="3571900" cy="760208"/>
          </a:xfrm>
          <a:prstGeom prst="rect">
            <a:avLst/>
          </a:prstGeom>
          <a:solidFill>
            <a:schemeClr val="bg1">
              <a:alpha val="7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</a:pPr>
            <a:endParaRPr lang="cs-CZ" sz="1400" b="1"/>
          </a:p>
          <a:p>
            <a:pPr algn="l">
              <a:lnSpc>
                <a:spcPct val="70000"/>
              </a:lnSpc>
            </a:pPr>
            <a:r>
              <a:rPr lang="cs-CZ" sz="1600" b="1"/>
              <a:t>soud</a:t>
            </a:r>
            <a:r>
              <a:rPr lang="cs-CZ" sz="1600"/>
              <a:t> může v rozsudku přiznat právo</a:t>
            </a:r>
          </a:p>
          <a:p>
            <a:pPr algn="l">
              <a:lnSpc>
                <a:spcPct val="70000"/>
              </a:lnSpc>
            </a:pPr>
            <a:r>
              <a:rPr lang="cs-CZ" sz="1600" b="1">
                <a:solidFill>
                  <a:srgbClr val="FF0000"/>
                </a:solidFill>
              </a:rPr>
              <a:t>uveřejnit rozsudek</a:t>
            </a:r>
            <a:r>
              <a:rPr lang="cs-CZ" sz="1600">
                <a:solidFill>
                  <a:srgbClr val="FF0000"/>
                </a:solidFill>
              </a:rPr>
              <a:t> </a:t>
            </a:r>
            <a:r>
              <a:rPr lang="cs-CZ" sz="1600"/>
              <a:t>na náklady účastníka, který v řízení neuspěl </a:t>
            </a:r>
          </a:p>
        </p:txBody>
      </p:sp>
      <p:sp>
        <p:nvSpPr>
          <p:cNvPr id="4132" name="Rectangle 36"/>
          <p:cNvSpPr>
            <a:spLocks noChangeArrowheads="1"/>
          </p:cNvSpPr>
          <p:nvPr/>
        </p:nvSpPr>
        <p:spPr bwMode="auto">
          <a:xfrm>
            <a:off x="142844" y="4000504"/>
            <a:ext cx="2143140" cy="360362"/>
          </a:xfrm>
          <a:prstGeom prst="rect">
            <a:avLst/>
          </a:prstGeom>
          <a:solidFill>
            <a:srgbClr val="FBF88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 smtClean="0"/>
              <a:t>může navrhnout </a:t>
            </a:r>
            <a:r>
              <a:rPr lang="cs-CZ" sz="1600"/>
              <a:t>soudu</a:t>
            </a:r>
            <a:r>
              <a:rPr lang="cs-CZ" sz="1400"/>
              <a:t>,</a:t>
            </a:r>
          </a:p>
        </p:txBody>
      </p:sp>
      <p:sp>
        <p:nvSpPr>
          <p:cNvPr id="20" name="Rectangle 39"/>
          <p:cNvSpPr>
            <a:spLocks noChangeArrowheads="1"/>
          </p:cNvSpPr>
          <p:nvPr/>
        </p:nvSpPr>
        <p:spPr bwMode="auto">
          <a:xfrm>
            <a:off x="7072330" y="3714752"/>
            <a:ext cx="1714512" cy="5778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 b="1" dirty="0" smtClean="0"/>
              <a:t>§ 155 odst.4 o. s. </a:t>
            </a:r>
            <a:r>
              <a:rPr lang="cs-CZ" sz="1600" b="1" dirty="0" err="1" smtClean="0"/>
              <a:t>ř</a:t>
            </a:r>
            <a:r>
              <a:rPr lang="cs-CZ" sz="1600" b="1" dirty="0" smtClean="0"/>
              <a:t>.</a:t>
            </a:r>
            <a:endParaRPr lang="cs-CZ" sz="1600" b="1" dirty="0"/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3857620" y="2428868"/>
            <a:ext cx="2143140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200" b="1" smtClean="0"/>
              <a:t>  </a:t>
            </a:r>
            <a:r>
              <a:rPr lang="cs-CZ" sz="1200" b="1" smtClean="0">
                <a:solidFill>
                  <a:srgbClr val="FF0000"/>
                </a:solidFill>
              </a:rPr>
              <a:t>žaloba </a:t>
            </a:r>
            <a:r>
              <a:rPr lang="cs-CZ" sz="1200" b="1">
                <a:solidFill>
                  <a:srgbClr val="FF0000"/>
                </a:solidFill>
              </a:rPr>
              <a:t>zápůrčí </a:t>
            </a:r>
            <a:r>
              <a:rPr lang="cs-CZ" sz="1200" b="1"/>
              <a:t>/</a:t>
            </a:r>
            <a:r>
              <a:rPr lang="cs-CZ" sz="1200" b="1" smtClean="0"/>
              <a:t> negatorní</a:t>
            </a:r>
            <a:endParaRPr lang="cs-CZ"/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142844" y="2428868"/>
            <a:ext cx="307183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1600" smtClean="0"/>
              <a:t>  zdržel </a:t>
            </a:r>
            <a:r>
              <a:rPr lang="cs-CZ" sz="1600" dirty="0"/>
              <a:t>se protiprávního jednání</a:t>
            </a:r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142844" y="3071810"/>
            <a:ext cx="28575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1400" smtClean="0"/>
              <a:t>  </a:t>
            </a:r>
            <a:r>
              <a:rPr lang="cs-CZ" sz="1600" smtClean="0"/>
              <a:t>odstranil </a:t>
            </a:r>
            <a:r>
              <a:rPr lang="cs-CZ" sz="1600"/>
              <a:t>vzniklý </a:t>
            </a:r>
            <a:r>
              <a:rPr lang="cs-CZ" sz="1600" smtClean="0"/>
              <a:t> závadný </a:t>
            </a:r>
            <a:r>
              <a:rPr lang="cs-CZ" sz="1600"/>
              <a:t>stav</a:t>
            </a:r>
          </a:p>
        </p:txBody>
      </p:sp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3857620" y="3143248"/>
            <a:ext cx="2214578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cs-CZ" sz="1200" b="1" smtClean="0">
                <a:solidFill>
                  <a:srgbClr val="FF0000"/>
                </a:solidFill>
              </a:rPr>
              <a:t>žaloba </a:t>
            </a:r>
            <a:r>
              <a:rPr lang="cs-CZ" sz="1200" b="1">
                <a:solidFill>
                  <a:srgbClr val="FF0000"/>
                </a:solidFill>
              </a:rPr>
              <a:t>odstraňovací </a:t>
            </a:r>
            <a:r>
              <a:rPr lang="cs-CZ" sz="1200" b="1"/>
              <a:t> </a:t>
            </a:r>
            <a:r>
              <a:rPr lang="cs-CZ" sz="1200" b="1" smtClean="0"/>
              <a:t>/ restituční</a:t>
            </a:r>
            <a:endParaRPr lang="cs-CZ"/>
          </a:p>
        </p:txBody>
      </p:sp>
      <p:sp>
        <p:nvSpPr>
          <p:cNvPr id="25" name="Rectangle 37"/>
          <p:cNvSpPr>
            <a:spLocks noChangeArrowheads="1"/>
          </p:cNvSpPr>
          <p:nvPr/>
        </p:nvSpPr>
        <p:spPr bwMode="auto">
          <a:xfrm>
            <a:off x="142844" y="4572008"/>
            <a:ext cx="3463920" cy="431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 typeface="Arial" pitchFamily="34" charset="0"/>
              <a:buChar char="•"/>
            </a:pPr>
            <a:r>
              <a:rPr lang="cs-CZ" sz="1400" smtClean="0"/>
              <a:t>  </a:t>
            </a:r>
            <a:r>
              <a:rPr lang="cs-CZ" sz="1600" smtClean="0"/>
              <a:t>aby bylo </a:t>
            </a:r>
            <a:r>
              <a:rPr lang="cs-CZ" sz="1600"/>
              <a:t>přiznáno právo </a:t>
            </a:r>
            <a:r>
              <a:rPr lang="cs-CZ" sz="1600" smtClean="0"/>
              <a:t>uveřejnit </a:t>
            </a:r>
            <a:r>
              <a:rPr lang="cs-CZ" sz="1600"/>
              <a:t>rozsudek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285720" y="142852"/>
            <a:ext cx="6072230" cy="5762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b="1" dirty="0"/>
              <a:t>Ochrana proti nekalé </a:t>
            </a:r>
            <a:r>
              <a:rPr lang="cs-CZ" b="1" dirty="0" smtClean="0"/>
              <a:t>soutěži – </a:t>
            </a:r>
            <a:r>
              <a:rPr lang="cs-CZ" b="1" dirty="0" smtClean="0">
                <a:solidFill>
                  <a:srgbClr val="FF0000"/>
                </a:solidFill>
              </a:rPr>
              <a:t>spotřebitel a důkazní břemeno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0" y="1071546"/>
            <a:ext cx="2643174" cy="584775"/>
          </a:xfrm>
          <a:prstGeom prst="rect">
            <a:avLst/>
          </a:prstGeom>
          <a:solidFill>
            <a:srgbClr val="FBF88D"/>
          </a:solidFill>
          <a:ln w="9525">
            <a:solidFill>
              <a:srgbClr val="9999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cs-CZ" sz="1600" b="1"/>
              <a:t>Pokud se dotčený spotřebitel </a:t>
            </a:r>
            <a:endParaRPr lang="cs-CZ" sz="1600" b="1" smtClean="0"/>
          </a:p>
          <a:p>
            <a:pPr algn="l"/>
            <a:r>
              <a:rPr lang="cs-CZ" sz="1600" smtClean="0"/>
              <a:t>domáhá </a:t>
            </a:r>
            <a:r>
              <a:rPr lang="cs-CZ" sz="1600"/>
              <a:t>u soudu,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395288" y="1773238"/>
            <a:ext cx="962002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400"/>
              <a:t>aby rušitel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357158" y="2357430"/>
            <a:ext cx="28082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1400" smtClean="0"/>
              <a:t>  zdržel </a:t>
            </a:r>
            <a:r>
              <a:rPr lang="cs-CZ" sz="1400"/>
              <a:t>se protiprávního jednání</a:t>
            </a:r>
            <a:endParaRPr lang="cs-CZ"/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357158" y="2786058"/>
            <a:ext cx="2663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1400" smtClean="0"/>
              <a:t>  odstranil </a:t>
            </a:r>
            <a:r>
              <a:rPr lang="cs-CZ" sz="1400"/>
              <a:t>vzniklý závadný stav</a:t>
            </a:r>
            <a:endParaRPr lang="cs-CZ"/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2857488" y="1071546"/>
            <a:ext cx="3786214" cy="5762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cs-CZ" sz="1400">
                <a:solidFill>
                  <a:srgbClr val="0070C0"/>
                </a:solidFill>
              </a:rPr>
              <a:t>v případech nekalé soutěže podle </a:t>
            </a:r>
            <a:r>
              <a:rPr lang="cs-CZ" sz="1400" b="1">
                <a:solidFill>
                  <a:srgbClr val="0070C0"/>
                </a:solidFill>
              </a:rPr>
              <a:t>gener. klauzule, </a:t>
            </a:r>
          </a:p>
          <a:p>
            <a:pPr algn="l"/>
            <a:r>
              <a:rPr lang="cs-CZ" sz="1400">
                <a:solidFill>
                  <a:srgbClr val="0070C0"/>
                </a:solidFill>
              </a:rPr>
              <a:t>podle</a:t>
            </a:r>
            <a:r>
              <a:rPr lang="cs-CZ" sz="1400" b="1">
                <a:solidFill>
                  <a:srgbClr val="0070C0"/>
                </a:solidFill>
              </a:rPr>
              <a:t> § 45 - 47 </a:t>
            </a:r>
            <a:r>
              <a:rPr lang="cs-CZ" sz="1400">
                <a:solidFill>
                  <a:srgbClr val="0070C0"/>
                </a:solidFill>
              </a:rPr>
              <a:t>a</a:t>
            </a:r>
            <a:r>
              <a:rPr lang="cs-CZ" sz="1400" b="1">
                <a:solidFill>
                  <a:srgbClr val="0070C0"/>
                </a:solidFill>
              </a:rPr>
              <a:t> § 52</a:t>
            </a:r>
            <a:r>
              <a:rPr lang="cs-CZ" sz="1400">
                <a:solidFill>
                  <a:srgbClr val="0070C0"/>
                </a:solidFill>
              </a:rPr>
              <a:t> obch.zák.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3571868" y="1857364"/>
            <a:ext cx="2447925" cy="13849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400" dirty="0"/>
              <a:t>musí vždy žalovaný, tj.</a:t>
            </a:r>
          </a:p>
          <a:p>
            <a:r>
              <a:rPr lang="cs-CZ" sz="1400" b="1" dirty="0">
                <a:solidFill>
                  <a:srgbClr val="FF0000"/>
                </a:solidFill>
              </a:rPr>
              <a:t>r u š i t e l   prokázat</a:t>
            </a:r>
            <a:r>
              <a:rPr lang="cs-CZ" sz="1400" dirty="0">
                <a:solidFill>
                  <a:srgbClr val="FF0000"/>
                </a:solidFill>
              </a:rPr>
              <a:t>, </a:t>
            </a:r>
          </a:p>
          <a:p>
            <a:r>
              <a:rPr lang="cs-CZ" sz="1400" dirty="0"/>
              <a:t>že se jednání </a:t>
            </a:r>
          </a:p>
          <a:p>
            <a:r>
              <a:rPr lang="cs-CZ" sz="1400" dirty="0"/>
              <a:t>nekalé soutěže </a:t>
            </a:r>
          </a:p>
          <a:p>
            <a:r>
              <a:rPr lang="cs-CZ" sz="1400" b="1" dirty="0">
                <a:solidFill>
                  <a:srgbClr val="FF0000"/>
                </a:solidFill>
              </a:rPr>
              <a:t>n e d o p u s t i </a:t>
            </a:r>
            <a:r>
              <a:rPr lang="cs-CZ" sz="1400" b="1" dirty="0" smtClean="0">
                <a:solidFill>
                  <a:srgbClr val="FF0000"/>
                </a:solidFill>
              </a:rPr>
              <a:t>l  </a:t>
            </a:r>
          </a:p>
          <a:p>
            <a:r>
              <a:rPr lang="cs-CZ" sz="1400" smtClean="0"/>
              <a:t>(= obrácené  </a:t>
            </a:r>
            <a:r>
              <a:rPr lang="cs-CZ" sz="1400" dirty="0" smtClean="0"/>
              <a:t>důkazní břemeno)</a:t>
            </a:r>
            <a:endParaRPr lang="cs-CZ" sz="1400" dirty="0"/>
          </a:p>
        </p:txBody>
      </p:sp>
      <p:sp>
        <p:nvSpPr>
          <p:cNvPr id="6160" name="Oval 16"/>
          <p:cNvSpPr>
            <a:spLocks noChangeArrowheads="1"/>
          </p:cNvSpPr>
          <p:nvPr/>
        </p:nvSpPr>
        <p:spPr bwMode="auto">
          <a:xfrm>
            <a:off x="0" y="1773238"/>
            <a:ext cx="395288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cs-CZ"/>
              <a:t>I.</a:t>
            </a:r>
          </a:p>
        </p:txBody>
      </p:sp>
      <p:sp>
        <p:nvSpPr>
          <p:cNvPr id="6162" name="Oval 18"/>
          <p:cNvSpPr>
            <a:spLocks noChangeArrowheads="1"/>
          </p:cNvSpPr>
          <p:nvPr/>
        </p:nvSpPr>
        <p:spPr bwMode="auto">
          <a:xfrm>
            <a:off x="0" y="3860800"/>
            <a:ext cx="395288" cy="358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cs-CZ"/>
              <a:t>II.</a:t>
            </a:r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395288" y="3860800"/>
            <a:ext cx="962002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400"/>
              <a:t>aby rušitel</a:t>
            </a:r>
          </a:p>
        </p:txBody>
      </p:sp>
      <p:sp>
        <p:nvSpPr>
          <p:cNvPr id="6164" name="Rectangle 20"/>
          <p:cNvSpPr>
            <a:spLocks noChangeArrowheads="1"/>
          </p:cNvSpPr>
          <p:nvPr/>
        </p:nvSpPr>
        <p:spPr bwMode="auto">
          <a:xfrm>
            <a:off x="1857356" y="3714752"/>
            <a:ext cx="3802075" cy="6492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400">
                <a:solidFill>
                  <a:srgbClr val="0070C0"/>
                </a:solidFill>
              </a:rPr>
              <a:t>v případech nekalé soutěže podle </a:t>
            </a:r>
            <a:r>
              <a:rPr lang="cs-CZ" sz="1400" b="1">
                <a:solidFill>
                  <a:srgbClr val="0070C0"/>
                </a:solidFill>
              </a:rPr>
              <a:t>gener. klauzule, </a:t>
            </a:r>
          </a:p>
          <a:p>
            <a:r>
              <a:rPr lang="cs-CZ" sz="1400">
                <a:solidFill>
                  <a:srgbClr val="0070C0"/>
                </a:solidFill>
              </a:rPr>
              <a:t>podle</a:t>
            </a:r>
            <a:r>
              <a:rPr lang="cs-CZ" sz="1400" b="1">
                <a:solidFill>
                  <a:srgbClr val="0070C0"/>
                </a:solidFill>
              </a:rPr>
              <a:t> § 45 - 47 </a:t>
            </a:r>
            <a:r>
              <a:rPr lang="cs-CZ" sz="1400">
                <a:solidFill>
                  <a:srgbClr val="0070C0"/>
                </a:solidFill>
              </a:rPr>
              <a:t>a</a:t>
            </a:r>
            <a:r>
              <a:rPr lang="cs-CZ" sz="1400" b="1">
                <a:solidFill>
                  <a:srgbClr val="0070C0"/>
                </a:solidFill>
              </a:rPr>
              <a:t>  § 52</a:t>
            </a:r>
            <a:r>
              <a:rPr lang="cs-CZ" sz="1400">
                <a:solidFill>
                  <a:srgbClr val="0070C0"/>
                </a:solidFill>
              </a:rPr>
              <a:t> obch.zák</a:t>
            </a:r>
            <a:r>
              <a:rPr lang="cs-CZ" sz="1400" smtClean="0">
                <a:solidFill>
                  <a:srgbClr val="0070C0"/>
                </a:solidFill>
              </a:rPr>
              <a:t>.</a:t>
            </a:r>
            <a:endParaRPr lang="cs-CZ" sz="1400">
              <a:solidFill>
                <a:srgbClr val="0070C0"/>
              </a:solidFill>
            </a:endParaRPr>
          </a:p>
        </p:txBody>
      </p:sp>
      <p:sp>
        <p:nvSpPr>
          <p:cNvPr id="6168" name="Text Box 24"/>
          <p:cNvSpPr txBox="1">
            <a:spLocks noChangeArrowheads="1"/>
          </p:cNvSpPr>
          <p:nvPr/>
        </p:nvSpPr>
        <p:spPr bwMode="auto">
          <a:xfrm>
            <a:off x="357158" y="4357694"/>
            <a:ext cx="1728787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1400" smtClean="0"/>
              <a:t>   nahradil </a:t>
            </a:r>
            <a:r>
              <a:rPr lang="cs-CZ" sz="1400"/>
              <a:t>mu vzniklou škodu</a:t>
            </a:r>
          </a:p>
          <a:p>
            <a:pPr algn="l"/>
            <a:endParaRPr lang="cs-CZ" sz="1400"/>
          </a:p>
        </p:txBody>
      </p:sp>
      <p:sp>
        <p:nvSpPr>
          <p:cNvPr id="6169" name="Rectangle 25"/>
          <p:cNvSpPr>
            <a:spLocks noChangeArrowheads="1"/>
          </p:cNvSpPr>
          <p:nvPr/>
        </p:nvSpPr>
        <p:spPr bwMode="auto">
          <a:xfrm>
            <a:off x="4448175" y="3246438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cs-CZ"/>
              <a:t> </a:t>
            </a:r>
          </a:p>
        </p:txBody>
      </p:sp>
      <p:sp>
        <p:nvSpPr>
          <p:cNvPr id="6171" name="Text Box 27"/>
          <p:cNvSpPr txBox="1">
            <a:spLocks noChangeArrowheads="1"/>
          </p:cNvSpPr>
          <p:nvPr/>
        </p:nvSpPr>
        <p:spPr bwMode="auto">
          <a:xfrm>
            <a:off x="357158" y="5000636"/>
            <a:ext cx="2016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1400" smtClean="0"/>
              <a:t>  poskytl </a:t>
            </a:r>
            <a:r>
              <a:rPr lang="cs-CZ" sz="1400"/>
              <a:t>mu přiměřené zadostiučinění </a:t>
            </a:r>
          </a:p>
        </p:txBody>
      </p:sp>
      <p:sp>
        <p:nvSpPr>
          <p:cNvPr id="6173" name="Rectangle 29"/>
          <p:cNvSpPr>
            <a:spLocks noChangeArrowheads="1"/>
          </p:cNvSpPr>
          <p:nvPr/>
        </p:nvSpPr>
        <p:spPr bwMode="auto">
          <a:xfrm>
            <a:off x="428596" y="5715016"/>
            <a:ext cx="19446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1400" smtClean="0"/>
              <a:t>  vydal </a:t>
            </a:r>
            <a:r>
              <a:rPr lang="cs-CZ" sz="1400"/>
              <a:t>to, čím se obohatil na jeho úkor</a:t>
            </a:r>
          </a:p>
        </p:txBody>
      </p: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2357422" y="4572008"/>
            <a:ext cx="2500330" cy="116955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400" dirty="0"/>
              <a:t>musí vždy žalovaný, tj.</a:t>
            </a:r>
          </a:p>
          <a:p>
            <a:r>
              <a:rPr lang="cs-CZ" sz="1400" b="1" dirty="0">
                <a:solidFill>
                  <a:srgbClr val="FF0000"/>
                </a:solidFill>
              </a:rPr>
              <a:t>r u š i t e l   prokázat</a:t>
            </a:r>
            <a:r>
              <a:rPr lang="cs-CZ" sz="1400" dirty="0"/>
              <a:t>, </a:t>
            </a:r>
          </a:p>
          <a:p>
            <a:r>
              <a:rPr lang="cs-CZ" sz="1400" dirty="0"/>
              <a:t>že se </a:t>
            </a:r>
            <a:r>
              <a:rPr lang="cs-CZ" sz="1400"/>
              <a:t>jednání </a:t>
            </a:r>
            <a:r>
              <a:rPr lang="cs-CZ" sz="1400" smtClean="0"/>
              <a:t> nekalé </a:t>
            </a:r>
            <a:r>
              <a:rPr lang="cs-CZ" sz="1400" dirty="0"/>
              <a:t>soutěže </a:t>
            </a:r>
          </a:p>
          <a:p>
            <a:r>
              <a:rPr lang="cs-CZ" sz="1400" b="1" dirty="0">
                <a:solidFill>
                  <a:srgbClr val="FF0000"/>
                </a:solidFill>
              </a:rPr>
              <a:t>n e d o p u s t i </a:t>
            </a:r>
            <a:r>
              <a:rPr lang="cs-CZ" sz="1400" b="1" dirty="0" smtClean="0">
                <a:solidFill>
                  <a:srgbClr val="FF0000"/>
                </a:solidFill>
              </a:rPr>
              <a:t>l</a:t>
            </a:r>
          </a:p>
          <a:p>
            <a:r>
              <a:rPr lang="cs-CZ" sz="1400" smtClean="0"/>
              <a:t>(= obrácené  důkazní břemeno</a:t>
            </a:r>
            <a:r>
              <a:rPr lang="cs-CZ" sz="1400" dirty="0" smtClean="0"/>
              <a:t>)</a:t>
            </a:r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5072066" y="5000636"/>
            <a:ext cx="1873250" cy="1165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 sz="1400"/>
          </a:p>
          <a:p>
            <a:r>
              <a:rPr lang="cs-CZ" sz="1400"/>
              <a:t>ale žalobce, tj. </a:t>
            </a:r>
            <a:r>
              <a:rPr lang="cs-CZ" sz="1400" b="1">
                <a:solidFill>
                  <a:srgbClr val="FF0000"/>
                </a:solidFill>
              </a:rPr>
              <a:t>dotčený spotřebitel</a:t>
            </a:r>
            <a:r>
              <a:rPr lang="cs-CZ" sz="1400">
                <a:solidFill>
                  <a:srgbClr val="FF0000"/>
                </a:solidFill>
              </a:rPr>
              <a:t> </a:t>
            </a:r>
          </a:p>
          <a:p>
            <a:r>
              <a:rPr lang="cs-CZ" sz="1400"/>
              <a:t>musí vždy </a:t>
            </a:r>
            <a:r>
              <a:rPr lang="cs-CZ" sz="1400" b="1">
                <a:solidFill>
                  <a:srgbClr val="FF0000"/>
                </a:solidFill>
              </a:rPr>
              <a:t>prokázat</a:t>
            </a:r>
          </a:p>
          <a:p>
            <a:endParaRPr lang="cs-CZ" sz="1400"/>
          </a:p>
        </p:txBody>
      </p:sp>
      <p:sp>
        <p:nvSpPr>
          <p:cNvPr id="6177" name="Line 33"/>
          <p:cNvSpPr>
            <a:spLocks noChangeShapeType="1"/>
          </p:cNvSpPr>
          <p:nvPr/>
        </p:nvSpPr>
        <p:spPr bwMode="auto">
          <a:xfrm flipV="1">
            <a:off x="6929454" y="4786322"/>
            <a:ext cx="571504" cy="35719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178" name="Line 34"/>
          <p:cNvSpPr>
            <a:spLocks noChangeShapeType="1"/>
          </p:cNvSpPr>
          <p:nvPr/>
        </p:nvSpPr>
        <p:spPr bwMode="auto">
          <a:xfrm>
            <a:off x="6929454" y="5500702"/>
            <a:ext cx="379396" cy="1586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180" name="Oval 36"/>
          <p:cNvSpPr>
            <a:spLocks noChangeArrowheads="1"/>
          </p:cNvSpPr>
          <p:nvPr/>
        </p:nvSpPr>
        <p:spPr bwMode="auto">
          <a:xfrm>
            <a:off x="7358082" y="4214818"/>
            <a:ext cx="1508125" cy="7254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cs-CZ" sz="1400" dirty="0"/>
              <a:t>výši způsobené</a:t>
            </a:r>
          </a:p>
          <a:p>
            <a:r>
              <a:rPr lang="cs-CZ" sz="1400" dirty="0"/>
              <a:t>škody</a:t>
            </a:r>
          </a:p>
        </p:txBody>
      </p:sp>
      <p:sp>
        <p:nvSpPr>
          <p:cNvPr id="6181" name="Oval 37"/>
          <p:cNvSpPr>
            <a:spLocks noChangeArrowheads="1"/>
          </p:cNvSpPr>
          <p:nvPr/>
        </p:nvSpPr>
        <p:spPr bwMode="auto">
          <a:xfrm>
            <a:off x="7308850" y="5084763"/>
            <a:ext cx="1584325" cy="7921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cs-CZ" sz="1400" dirty="0"/>
              <a:t>závažnost a</a:t>
            </a:r>
          </a:p>
          <a:p>
            <a:r>
              <a:rPr lang="cs-CZ" sz="1400" dirty="0"/>
              <a:t>rozsah újmy</a:t>
            </a:r>
          </a:p>
        </p:txBody>
      </p:sp>
      <p:sp>
        <p:nvSpPr>
          <p:cNvPr id="6182" name="Oval 38"/>
          <p:cNvSpPr>
            <a:spLocks noChangeArrowheads="1"/>
          </p:cNvSpPr>
          <p:nvPr/>
        </p:nvSpPr>
        <p:spPr bwMode="auto">
          <a:xfrm>
            <a:off x="7272338" y="5949950"/>
            <a:ext cx="1871662" cy="908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cs-CZ" sz="1400" dirty="0"/>
              <a:t>povahu a rozsah</a:t>
            </a:r>
          </a:p>
          <a:p>
            <a:r>
              <a:rPr lang="cs-CZ" sz="1400" dirty="0"/>
              <a:t>bezdůvodného</a:t>
            </a:r>
          </a:p>
          <a:p>
            <a:r>
              <a:rPr lang="cs-CZ" sz="1400" dirty="0"/>
              <a:t>obohacení</a:t>
            </a:r>
          </a:p>
        </p:txBody>
      </p:sp>
      <p:sp>
        <p:nvSpPr>
          <p:cNvPr id="6186" name="Line 42"/>
          <p:cNvSpPr>
            <a:spLocks noChangeShapeType="1"/>
          </p:cNvSpPr>
          <p:nvPr/>
        </p:nvSpPr>
        <p:spPr bwMode="auto">
          <a:xfrm>
            <a:off x="6929454" y="5786454"/>
            <a:ext cx="450834" cy="45083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189" name="Rectangle 45"/>
          <p:cNvSpPr>
            <a:spLocks noChangeArrowheads="1"/>
          </p:cNvSpPr>
          <p:nvPr/>
        </p:nvSpPr>
        <p:spPr bwMode="auto">
          <a:xfrm>
            <a:off x="6858016" y="142852"/>
            <a:ext cx="2133624" cy="7207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 dirty="0">
                <a:solidFill>
                  <a:schemeClr val="bg1"/>
                </a:solidFill>
              </a:rPr>
              <a:t> </a:t>
            </a:r>
          </a:p>
          <a:p>
            <a:r>
              <a:rPr lang="cs-CZ" sz="1600" b="1" dirty="0"/>
              <a:t>§ 54 odst. 2 </a:t>
            </a:r>
            <a:r>
              <a:rPr lang="cs-CZ" sz="1600" b="1" dirty="0" smtClean="0"/>
              <a:t> obch</a:t>
            </a:r>
            <a:r>
              <a:rPr lang="cs-CZ" sz="1600" b="1" dirty="0"/>
              <a:t>. zák.</a:t>
            </a:r>
          </a:p>
          <a:p>
            <a:endParaRPr lang="cs-CZ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2428860" y="0"/>
            <a:ext cx="4500594" cy="5762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 smtClean="0"/>
              <a:t>Přehled</a:t>
            </a:r>
          </a:p>
          <a:p>
            <a:r>
              <a:rPr lang="cs-CZ" b="1" smtClean="0"/>
              <a:t>žalobních nároků  v </a:t>
            </a:r>
            <a:r>
              <a:rPr lang="cs-CZ" b="1" dirty="0"/>
              <a:t>případech nekalé soutěže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908050"/>
            <a:ext cx="3671888" cy="5761038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FontTx/>
              <a:buNone/>
            </a:pPr>
            <a:r>
              <a:rPr lang="cs-CZ" sz="1800" b="1"/>
              <a:t>Aktivně legitimované </a:t>
            </a:r>
            <a:r>
              <a:rPr lang="cs-CZ" sz="1800" b="1">
                <a:solidFill>
                  <a:srgbClr val="FF0000"/>
                </a:solidFill>
              </a:rPr>
              <a:t>subjekty</a:t>
            </a:r>
            <a:r>
              <a:rPr lang="cs-CZ" sz="1800" b="1"/>
              <a:t> :</a:t>
            </a:r>
          </a:p>
          <a:p>
            <a:pPr>
              <a:buFontTx/>
              <a:buNone/>
            </a:pPr>
            <a:endParaRPr lang="cs-CZ" sz="1800" b="1"/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body" sz="half" idx="2"/>
          </p:nvPr>
        </p:nvSpPr>
        <p:spPr>
          <a:xfrm>
            <a:off x="3851275" y="857232"/>
            <a:ext cx="5292725" cy="5761038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pPr lvl="1" algn="ctr">
              <a:buFontTx/>
              <a:buNone/>
            </a:pPr>
            <a:r>
              <a:rPr lang="cs-CZ" sz="1600" b="1">
                <a:solidFill>
                  <a:srgbClr val="FF0000"/>
                </a:solidFill>
              </a:rPr>
              <a:t>Žalobní nároky </a:t>
            </a:r>
            <a:r>
              <a:rPr lang="cs-CZ" sz="1600" b="1"/>
              <a:t>:</a:t>
            </a: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1357290" y="2071678"/>
            <a:ext cx="1728787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 b="1"/>
              <a:t>soutěžitel</a:t>
            </a:r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1357290" y="2786058"/>
            <a:ext cx="1728787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 b="1" dirty="0" smtClean="0"/>
              <a:t>spotřebitelé</a:t>
            </a:r>
            <a:endParaRPr lang="cs-CZ" sz="1600" b="1" dirty="0"/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857224" y="5214950"/>
            <a:ext cx="2305050" cy="1079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cs-CZ" sz="1400" b="1"/>
              <a:t>právnické osoby </a:t>
            </a:r>
          </a:p>
          <a:p>
            <a:pPr algn="l"/>
            <a:r>
              <a:rPr lang="cs-CZ" sz="1400" b="1"/>
              <a:t>oprávněné hájit zájmy </a:t>
            </a:r>
          </a:p>
          <a:p>
            <a:pPr algn="l"/>
            <a:r>
              <a:rPr lang="cs-CZ" sz="1400" b="1"/>
              <a:t>dotčených </a:t>
            </a:r>
          </a:p>
          <a:p>
            <a:pPr algn="l"/>
            <a:r>
              <a:rPr lang="cs-CZ" sz="1400" b="1"/>
              <a:t>soutěžitelů/spotřebitelů</a:t>
            </a:r>
          </a:p>
        </p:txBody>
      </p:sp>
      <p:sp>
        <p:nvSpPr>
          <p:cNvPr id="7195" name="Rectangle 27"/>
          <p:cNvSpPr>
            <a:spLocks noChangeArrowheads="1"/>
          </p:cNvSpPr>
          <p:nvPr/>
        </p:nvSpPr>
        <p:spPr bwMode="auto">
          <a:xfrm>
            <a:off x="4284663" y="1268413"/>
            <a:ext cx="4859337" cy="5762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lnSpc>
                <a:spcPct val="80000"/>
              </a:lnSpc>
            </a:pPr>
            <a:endParaRPr lang="cs-CZ" sz="1200" b="1"/>
          </a:p>
        </p:txBody>
      </p:sp>
      <p:sp>
        <p:nvSpPr>
          <p:cNvPr id="7197" name="Line 29"/>
          <p:cNvSpPr>
            <a:spLocks noChangeShapeType="1"/>
          </p:cNvSpPr>
          <p:nvPr/>
        </p:nvSpPr>
        <p:spPr bwMode="auto">
          <a:xfrm>
            <a:off x="4932363" y="1268413"/>
            <a:ext cx="71437" cy="4824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98" name="Line 30"/>
          <p:cNvSpPr>
            <a:spLocks noChangeShapeType="1"/>
          </p:cNvSpPr>
          <p:nvPr/>
        </p:nvSpPr>
        <p:spPr bwMode="auto">
          <a:xfrm>
            <a:off x="4284663" y="1268413"/>
            <a:ext cx="0" cy="4824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99" name="Text Box 31"/>
          <p:cNvSpPr txBox="1">
            <a:spLocks noChangeArrowheads="1"/>
          </p:cNvSpPr>
          <p:nvPr/>
        </p:nvSpPr>
        <p:spPr bwMode="auto">
          <a:xfrm>
            <a:off x="5000628" y="1285861"/>
            <a:ext cx="1000132" cy="480131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70000"/>
              </a:lnSpc>
            </a:pPr>
            <a:r>
              <a:rPr lang="cs-CZ" sz="1200" b="1"/>
              <a:t>žaloba </a:t>
            </a:r>
          </a:p>
          <a:p>
            <a:pPr algn="l">
              <a:lnSpc>
                <a:spcPct val="70000"/>
              </a:lnSpc>
            </a:pPr>
            <a:r>
              <a:rPr lang="cs-CZ" sz="1200" b="1" smtClean="0"/>
              <a:t>odstraňovací</a:t>
            </a:r>
          </a:p>
          <a:p>
            <a:pPr algn="l">
              <a:lnSpc>
                <a:spcPct val="70000"/>
              </a:lnSpc>
            </a:pPr>
            <a:endParaRPr lang="cs-CZ" sz="1200" b="1"/>
          </a:p>
        </p:txBody>
      </p:sp>
      <p:sp>
        <p:nvSpPr>
          <p:cNvPr id="7200" name="Line 32"/>
          <p:cNvSpPr>
            <a:spLocks noChangeShapeType="1"/>
          </p:cNvSpPr>
          <p:nvPr/>
        </p:nvSpPr>
        <p:spPr bwMode="auto">
          <a:xfrm>
            <a:off x="6011863" y="1268413"/>
            <a:ext cx="73025" cy="4824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201" name="Text Box 33"/>
          <p:cNvSpPr txBox="1">
            <a:spLocks noChangeArrowheads="1"/>
          </p:cNvSpPr>
          <p:nvPr/>
        </p:nvSpPr>
        <p:spPr bwMode="auto">
          <a:xfrm>
            <a:off x="6000761" y="1285860"/>
            <a:ext cx="1143008" cy="480131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70000"/>
              </a:lnSpc>
            </a:pPr>
            <a:r>
              <a:rPr lang="cs-CZ" sz="1200" b="1"/>
              <a:t>žaloba </a:t>
            </a:r>
          </a:p>
          <a:p>
            <a:pPr algn="l">
              <a:lnSpc>
                <a:spcPct val="70000"/>
              </a:lnSpc>
            </a:pPr>
            <a:r>
              <a:rPr lang="cs-CZ" sz="1200" b="1"/>
              <a:t>na přiměřené </a:t>
            </a:r>
          </a:p>
          <a:p>
            <a:pPr algn="l">
              <a:lnSpc>
                <a:spcPct val="70000"/>
              </a:lnSpc>
            </a:pPr>
            <a:r>
              <a:rPr lang="cs-CZ" sz="1200" b="1" smtClean="0"/>
              <a:t>zadostiučinění</a:t>
            </a:r>
            <a:endParaRPr lang="cs-CZ" sz="1200" b="1"/>
          </a:p>
        </p:txBody>
      </p:sp>
      <p:sp>
        <p:nvSpPr>
          <p:cNvPr id="7203" name="Line 35"/>
          <p:cNvSpPr>
            <a:spLocks noChangeShapeType="1"/>
          </p:cNvSpPr>
          <p:nvPr/>
        </p:nvSpPr>
        <p:spPr bwMode="auto">
          <a:xfrm>
            <a:off x="7164388" y="1268413"/>
            <a:ext cx="71437" cy="4824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204" name="Text Box 36"/>
          <p:cNvSpPr txBox="1">
            <a:spLocks noChangeArrowheads="1"/>
          </p:cNvSpPr>
          <p:nvPr/>
        </p:nvSpPr>
        <p:spPr bwMode="auto">
          <a:xfrm>
            <a:off x="7164388" y="1268413"/>
            <a:ext cx="865187" cy="66479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60000"/>
              </a:lnSpc>
            </a:pPr>
            <a:r>
              <a:rPr lang="cs-CZ" sz="1200" b="1"/>
              <a:t>žaloba</a:t>
            </a:r>
            <a:r>
              <a:rPr lang="cs-CZ"/>
              <a:t> </a:t>
            </a:r>
            <a:r>
              <a:rPr lang="cs-CZ" sz="1200" b="1"/>
              <a:t>na </a:t>
            </a:r>
          </a:p>
          <a:p>
            <a:pPr algn="l">
              <a:lnSpc>
                <a:spcPct val="60000"/>
              </a:lnSpc>
            </a:pPr>
            <a:r>
              <a:rPr lang="cs-CZ" sz="1200" b="1"/>
              <a:t>náhradu </a:t>
            </a:r>
          </a:p>
          <a:p>
            <a:pPr algn="l">
              <a:lnSpc>
                <a:spcPct val="60000"/>
              </a:lnSpc>
            </a:pPr>
            <a:r>
              <a:rPr lang="cs-CZ" sz="1200" b="1"/>
              <a:t>škody</a:t>
            </a:r>
            <a:endParaRPr lang="cs-CZ" sz="1200"/>
          </a:p>
          <a:p>
            <a:pPr algn="l"/>
            <a:endParaRPr lang="cs-CZ" sz="1200"/>
          </a:p>
        </p:txBody>
      </p:sp>
      <p:sp>
        <p:nvSpPr>
          <p:cNvPr id="7206" name="Line 38"/>
          <p:cNvSpPr>
            <a:spLocks noChangeShapeType="1"/>
          </p:cNvSpPr>
          <p:nvPr/>
        </p:nvSpPr>
        <p:spPr bwMode="auto">
          <a:xfrm>
            <a:off x="7858148" y="1285860"/>
            <a:ext cx="71437" cy="4824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207" name="Rectangle 39"/>
          <p:cNvSpPr>
            <a:spLocks noChangeArrowheads="1"/>
          </p:cNvSpPr>
          <p:nvPr/>
        </p:nvSpPr>
        <p:spPr bwMode="auto">
          <a:xfrm>
            <a:off x="500034" y="1285860"/>
            <a:ext cx="2808288" cy="36036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cs-CZ" b="1"/>
              <a:t>I.  Dotčené osoby</a:t>
            </a:r>
          </a:p>
        </p:txBody>
      </p:sp>
      <p:sp>
        <p:nvSpPr>
          <p:cNvPr id="7208" name="Rectangle 40"/>
          <p:cNvSpPr>
            <a:spLocks noChangeArrowheads="1"/>
          </p:cNvSpPr>
          <p:nvPr/>
        </p:nvSpPr>
        <p:spPr bwMode="auto">
          <a:xfrm>
            <a:off x="468313" y="4581525"/>
            <a:ext cx="2879725" cy="36036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cs-CZ" b="1"/>
              <a:t>II.  Nedotčené osoby</a:t>
            </a:r>
          </a:p>
        </p:txBody>
      </p:sp>
      <p:sp>
        <p:nvSpPr>
          <p:cNvPr id="7209" name="Line 41"/>
          <p:cNvSpPr>
            <a:spLocks noChangeShapeType="1"/>
          </p:cNvSpPr>
          <p:nvPr/>
        </p:nvSpPr>
        <p:spPr bwMode="auto">
          <a:xfrm>
            <a:off x="4284663" y="2924175"/>
            <a:ext cx="4859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210" name="Line 42"/>
          <p:cNvSpPr>
            <a:spLocks noChangeShapeType="1"/>
          </p:cNvSpPr>
          <p:nvPr/>
        </p:nvSpPr>
        <p:spPr bwMode="auto">
          <a:xfrm>
            <a:off x="4284663" y="3573463"/>
            <a:ext cx="4859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211" name="Line 43"/>
          <p:cNvSpPr>
            <a:spLocks noChangeShapeType="1"/>
          </p:cNvSpPr>
          <p:nvPr/>
        </p:nvSpPr>
        <p:spPr bwMode="auto">
          <a:xfrm>
            <a:off x="4284663" y="4149725"/>
            <a:ext cx="4751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212" name="Line 44"/>
          <p:cNvSpPr>
            <a:spLocks noChangeShapeType="1"/>
          </p:cNvSpPr>
          <p:nvPr/>
        </p:nvSpPr>
        <p:spPr bwMode="auto">
          <a:xfrm>
            <a:off x="4284663" y="2420938"/>
            <a:ext cx="4751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213" name="Text Box 45"/>
          <p:cNvSpPr txBox="1">
            <a:spLocks noChangeArrowheads="1"/>
          </p:cNvSpPr>
          <p:nvPr/>
        </p:nvSpPr>
        <p:spPr bwMode="auto">
          <a:xfrm>
            <a:off x="7858148" y="1268413"/>
            <a:ext cx="1285852" cy="60939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70000"/>
              </a:lnSpc>
            </a:pPr>
            <a:r>
              <a:rPr lang="cs-CZ" sz="1200" b="1" smtClean="0"/>
              <a:t>žaloba </a:t>
            </a:r>
          </a:p>
          <a:p>
            <a:pPr algn="l">
              <a:lnSpc>
                <a:spcPct val="70000"/>
              </a:lnSpc>
            </a:pPr>
            <a:r>
              <a:rPr lang="cs-CZ" sz="1200" b="1" smtClean="0"/>
              <a:t>na vydání </a:t>
            </a:r>
          </a:p>
          <a:p>
            <a:pPr>
              <a:lnSpc>
                <a:spcPct val="70000"/>
              </a:lnSpc>
            </a:pPr>
            <a:r>
              <a:rPr lang="cs-CZ" sz="1200" b="1" smtClean="0"/>
              <a:t>bezdůvodnéo obohacení</a:t>
            </a:r>
            <a:endParaRPr lang="cs-CZ" sz="1200" b="1"/>
          </a:p>
        </p:txBody>
      </p:sp>
      <p:sp>
        <p:nvSpPr>
          <p:cNvPr id="7214" name="Rectangle 46"/>
          <p:cNvSpPr>
            <a:spLocks noChangeArrowheads="1"/>
          </p:cNvSpPr>
          <p:nvPr/>
        </p:nvSpPr>
        <p:spPr bwMode="auto">
          <a:xfrm>
            <a:off x="4356100" y="2492375"/>
            <a:ext cx="503238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ano</a:t>
            </a:r>
          </a:p>
        </p:txBody>
      </p:sp>
      <p:sp>
        <p:nvSpPr>
          <p:cNvPr id="7216" name="Rectangle 48"/>
          <p:cNvSpPr>
            <a:spLocks noChangeArrowheads="1"/>
          </p:cNvSpPr>
          <p:nvPr/>
        </p:nvSpPr>
        <p:spPr bwMode="auto">
          <a:xfrm>
            <a:off x="5148263" y="2492375"/>
            <a:ext cx="503237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ano</a:t>
            </a:r>
          </a:p>
        </p:txBody>
      </p:sp>
      <p:sp>
        <p:nvSpPr>
          <p:cNvPr id="7217" name="Rectangle 49"/>
          <p:cNvSpPr>
            <a:spLocks noChangeArrowheads="1"/>
          </p:cNvSpPr>
          <p:nvPr/>
        </p:nvSpPr>
        <p:spPr bwMode="auto">
          <a:xfrm>
            <a:off x="6300788" y="2492375"/>
            <a:ext cx="503237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ano</a:t>
            </a:r>
          </a:p>
        </p:txBody>
      </p:sp>
      <p:sp>
        <p:nvSpPr>
          <p:cNvPr id="7218" name="Rectangle 50"/>
          <p:cNvSpPr>
            <a:spLocks noChangeArrowheads="1"/>
          </p:cNvSpPr>
          <p:nvPr/>
        </p:nvSpPr>
        <p:spPr bwMode="auto">
          <a:xfrm>
            <a:off x="7235825" y="2492375"/>
            <a:ext cx="503238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ano</a:t>
            </a:r>
          </a:p>
        </p:txBody>
      </p:sp>
      <p:sp>
        <p:nvSpPr>
          <p:cNvPr id="7219" name="Rectangle 51"/>
          <p:cNvSpPr>
            <a:spLocks noChangeArrowheads="1"/>
          </p:cNvSpPr>
          <p:nvPr/>
        </p:nvSpPr>
        <p:spPr bwMode="auto">
          <a:xfrm>
            <a:off x="8172450" y="2492375"/>
            <a:ext cx="503238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ano</a:t>
            </a:r>
          </a:p>
        </p:txBody>
      </p:sp>
      <p:sp>
        <p:nvSpPr>
          <p:cNvPr id="7220" name="Rectangle 52"/>
          <p:cNvSpPr>
            <a:spLocks noChangeArrowheads="1"/>
          </p:cNvSpPr>
          <p:nvPr/>
        </p:nvSpPr>
        <p:spPr bwMode="auto">
          <a:xfrm>
            <a:off x="4356100" y="3068638"/>
            <a:ext cx="503238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ano</a:t>
            </a:r>
            <a:r>
              <a:rPr lang="cs-CZ" sz="1600">
                <a:solidFill>
                  <a:schemeClr val="bg1"/>
                </a:solidFill>
              </a:rPr>
              <a:t>*</a:t>
            </a:r>
            <a:endParaRPr lang="cs-CZ" sz="1600" b="1">
              <a:solidFill>
                <a:schemeClr val="bg1"/>
              </a:solidFill>
            </a:endParaRPr>
          </a:p>
        </p:txBody>
      </p:sp>
      <p:sp>
        <p:nvSpPr>
          <p:cNvPr id="7221" name="Rectangle 53"/>
          <p:cNvSpPr>
            <a:spLocks noChangeArrowheads="1"/>
          </p:cNvSpPr>
          <p:nvPr/>
        </p:nvSpPr>
        <p:spPr bwMode="auto">
          <a:xfrm>
            <a:off x="5148263" y="3068638"/>
            <a:ext cx="503237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ano</a:t>
            </a:r>
            <a:r>
              <a:rPr lang="cs-CZ" sz="1600">
                <a:solidFill>
                  <a:schemeClr val="bg1"/>
                </a:solidFill>
              </a:rPr>
              <a:t>*</a:t>
            </a:r>
          </a:p>
        </p:txBody>
      </p:sp>
      <p:sp>
        <p:nvSpPr>
          <p:cNvPr id="7222" name="Rectangle 54"/>
          <p:cNvSpPr>
            <a:spLocks noChangeArrowheads="1"/>
          </p:cNvSpPr>
          <p:nvPr/>
        </p:nvSpPr>
        <p:spPr bwMode="auto">
          <a:xfrm>
            <a:off x="6300788" y="3068638"/>
            <a:ext cx="503237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 smtClean="0"/>
              <a:t>ano*</a:t>
            </a:r>
            <a:r>
              <a:rPr lang="cs-CZ" sz="1600" smtClean="0">
                <a:solidFill>
                  <a:schemeClr val="bg1"/>
                </a:solidFill>
              </a:rPr>
              <a:t>*</a:t>
            </a:r>
            <a:endParaRPr lang="cs-CZ" sz="1600">
              <a:solidFill>
                <a:schemeClr val="bg1"/>
              </a:solidFill>
            </a:endParaRPr>
          </a:p>
        </p:txBody>
      </p:sp>
      <p:sp>
        <p:nvSpPr>
          <p:cNvPr id="7223" name="Rectangle 55"/>
          <p:cNvSpPr>
            <a:spLocks noChangeArrowheads="1"/>
          </p:cNvSpPr>
          <p:nvPr/>
        </p:nvSpPr>
        <p:spPr bwMode="auto">
          <a:xfrm>
            <a:off x="7235825" y="3068638"/>
            <a:ext cx="503238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 smtClean="0"/>
              <a:t>ano*</a:t>
            </a:r>
            <a:r>
              <a:rPr lang="cs-CZ" sz="1600" smtClean="0">
                <a:solidFill>
                  <a:schemeClr val="bg1"/>
                </a:solidFill>
              </a:rPr>
              <a:t>*</a:t>
            </a:r>
            <a:endParaRPr lang="cs-CZ" sz="1600">
              <a:solidFill>
                <a:schemeClr val="bg1"/>
              </a:solidFill>
            </a:endParaRPr>
          </a:p>
        </p:txBody>
      </p:sp>
      <p:sp>
        <p:nvSpPr>
          <p:cNvPr id="7224" name="Rectangle 56"/>
          <p:cNvSpPr>
            <a:spLocks noChangeArrowheads="1"/>
          </p:cNvSpPr>
          <p:nvPr/>
        </p:nvSpPr>
        <p:spPr bwMode="auto">
          <a:xfrm>
            <a:off x="8172450" y="3068638"/>
            <a:ext cx="503238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 smtClean="0"/>
              <a:t>ano*</a:t>
            </a:r>
            <a:r>
              <a:rPr lang="cs-CZ" sz="1600" smtClean="0">
                <a:solidFill>
                  <a:schemeClr val="bg1"/>
                </a:solidFill>
              </a:rPr>
              <a:t>*</a:t>
            </a:r>
            <a:endParaRPr lang="cs-CZ" sz="1600">
              <a:solidFill>
                <a:schemeClr val="bg1"/>
              </a:solidFill>
            </a:endParaRPr>
          </a:p>
        </p:txBody>
      </p:sp>
      <p:sp>
        <p:nvSpPr>
          <p:cNvPr id="7225" name="Rectangle 57"/>
          <p:cNvSpPr>
            <a:spLocks noChangeArrowheads="1"/>
          </p:cNvSpPr>
          <p:nvPr/>
        </p:nvSpPr>
        <p:spPr bwMode="auto">
          <a:xfrm>
            <a:off x="4356100" y="3644900"/>
            <a:ext cx="503238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ano</a:t>
            </a:r>
          </a:p>
        </p:txBody>
      </p:sp>
      <p:sp>
        <p:nvSpPr>
          <p:cNvPr id="7226" name="Rectangle 58"/>
          <p:cNvSpPr>
            <a:spLocks noChangeArrowheads="1"/>
          </p:cNvSpPr>
          <p:nvPr/>
        </p:nvSpPr>
        <p:spPr bwMode="auto">
          <a:xfrm>
            <a:off x="5148263" y="3644900"/>
            <a:ext cx="503237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ano</a:t>
            </a:r>
          </a:p>
        </p:txBody>
      </p:sp>
      <p:sp>
        <p:nvSpPr>
          <p:cNvPr id="7227" name="Rectangle 59"/>
          <p:cNvSpPr>
            <a:spLocks noChangeArrowheads="1"/>
          </p:cNvSpPr>
          <p:nvPr/>
        </p:nvSpPr>
        <p:spPr bwMode="auto">
          <a:xfrm>
            <a:off x="6300788" y="3644900"/>
            <a:ext cx="503237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ano</a:t>
            </a:r>
          </a:p>
        </p:txBody>
      </p:sp>
      <p:sp>
        <p:nvSpPr>
          <p:cNvPr id="7228" name="Rectangle 60"/>
          <p:cNvSpPr>
            <a:spLocks noChangeArrowheads="1"/>
          </p:cNvSpPr>
          <p:nvPr/>
        </p:nvSpPr>
        <p:spPr bwMode="auto">
          <a:xfrm>
            <a:off x="7235825" y="3644900"/>
            <a:ext cx="503238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ano</a:t>
            </a:r>
          </a:p>
        </p:txBody>
      </p:sp>
      <p:sp>
        <p:nvSpPr>
          <p:cNvPr id="7229" name="Rectangle 61"/>
          <p:cNvSpPr>
            <a:spLocks noChangeArrowheads="1"/>
          </p:cNvSpPr>
          <p:nvPr/>
        </p:nvSpPr>
        <p:spPr bwMode="auto">
          <a:xfrm>
            <a:off x="8172450" y="3644900"/>
            <a:ext cx="503238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ano</a:t>
            </a:r>
          </a:p>
        </p:txBody>
      </p:sp>
      <p:sp>
        <p:nvSpPr>
          <p:cNvPr id="7230" name="Line 62"/>
          <p:cNvSpPr>
            <a:spLocks noChangeShapeType="1"/>
          </p:cNvSpPr>
          <p:nvPr/>
        </p:nvSpPr>
        <p:spPr bwMode="auto">
          <a:xfrm>
            <a:off x="4284663" y="5300663"/>
            <a:ext cx="4751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231" name="Line 63"/>
          <p:cNvSpPr>
            <a:spLocks noChangeShapeType="1"/>
          </p:cNvSpPr>
          <p:nvPr/>
        </p:nvSpPr>
        <p:spPr bwMode="auto">
          <a:xfrm>
            <a:off x="4284663" y="6092825"/>
            <a:ext cx="4859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232" name="Line 64"/>
          <p:cNvSpPr>
            <a:spLocks noChangeShapeType="1"/>
          </p:cNvSpPr>
          <p:nvPr/>
        </p:nvSpPr>
        <p:spPr bwMode="auto">
          <a:xfrm>
            <a:off x="9144000" y="1268413"/>
            <a:ext cx="0" cy="4824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233" name="Rectangle 65"/>
          <p:cNvSpPr>
            <a:spLocks noChangeArrowheads="1"/>
          </p:cNvSpPr>
          <p:nvPr/>
        </p:nvSpPr>
        <p:spPr bwMode="auto">
          <a:xfrm>
            <a:off x="4356100" y="5516563"/>
            <a:ext cx="503238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ano</a:t>
            </a:r>
          </a:p>
        </p:txBody>
      </p:sp>
      <p:sp>
        <p:nvSpPr>
          <p:cNvPr id="7234" name="Rectangle 66"/>
          <p:cNvSpPr>
            <a:spLocks noChangeArrowheads="1"/>
          </p:cNvSpPr>
          <p:nvPr/>
        </p:nvSpPr>
        <p:spPr bwMode="auto">
          <a:xfrm>
            <a:off x="5148263" y="5516563"/>
            <a:ext cx="503237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ano</a:t>
            </a:r>
          </a:p>
        </p:txBody>
      </p:sp>
      <p:sp>
        <p:nvSpPr>
          <p:cNvPr id="7235" name="Rectangle 67"/>
          <p:cNvSpPr>
            <a:spLocks noChangeArrowheads="1"/>
          </p:cNvSpPr>
          <p:nvPr/>
        </p:nvSpPr>
        <p:spPr bwMode="auto">
          <a:xfrm>
            <a:off x="6300788" y="5516563"/>
            <a:ext cx="503237" cy="287337"/>
          </a:xfrm>
          <a:prstGeom prst="rect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ne</a:t>
            </a:r>
          </a:p>
        </p:txBody>
      </p:sp>
      <p:sp>
        <p:nvSpPr>
          <p:cNvPr id="7236" name="Rectangle 68"/>
          <p:cNvSpPr>
            <a:spLocks noChangeArrowheads="1"/>
          </p:cNvSpPr>
          <p:nvPr/>
        </p:nvSpPr>
        <p:spPr bwMode="auto">
          <a:xfrm>
            <a:off x="7308850" y="5516563"/>
            <a:ext cx="503238" cy="287337"/>
          </a:xfrm>
          <a:prstGeom prst="rect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ne</a:t>
            </a:r>
          </a:p>
        </p:txBody>
      </p:sp>
      <p:sp>
        <p:nvSpPr>
          <p:cNvPr id="7237" name="Rectangle 69"/>
          <p:cNvSpPr>
            <a:spLocks noChangeArrowheads="1"/>
          </p:cNvSpPr>
          <p:nvPr/>
        </p:nvSpPr>
        <p:spPr bwMode="auto">
          <a:xfrm>
            <a:off x="8172450" y="5516563"/>
            <a:ext cx="503238" cy="287337"/>
          </a:xfrm>
          <a:prstGeom prst="rect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ne</a:t>
            </a:r>
          </a:p>
        </p:txBody>
      </p:sp>
      <p:sp>
        <p:nvSpPr>
          <p:cNvPr id="7238" name="Rectangle 70"/>
          <p:cNvSpPr>
            <a:spLocks noChangeArrowheads="1"/>
          </p:cNvSpPr>
          <p:nvPr/>
        </p:nvSpPr>
        <p:spPr bwMode="auto">
          <a:xfrm>
            <a:off x="4284663" y="1785926"/>
            <a:ext cx="4859337" cy="5762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239" name="Rectangle 71"/>
          <p:cNvSpPr>
            <a:spLocks noChangeArrowheads="1"/>
          </p:cNvSpPr>
          <p:nvPr/>
        </p:nvSpPr>
        <p:spPr bwMode="auto">
          <a:xfrm>
            <a:off x="4284663" y="4149725"/>
            <a:ext cx="4859337" cy="115093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243" name="Text Box 75"/>
          <p:cNvSpPr txBox="1">
            <a:spLocks noChangeArrowheads="1"/>
          </p:cNvSpPr>
          <p:nvPr/>
        </p:nvSpPr>
        <p:spPr bwMode="auto">
          <a:xfrm>
            <a:off x="4214810" y="1285860"/>
            <a:ext cx="642942" cy="46166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cs-CZ" sz="1200" b="1"/>
              <a:t>žaloba </a:t>
            </a:r>
          </a:p>
          <a:p>
            <a:pPr algn="l"/>
            <a:r>
              <a:rPr lang="cs-CZ" sz="1200" b="1"/>
              <a:t>zápůrčí</a:t>
            </a:r>
          </a:p>
        </p:txBody>
      </p:sp>
      <p:sp>
        <p:nvSpPr>
          <p:cNvPr id="7247" name="Rectangle 79"/>
          <p:cNvSpPr>
            <a:spLocks noChangeArrowheads="1"/>
          </p:cNvSpPr>
          <p:nvPr/>
        </p:nvSpPr>
        <p:spPr bwMode="auto">
          <a:xfrm>
            <a:off x="4572000" y="1928802"/>
            <a:ext cx="4357718" cy="287337"/>
          </a:xfrm>
          <a:prstGeom prst="rect">
            <a:avLst/>
          </a:prstGeom>
          <a:solidFill>
            <a:schemeClr val="bg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cs-CZ" sz="1400" b="1"/>
              <a:t>ve všech</a:t>
            </a:r>
            <a:r>
              <a:rPr lang="cs-CZ" sz="1400"/>
              <a:t> příp. nekalé soutěže, v nichž byly osoby dotčeny</a:t>
            </a:r>
          </a:p>
        </p:txBody>
      </p:sp>
      <p:sp>
        <p:nvSpPr>
          <p:cNvPr id="7249" name="Rectangle 81"/>
          <p:cNvSpPr>
            <a:spLocks noChangeArrowheads="1"/>
          </p:cNvSpPr>
          <p:nvPr/>
        </p:nvSpPr>
        <p:spPr bwMode="auto">
          <a:xfrm>
            <a:off x="5219700" y="4365625"/>
            <a:ext cx="3240088" cy="647700"/>
          </a:xfrm>
          <a:prstGeom prst="rect">
            <a:avLst/>
          </a:prstGeom>
          <a:solidFill>
            <a:schemeClr val="bg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 b="1" dirty="0"/>
              <a:t>jen</a:t>
            </a:r>
            <a:r>
              <a:rPr lang="cs-CZ" sz="1400" dirty="0"/>
              <a:t> v případech nekalé soutěže podle </a:t>
            </a:r>
          </a:p>
          <a:p>
            <a:r>
              <a:rPr lang="cs-CZ" sz="1400" b="1" dirty="0"/>
              <a:t>§ 44 odst.1, § 45 až 47 </a:t>
            </a:r>
            <a:r>
              <a:rPr lang="cs-CZ" sz="1400" dirty="0"/>
              <a:t>a</a:t>
            </a:r>
            <a:r>
              <a:rPr lang="cs-CZ" sz="1400" b="1" dirty="0"/>
              <a:t> § 52</a:t>
            </a:r>
            <a:r>
              <a:rPr lang="cs-CZ" sz="1400" dirty="0"/>
              <a:t> </a:t>
            </a:r>
            <a:r>
              <a:rPr lang="cs-CZ" sz="1400" dirty="0" err="1"/>
              <a:t>obch.zák</a:t>
            </a:r>
            <a:r>
              <a:rPr lang="cs-CZ" sz="1400" dirty="0"/>
              <a:t>.</a:t>
            </a:r>
          </a:p>
          <a:p>
            <a:endParaRPr lang="cs-CZ" sz="1400" dirty="0"/>
          </a:p>
        </p:txBody>
      </p:sp>
      <p:sp>
        <p:nvSpPr>
          <p:cNvPr id="7250" name="Rectangle 82"/>
          <p:cNvSpPr>
            <a:spLocks noChangeArrowheads="1"/>
          </p:cNvSpPr>
          <p:nvPr/>
        </p:nvSpPr>
        <p:spPr bwMode="auto">
          <a:xfrm>
            <a:off x="500034" y="1714488"/>
            <a:ext cx="2857520" cy="25003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9" name="Rectangle 13"/>
          <p:cNvSpPr>
            <a:spLocks noChangeArrowheads="1"/>
          </p:cNvSpPr>
          <p:nvPr/>
        </p:nvSpPr>
        <p:spPr bwMode="auto">
          <a:xfrm>
            <a:off x="1357290" y="3571876"/>
            <a:ext cx="1728787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 b="1" dirty="0" smtClean="0"/>
              <a:t>jiné osoby</a:t>
            </a:r>
            <a:endParaRPr lang="cs-CZ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2844" y="117440"/>
            <a:ext cx="8786842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Ochrana proti </a:t>
            </a:r>
            <a:r>
              <a:rPr kumimoji="0" lang="cs-CZ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nekalé </a:t>
            </a:r>
            <a:r>
              <a:rPr kumimoji="0" lang="cs-CZ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soutěži             </a:t>
            </a:r>
            <a:r>
              <a:rPr kumimoji="0" lang="cs-CZ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NewRoman"/>
              </a:rPr>
              <a:t>                   </a:t>
            </a:r>
            <a:r>
              <a:rPr kumimoji="0" lang="cs-CZ" b="0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(nový obč. zákoník …./2012 Sb.)</a:t>
            </a:r>
            <a:endParaRPr kumimoji="0" lang="cs-CZ" b="0" i="0" u="none" strike="noStrike" cap="none" normalizeH="0" baseline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§ 2988</a:t>
            </a:r>
            <a:endParaRPr kumimoji="0" 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NewRoman"/>
              </a:rPr>
              <a:t>Osoba, jejíž právo bylo nekalou soutěží ohroženo nebo porušeno, </a:t>
            </a:r>
            <a:r>
              <a:rPr kumimoji="0" lang="cs-CZ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může proti rušiteli</a:t>
            </a:r>
            <a:endParaRPr kumimoji="0" 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požadovat, aby se nekalé soutěže zdržel nebo aby odstranil závadný stav. Dále může požadovat přiměřené zadostiučinění, náhradu škody a vydání bezdůvodného </a:t>
            </a:r>
            <a:r>
              <a:rPr kumimoji="0" lang="cs-CZ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obohacení</a:t>
            </a:r>
            <a:r>
              <a:rPr kumimoji="0" lang="cs-CZ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§ 2989</a:t>
            </a:r>
            <a:endParaRPr kumimoji="0" 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Both"/>
              <a:tabLst/>
            </a:pPr>
            <a:r>
              <a:rPr kumimoji="0" lang="cs-CZ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Právo</a:t>
            </a:r>
            <a:r>
              <a:rPr kumimoji="0" lang="cs-CZ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, aby se rušitel nekalé soutěže zdržel nebo aby odstranil závadný stav, může mimo případy uvedené v § 2982 až 2985 uplatnit též právnická osoba oprávněná hájit zájmy soutěžitelů nebo </a:t>
            </a:r>
            <a:r>
              <a:rPr kumimoji="0" lang="cs-CZ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zákazníků</a:t>
            </a:r>
            <a:r>
              <a:rPr kumimoji="0" lang="cs-CZ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(2) Uplatní-li spotřebitel právo, aby se rušitel zdržel nekalé soutěže nebo aby odstranil závadný stav a jde-li o některý případ stanovený v § 2976 až 2981 nebo v § 2987, musí rušitel prokázat, že se nekalé soutěže nedopustil. Uplatní-li spotřebitel právo na náhradu škody, musí rušitel prokázat, že škoda nebyla způsobena nekalou </a:t>
            </a:r>
            <a:r>
              <a:rPr kumimoji="0" lang="cs-CZ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soutěží</a:t>
            </a:r>
            <a:r>
              <a:rPr kumimoji="0" lang="cs-CZ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§ 2990</a:t>
            </a:r>
            <a:endParaRPr kumimoji="0" 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Ochrana proti omezování soutěže</a:t>
            </a:r>
            <a:endParaRPr kumimoji="0" lang="cs-CZ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Osoba, jejíž právo bylo ohroženo nebo porušeno nedovoleným omezením soutěže, má práva stanovená v § 2988.</a:t>
            </a:r>
            <a:endParaRPr kumimoji="0" 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926</Words>
  <Application>Microsoft Office PowerPoint</Application>
  <PresentationFormat>Předvádění na obrazovce (4:3)</PresentationFormat>
  <Paragraphs>211</Paragraphs>
  <Slides>8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1826</dc:creator>
  <cp:lastModifiedBy>1826</cp:lastModifiedBy>
  <cp:revision>2</cp:revision>
  <dcterms:created xsi:type="dcterms:W3CDTF">2012-03-14T09:23:32Z</dcterms:created>
  <dcterms:modified xsi:type="dcterms:W3CDTF">2012-03-14T09:34:00Z</dcterms:modified>
</cp:coreProperties>
</file>