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9" r:id="rId5"/>
    <p:sldId id="258" r:id="rId6"/>
    <p:sldId id="260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9974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5036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177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2344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0675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28.2.2012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9443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28.2.2012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3837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28.2.2012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701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28.2.2012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488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28.2.2012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925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779A5-0DA2-41DA-9969-7E0F21F80824}" type="datetimeFigureOut">
              <a:rPr lang="cs-CZ" smtClean="0"/>
              <a:t>28.2.2012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4366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779A5-0DA2-41DA-9969-7E0F21F80824}" type="datetimeFigureOut">
              <a:rPr lang="cs-CZ" smtClean="0"/>
              <a:t>28.2.2012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ED727-790D-4B2A-BF3A-05A8C1FE64B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291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Nový občanský zákoník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Závazkové právo – zajištění a utvrzení závazků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5069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Smluvní pokuta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§ </a:t>
            </a:r>
            <a:r>
              <a:rPr lang="cs-CZ" dirty="0" smtClean="0"/>
              <a:t>2048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Ujednají-li </a:t>
            </a:r>
            <a:r>
              <a:rPr lang="cs-CZ" dirty="0"/>
              <a:t>strany pro případ porušení smluvené povinnosti smluvní pokutu v určité výši nebo způsob, jak se výše smluvní pokuty určí, může věřitel požadovat smluvní pokutu bez zřetele k tomu, zda mu porušením utvrzené povinnosti vznikla škoda. Smluvní pokuta může být ujednána i v jiném plnění než peněžitém.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156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Uznání dluhu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§ </a:t>
            </a:r>
            <a:r>
              <a:rPr lang="cs-CZ" dirty="0" smtClean="0"/>
              <a:t>2053</a:t>
            </a:r>
            <a:endParaRPr lang="cs-CZ" dirty="0"/>
          </a:p>
          <a:p>
            <a:r>
              <a:rPr lang="cs-CZ" dirty="0"/>
              <a:t>	Uzná-li někdo svůj dluh co do důvodu i výše prohlášením učiněným v písemné formě, má se za to, že dluh v rozsahu uznání v době uznání trvá.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56864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Místo v systematice NOZ a obecná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§ 2010 – 2054</a:t>
            </a:r>
          </a:p>
          <a:p>
            <a:r>
              <a:rPr lang="cs-CZ" dirty="0"/>
              <a:t>§ </a:t>
            </a:r>
            <a:r>
              <a:rPr lang="cs-CZ" dirty="0" smtClean="0"/>
              <a:t>2010</a:t>
            </a:r>
            <a:r>
              <a:rPr lang="cs-CZ" dirty="0"/>
              <a:t>	(1</a:t>
            </a:r>
            <a:r>
              <a:rPr lang="cs-CZ" dirty="0" smtClean="0"/>
              <a:t>):</a:t>
            </a:r>
          </a:p>
          <a:p>
            <a:r>
              <a:rPr lang="cs-CZ" dirty="0" smtClean="0"/>
              <a:t> </a:t>
            </a:r>
            <a:r>
              <a:rPr lang="cs-CZ" dirty="0"/>
              <a:t>Dluh lze </a:t>
            </a:r>
            <a:r>
              <a:rPr lang="cs-CZ" b="1" dirty="0" smtClean="0"/>
              <a:t>zajistit </a:t>
            </a:r>
            <a:r>
              <a:rPr lang="cs-CZ" dirty="0" smtClean="0"/>
              <a:t>(hodnotově-JH), </a:t>
            </a:r>
            <a:r>
              <a:rPr lang="cs-CZ" u="sng" dirty="0"/>
              <a:t>zaváže-li se třetí osoba </a:t>
            </a:r>
            <a:r>
              <a:rPr lang="cs-CZ" dirty="0"/>
              <a:t>věřiteli nebo ve prospěch věřitele za dlužníkovo plnění, anebo </a:t>
            </a:r>
            <a:r>
              <a:rPr lang="cs-CZ" u="sng" dirty="0"/>
              <a:t>dá-li někdo </a:t>
            </a:r>
            <a:r>
              <a:rPr lang="cs-CZ" dirty="0"/>
              <a:t>věřiteli nebo ve prospěch věřitele </a:t>
            </a:r>
            <a:r>
              <a:rPr lang="cs-CZ" u="sng" dirty="0"/>
              <a:t>majetkovou jistotu</a:t>
            </a:r>
            <a:r>
              <a:rPr lang="cs-CZ" dirty="0"/>
              <a:t>, že dlužník svůj dluh splní. </a:t>
            </a:r>
            <a:endParaRPr lang="cs-CZ" dirty="0" smtClean="0"/>
          </a:p>
          <a:p>
            <a:r>
              <a:rPr lang="cs-CZ" b="1" dirty="0" smtClean="0"/>
              <a:t>Utvrdit</a:t>
            </a:r>
            <a:r>
              <a:rPr lang="cs-CZ" dirty="0" smtClean="0"/>
              <a:t> (posílením postavení věřitele-JH) lze </a:t>
            </a:r>
            <a:r>
              <a:rPr lang="cs-CZ" dirty="0"/>
              <a:t>dluh ujednáním </a:t>
            </a:r>
            <a:r>
              <a:rPr lang="cs-CZ" u="sng" dirty="0"/>
              <a:t>smluvní pokuty </a:t>
            </a:r>
            <a:r>
              <a:rPr lang="cs-CZ" dirty="0"/>
              <a:t>nebo </a:t>
            </a:r>
            <a:r>
              <a:rPr lang="cs-CZ" u="sng" dirty="0"/>
              <a:t>uznáním dluhu</a:t>
            </a:r>
            <a:r>
              <a:rPr lang="cs-CZ" dirty="0"/>
              <a:t>.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7894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Jistota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Specifický institut-nejde o vlastní zajištění </a:t>
            </a:r>
          </a:p>
          <a:p>
            <a:r>
              <a:rPr lang="cs-CZ" dirty="0" smtClean="0"/>
              <a:t>§ </a:t>
            </a:r>
            <a:r>
              <a:rPr lang="cs-CZ" dirty="0"/>
              <a:t>2012</a:t>
            </a:r>
          </a:p>
          <a:p>
            <a:r>
              <a:rPr lang="cs-CZ" dirty="0"/>
              <a:t>(1) Kdo je povinen dát jistotu, učiní své povinnosti zadost zřízením zástavního práva.</a:t>
            </a:r>
          </a:p>
          <a:p>
            <a:r>
              <a:rPr lang="cs-CZ" dirty="0"/>
              <a:t>(2) Není-li někdo s to dát jistotu zřízením zástavního práva, dá jistotu způsobilým ručitelem.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8894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zajištění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Ručení § 2018n.</a:t>
            </a:r>
          </a:p>
          <a:p>
            <a:r>
              <a:rPr lang="cs-CZ" dirty="0" smtClean="0"/>
              <a:t>Finanční záruka § 2029n.</a:t>
            </a:r>
          </a:p>
          <a:p>
            <a:r>
              <a:rPr lang="cs-CZ" dirty="0" smtClean="0"/>
              <a:t>Zajišťovací převod práva § 2040n.</a:t>
            </a:r>
          </a:p>
          <a:p>
            <a:r>
              <a:rPr lang="cs-CZ" dirty="0" smtClean="0"/>
              <a:t>Dohoda o srážkách ze mzdy a jiných příjmů § 2045n.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46024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Přehled utvrzení závazků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Smluvní pokuta § 2048n.</a:t>
            </a:r>
          </a:p>
          <a:p>
            <a:r>
              <a:rPr lang="cs-CZ" dirty="0" smtClean="0"/>
              <a:t>Uznání dluhu § 2053n.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0908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Osobní zajištění závazků</a:t>
            </a:r>
          </a:p>
          <a:p>
            <a:r>
              <a:rPr lang="cs-CZ" dirty="0" smtClean="0"/>
              <a:t>§ 2018</a:t>
            </a:r>
            <a:endParaRPr lang="cs-CZ" dirty="0"/>
          </a:p>
          <a:p>
            <a:r>
              <a:rPr lang="cs-CZ" dirty="0"/>
              <a:t>	(1) Kdo věřiteli prohlásí, že ho uspokojí, jestliže dlužník věřiteli svůj dluh nesplní, stává se dlužníkovým ručitelem.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523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Finanční záruka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§ </a:t>
            </a:r>
            <a:r>
              <a:rPr lang="cs-CZ" dirty="0" smtClean="0"/>
              <a:t>2029</a:t>
            </a:r>
            <a:endParaRPr lang="cs-CZ" dirty="0"/>
          </a:p>
          <a:p>
            <a:r>
              <a:rPr lang="cs-CZ" dirty="0"/>
              <a:t>	(1) Finanční záruka vzniká prohlášením výstavce v záruční listině, že uspokojí věřitele podle záruční listiny do výše určité peněžní částky, nesplní-li dlužník věřiteli určitý dluh, anebo splní-li se jiné podmínky určené v záruční listině. Je-li výstavcem banka, zahraniční banka nebo spořitelní a úvěrní družstvo, jedná se o bankovní záruku.</a:t>
            </a:r>
          </a:p>
          <a:p>
            <a:r>
              <a:rPr lang="cs-CZ" dirty="0"/>
              <a:t> </a:t>
            </a:r>
          </a:p>
          <a:p>
            <a:r>
              <a:rPr lang="cs-CZ" dirty="0"/>
              <a:t>	(2) Záruční listina vyžaduje písemnou formu.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77258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Zajišťovací převod 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§ </a:t>
            </a:r>
            <a:r>
              <a:rPr lang="cs-CZ" dirty="0" smtClean="0"/>
              <a:t>2040</a:t>
            </a:r>
            <a:endParaRPr lang="cs-CZ" dirty="0"/>
          </a:p>
          <a:p>
            <a:r>
              <a:rPr lang="cs-CZ" dirty="0"/>
              <a:t>	(1) Smlouvou o zajišťovacím převodu práva zajišťuje dlužník nebo třetí osoba dluh tím, že věřiteli dočasně převede své právo</a:t>
            </a:r>
            <a:r>
              <a:rPr lang="cs-CZ" dirty="0" smtClean="0"/>
              <a:t>.</a:t>
            </a:r>
            <a:r>
              <a:rPr lang="cs-CZ" dirty="0"/>
              <a:t> </a:t>
            </a:r>
          </a:p>
          <a:p>
            <a:r>
              <a:rPr lang="cs-CZ" dirty="0"/>
              <a:t>	(2) Má se za to, že zajišťovací převod práva je převodem s rozvazovací podmínkou, že dluh bude splněn.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6257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Dohoda o srážkách ze mzdy a jiných příjmů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§ </a:t>
            </a:r>
            <a:r>
              <a:rPr lang="cs-CZ" dirty="0" smtClean="0"/>
              <a:t>2045</a:t>
            </a:r>
            <a:r>
              <a:rPr lang="cs-CZ" dirty="0"/>
              <a:t> </a:t>
            </a:r>
          </a:p>
          <a:p>
            <a:r>
              <a:rPr lang="cs-CZ" dirty="0"/>
              <a:t>	(1) Dluh lze zajistit dohodou věřitele a dlužníka o srážkách ze mzdy nebo platu, z odměny ze smlouvy o výkonu závislé práce zakládající mezi zaměstnancem a zaměstnavatelem obdobný závazek nebo z náhrady mzdy nebo platu ve výši nepřesahující jejich polovinu. Nejde-li o srážky podle věty první k uspokojení práva zaměstnavatele, je třeba k uzavření dohody předchozího souhlasu zaměstnavatele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/>
              <a:t>	(2) Proti plátci mzdy nebo platu nabývá věřitel práva na výplatu srážek okamžikem, kdy byla plátci dohoda předložena.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75316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139</Words>
  <Application>Microsoft Office PowerPoint</Application>
  <PresentationFormat>Předvádění na obrazovce (4:3)</PresentationFormat>
  <Paragraphs>46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systému Office</vt:lpstr>
      <vt:lpstr>Nový občanský zákoník</vt:lpstr>
      <vt:lpstr>Místo v systematice NOZ a obecná charakteristika</vt:lpstr>
      <vt:lpstr>Jistota</vt:lpstr>
      <vt:lpstr>Přehled zajištění závazků</vt:lpstr>
      <vt:lpstr>Přehled utvrzení závazků</vt:lpstr>
      <vt:lpstr>Ručení</vt:lpstr>
      <vt:lpstr>Finanční záruka</vt:lpstr>
      <vt:lpstr>Zajišťovací převod práva</vt:lpstr>
      <vt:lpstr>Dohoda o srážkách ze mzdy a jiných příjmů</vt:lpstr>
      <vt:lpstr>Smluvní pokuta</vt:lpstr>
      <vt:lpstr>Uznání dluhu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</dc:title>
  <dc:creator>1412</dc:creator>
  <cp:lastModifiedBy>1412</cp:lastModifiedBy>
  <cp:revision>4</cp:revision>
  <dcterms:created xsi:type="dcterms:W3CDTF">2012-02-10T12:45:07Z</dcterms:created>
  <dcterms:modified xsi:type="dcterms:W3CDTF">2012-02-28T22:14:20Z</dcterms:modified>
</cp:coreProperties>
</file>