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6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9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73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35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72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9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18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94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548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0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72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6AAC-F43C-40A9-834C-0083C37241B8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73F15-30C2-40A4-851A-2F6ED591E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29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Nový občanský zákoník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Závazkové právo</a:t>
            </a:r>
          </a:p>
          <a:p>
            <a:r>
              <a:rPr lang="cs-CZ" dirty="0" smtClean="0"/>
              <a:t>Zánik závazků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48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- § 1887 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356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Způsoby a techniky splnění (§ 1905 n.)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Alternativní splnění - § 1905 - 1907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Plnění věci druhově určené - § 1908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Poukázka </a:t>
            </a:r>
            <a:r>
              <a:rPr lang="cs-CZ" dirty="0"/>
              <a:t>(asignace) - § </a:t>
            </a:r>
            <a:r>
              <a:rPr lang="cs-CZ" dirty="0" smtClean="0"/>
              <a:t>1918 –  1927 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dirty="0"/>
              <a:t>	</a:t>
            </a:r>
            <a:r>
              <a:rPr lang="cs-CZ" dirty="0" smtClean="0"/>
              <a:t>(Poukázka </a:t>
            </a:r>
            <a:r>
              <a:rPr lang="cs-CZ" dirty="0"/>
              <a:t>na cenné </a:t>
            </a:r>
            <a:r>
              <a:rPr lang="cs-CZ" dirty="0" smtClean="0"/>
              <a:t>papíry X)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dirty="0" smtClean="0"/>
              <a:t>Poukázka na řad - § 1925</a:t>
            </a:r>
          </a:p>
          <a:p>
            <a:pPr lvl="1">
              <a:lnSpc>
                <a:spcPct val="90000"/>
              </a:lnSpc>
              <a:buFont typeface="Courier New" pitchFamily="49" charset="0"/>
              <a:buChar char="o"/>
            </a:pPr>
            <a:r>
              <a:rPr lang="cs-CZ" dirty="0" smtClean="0"/>
              <a:t>Poukázka na doručitele - § 1926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Kvitance - § 1928 – 1930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Dlužní úpis - § 1931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Náhradní splnění - § 1932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cs-CZ" dirty="0" smtClean="0"/>
          </a:p>
          <a:p>
            <a:pPr lvl="2">
              <a:lnSpc>
                <a:spcPct val="90000"/>
              </a:lnSpc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338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Místo splnění - § </a:t>
            </a:r>
            <a:r>
              <a:rPr lang="cs-CZ" dirty="0"/>
              <a:t>1933 – 1936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7200" dirty="0"/>
              <a:t>§ </a:t>
            </a:r>
            <a:r>
              <a:rPr lang="cs-CZ" sz="7200" dirty="0" smtClean="0"/>
              <a:t>1954  </a:t>
            </a:r>
          </a:p>
          <a:p>
            <a:pPr marL="0" indent="0">
              <a:buNone/>
            </a:pPr>
            <a:r>
              <a:rPr lang="cs-CZ" sz="7200" dirty="0" smtClean="0"/>
              <a:t>K </a:t>
            </a:r>
            <a:r>
              <a:rPr lang="cs-CZ" sz="7200" dirty="0"/>
              <a:t>řádnému splnění se vyžaduje, aby byl dluh splněn ve stanoveném místě. Nelze-li místo plnění zjistit ze smlouvy, povahy závazku nebo z účelu plnění, plní se v místě stanoveném zákonem.</a:t>
            </a:r>
          </a:p>
          <a:p>
            <a:r>
              <a:rPr lang="cs-CZ" sz="7200" dirty="0" smtClean="0"/>
              <a:t>§ </a:t>
            </a:r>
            <a:r>
              <a:rPr lang="cs-CZ" sz="7200" dirty="0"/>
              <a:t>1955</a:t>
            </a:r>
          </a:p>
          <a:p>
            <a:pPr marL="0" indent="0">
              <a:buNone/>
            </a:pPr>
            <a:r>
              <a:rPr lang="cs-CZ" sz="7200" dirty="0"/>
              <a:t> </a:t>
            </a:r>
            <a:r>
              <a:rPr lang="cs-CZ" sz="7200" dirty="0" smtClean="0"/>
              <a:t>(</a:t>
            </a:r>
            <a:r>
              <a:rPr lang="cs-CZ" sz="7200" dirty="0"/>
              <a:t>1) Nepeněžitý dluh plní dlužník v místě svého bydliště nebo sídla. Peněžitý dluh plní dlužník v místě bydliště nebo sídla věřitele.</a:t>
            </a:r>
          </a:p>
          <a:p>
            <a:pPr marL="0" indent="0">
              <a:buNone/>
            </a:pPr>
            <a:r>
              <a:rPr lang="cs-CZ" sz="7200" dirty="0" smtClean="0"/>
              <a:t>(</a:t>
            </a:r>
            <a:r>
              <a:rPr lang="cs-CZ" sz="7200" dirty="0"/>
              <a:t>2) Vznikl-li závazek při provozu závodu, plní se dluh v místě závodu. To platí obdobně, vznikl-li závazek při provozu provozovny.</a:t>
            </a:r>
          </a:p>
          <a:p>
            <a:r>
              <a:rPr lang="cs-CZ" sz="7200" dirty="0"/>
              <a:t> </a:t>
            </a:r>
            <a:r>
              <a:rPr lang="cs-CZ" sz="7200" dirty="0" smtClean="0"/>
              <a:t>§ </a:t>
            </a:r>
            <a:r>
              <a:rPr lang="cs-CZ" sz="7200" dirty="0"/>
              <a:t>1956</a:t>
            </a:r>
          </a:p>
          <a:p>
            <a:pPr marL="0" indent="0">
              <a:buNone/>
            </a:pPr>
            <a:r>
              <a:rPr lang="cs-CZ" sz="7200" dirty="0" smtClean="0"/>
              <a:t>Má-li </a:t>
            </a:r>
            <a:r>
              <a:rPr lang="cs-CZ" sz="7200" dirty="0"/>
              <a:t>být plněno u věřitele a změnil-li věřitel po uzavření smlouvy své bydliště nebo sídlo, popřípadě umístění závodu nebo provozovny, nese věřitel zvýšené náklady a zvýšené nebezpečí, které tím dlužníku vzniknou.</a:t>
            </a:r>
          </a:p>
          <a:p>
            <a:r>
              <a:rPr lang="cs-CZ" sz="7200" dirty="0"/>
              <a:t> </a:t>
            </a:r>
            <a:r>
              <a:rPr lang="cs-CZ" sz="7200" dirty="0" smtClean="0"/>
              <a:t>§ </a:t>
            </a:r>
            <a:r>
              <a:rPr lang="cs-CZ" sz="7200" dirty="0"/>
              <a:t>1957</a:t>
            </a:r>
          </a:p>
          <a:p>
            <a:pPr marL="0" indent="0">
              <a:buNone/>
            </a:pPr>
            <a:r>
              <a:rPr lang="cs-CZ" sz="7200" dirty="0" smtClean="0"/>
              <a:t>(</a:t>
            </a:r>
            <a:r>
              <a:rPr lang="cs-CZ" sz="7200" dirty="0"/>
              <a:t>1) Plní-li dlužník peněžitý dluh prostřednictvím poskytovatele platebních služeb, je dluh splněn připsáním peněžní částky na účet poskytovatele platebních služeb věřitele.</a:t>
            </a:r>
          </a:p>
          <a:p>
            <a:pPr marL="0" indent="0">
              <a:buNone/>
            </a:pPr>
            <a:r>
              <a:rPr lang="cs-CZ" sz="7200" dirty="0" smtClean="0"/>
              <a:t>(</a:t>
            </a:r>
            <a:r>
              <a:rPr lang="cs-CZ" sz="7200" dirty="0"/>
              <a:t>2) Plní-li dlužník peněžitý dluh poštovním poukazem, je dluh splněn</a:t>
            </a:r>
          </a:p>
          <a:p>
            <a:pPr marL="0" indent="0">
              <a:buNone/>
            </a:pPr>
            <a:r>
              <a:rPr lang="cs-CZ" sz="7200" dirty="0"/>
              <a:t>	</a:t>
            </a:r>
            <a:r>
              <a:rPr lang="cs-CZ" sz="7200" dirty="0" smtClean="0"/>
              <a:t>a</a:t>
            </a:r>
            <a:r>
              <a:rPr lang="cs-CZ" sz="7200" dirty="0"/>
              <a:t>)	připsáním peněžní částky na účet poskytovatele platebních služeb věřitele, je-li dluh plněn na účet, nebo</a:t>
            </a:r>
          </a:p>
          <a:p>
            <a:pPr marL="0" indent="0">
              <a:buNone/>
            </a:pPr>
            <a:r>
              <a:rPr lang="cs-CZ" sz="7200" dirty="0" smtClean="0"/>
              <a:t>	b</a:t>
            </a:r>
            <a:r>
              <a:rPr lang="cs-CZ" sz="7200" dirty="0"/>
              <a:t>)	vyplacením peněžní částky věřiteli v hotovosti.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23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plnění I - § 1937 - 1956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Čas plnění ujednán nebo jinak stanoven - § 1937/1</a:t>
            </a:r>
          </a:p>
          <a:p>
            <a:r>
              <a:rPr lang="cs-CZ" dirty="0" smtClean="0"/>
              <a:t>Čas splnění nesjednán - § 1937 odst. 2</a:t>
            </a:r>
          </a:p>
          <a:p>
            <a:r>
              <a:rPr lang="cs-CZ" dirty="0" smtClean="0"/>
              <a:t>Terminologie - § 1938</a:t>
            </a:r>
          </a:p>
          <a:p>
            <a:r>
              <a:rPr lang="cs-CZ" dirty="0" smtClean="0"/>
              <a:t>Dlužník oprávněn určit čas plnění - § 1939</a:t>
            </a:r>
          </a:p>
          <a:p>
            <a:r>
              <a:rPr lang="cs-CZ" dirty="0" smtClean="0"/>
              <a:t>Určení času ve prospěch strany.. - § 1940-1941</a:t>
            </a:r>
          </a:p>
          <a:p>
            <a:r>
              <a:rPr lang="cs-CZ" dirty="0" smtClean="0"/>
              <a:t>Fakturace u vzájemného závazku - § 1942</a:t>
            </a:r>
          </a:p>
          <a:p>
            <a:r>
              <a:rPr lang="cs-CZ" dirty="0" smtClean="0"/>
              <a:t>Předčasné plnění - § 1943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843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 plnění </a:t>
            </a:r>
            <a:r>
              <a:rPr lang="cs-CZ" dirty="0" smtClean="0"/>
              <a:t>II </a:t>
            </a:r>
            <a:r>
              <a:rPr lang="cs-CZ" dirty="0"/>
              <a:t>- § 1937 - 1956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Prodlení dlužníka - § 1944-1950</a:t>
            </a:r>
          </a:p>
          <a:p>
            <a:r>
              <a:rPr lang="cs-CZ" dirty="0" smtClean="0"/>
              <a:t>Prodlení věřitele - § 1951-1952</a:t>
            </a:r>
          </a:p>
          <a:p>
            <a:r>
              <a:rPr lang="cs-CZ" dirty="0" smtClean="0"/>
              <a:t>Společná ustanovení o prodlení - § 1953-1955</a:t>
            </a:r>
          </a:p>
          <a:p>
            <a:r>
              <a:rPr lang="cs-CZ" dirty="0" smtClean="0"/>
              <a:t>Fixní závazek - § 1956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644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Jiné způsoby zániku závazků - § 1957-1985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Dohoda - § 1957</a:t>
            </a:r>
          </a:p>
          <a:p>
            <a:r>
              <a:rPr lang="cs-CZ" dirty="0" smtClean="0"/>
              <a:t>Započtení - § 1958</a:t>
            </a:r>
          </a:p>
          <a:p>
            <a:r>
              <a:rPr lang="cs-CZ" dirty="0" smtClean="0"/>
              <a:t>Odstupné – 1968</a:t>
            </a:r>
          </a:p>
          <a:p>
            <a:r>
              <a:rPr lang="cs-CZ" dirty="0" smtClean="0"/>
              <a:t>Splynutí - § 1969-1970</a:t>
            </a:r>
          </a:p>
          <a:p>
            <a:r>
              <a:rPr lang="cs-CZ" dirty="0" smtClean="0"/>
              <a:t>Prominutí dluhu - § 1971-1973</a:t>
            </a:r>
          </a:p>
          <a:p>
            <a:r>
              <a:rPr lang="cs-CZ" dirty="0" smtClean="0"/>
              <a:t>Výpověď - § 1974-1976</a:t>
            </a:r>
          </a:p>
          <a:p>
            <a:r>
              <a:rPr lang="cs-CZ" dirty="0" smtClean="0"/>
              <a:t>Odstoupení od smlouvy - § 1977-1981</a:t>
            </a:r>
          </a:p>
          <a:p>
            <a:r>
              <a:rPr lang="cs-CZ" dirty="0" smtClean="0"/>
              <a:t>Následná nemožnost plnění – 1982-1984</a:t>
            </a:r>
          </a:p>
          <a:p>
            <a:r>
              <a:rPr lang="cs-CZ" dirty="0" smtClean="0"/>
              <a:t>Smrt dlužníka nebo věřitele - § 1985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69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Oddíl 2</a:t>
            </a:r>
            <a:br>
              <a:rPr lang="cs-CZ" dirty="0"/>
            </a:br>
            <a:r>
              <a:rPr lang="cs-CZ" b="1" dirty="0"/>
              <a:t>Jiné způsoby zániku závazků </a:t>
            </a:r>
            <a:r>
              <a:rPr lang="cs-CZ" b="1" dirty="0" smtClean="0"/>
              <a:t>IÏ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b="1" dirty="0"/>
              <a:t>Dohoda </a:t>
            </a:r>
            <a:r>
              <a:rPr lang="cs-CZ" dirty="0"/>
              <a:t>§ 1981</a:t>
            </a:r>
          </a:p>
          <a:p>
            <a:pPr marL="0" indent="0">
              <a:buNone/>
            </a:pPr>
            <a:r>
              <a:rPr lang="cs-CZ" dirty="0"/>
              <a:t>Stranám je na vůli ujednat si zánik závazku, aniž bude zřízen závazek nový.</a:t>
            </a:r>
          </a:p>
          <a:p>
            <a:pPr marL="0" indent="0">
              <a:buNone/>
            </a:pPr>
            <a:r>
              <a:rPr lang="cs-CZ" b="1" dirty="0"/>
              <a:t>2.   Započtení</a:t>
            </a:r>
            <a:r>
              <a:rPr lang="cs-CZ" dirty="0"/>
              <a:t> § 1982</a:t>
            </a:r>
          </a:p>
          <a:p>
            <a:pPr marL="514350" indent="-514350">
              <a:buAutoNum type="arabicParenBoth"/>
            </a:pPr>
            <a:r>
              <a:rPr lang="cs-CZ" dirty="0" smtClean="0"/>
              <a:t>Dluží-li </a:t>
            </a:r>
            <a:r>
              <a:rPr lang="cs-CZ" dirty="0"/>
              <a:t>si strany vzájemně plnění </a:t>
            </a:r>
            <a:r>
              <a:rPr lang="cs-CZ" dirty="0" smtClean="0"/>
              <a:t>stejného druhu</a:t>
            </a:r>
            <a:r>
              <a:rPr lang="cs-CZ" dirty="0"/>
              <a:t>, může každá z nich prohlásit vůči druhé straně, že svoji pohledávku započítává proti pohledávce druhé strany.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Atd.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924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281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Nový občanský zákoník</vt:lpstr>
      <vt:lpstr>Splnění - § 1887 n.</vt:lpstr>
      <vt:lpstr>Způsoby a techniky splnění (§ 1905 n.)</vt:lpstr>
      <vt:lpstr>Místo splnění - § 1933 – 1936 </vt:lpstr>
      <vt:lpstr>Čas plnění I - § 1937 - 1956</vt:lpstr>
      <vt:lpstr>Čas plnění II - § 1937 - 1956</vt:lpstr>
      <vt:lpstr>Jiné způsoby zániku závazků - § 1957-1985</vt:lpstr>
      <vt:lpstr>Oddíl 2 Jiné způsoby zániku závazků IÏ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1412</cp:lastModifiedBy>
  <cp:revision>6</cp:revision>
  <dcterms:created xsi:type="dcterms:W3CDTF">2012-02-10T12:55:42Z</dcterms:created>
  <dcterms:modified xsi:type="dcterms:W3CDTF">2012-03-06T19:55:40Z</dcterms:modified>
</cp:coreProperties>
</file>