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6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3" r:id="rId8"/>
    <p:sldId id="262" r:id="rId9"/>
    <p:sldId id="269" r:id="rId10"/>
    <p:sldId id="267" r:id="rId11"/>
    <p:sldId id="268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6EB154A7-5D15-43E2-ADCC-CD2AD00740C2}" type="datetimeFigureOut">
              <a:rPr lang="cs-CZ"/>
              <a:pPr/>
              <a:t>13.4.2010</a:t>
            </a:fld>
            <a:endParaRPr lang="cs-CZ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cs-CZ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11E373CA-247E-425C-AE83-D93E16B3A20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887C983-C65B-4B82-A919-BD06066E92D8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570FF14-8F69-4DC6-ACA8-34B4873EDB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7F10D-ED50-4809-8C92-275996230662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258F8-19D2-4165-B633-3F443ACB5C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1578F-B904-49C4-8B2A-9440DCB5FA64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E515A-19DF-4362-94AF-7DA15DF4B5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A605C-7FFA-4784-8D31-661520A809E5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8A64A-ED53-4095-AD48-4E8AB43E32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EDA965-6D23-4AE3-AAE1-D5FF86817D7D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3B16D4-2A90-4FC3-9CBC-4C98D7D827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3A7E9E-3605-44BD-9E31-7CBC3557FD9F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3F2929-2C93-4EB2-B985-145C77C9DF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521162-90F6-46FF-B402-AF2407EFA0DC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6E5F31-2033-42F0-B4A4-8E309BCAC4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D42940-0177-4382-9287-A8679255C85C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C9A129-F524-48E0-9785-2CD39A708D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EFA50-0116-448D-8C8C-BD1888B08290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5E14B-A82A-4404-BC3D-C3E7FBE1D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3EFAE8-0041-49E9-8807-0FFAC4A46BA8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544CE0-DE6F-4509-84A2-B4BFEE516E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85F90C0-05D7-4CB2-BD76-24EEAABD7331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68751B-C5A9-4D6C-85FD-8C97416A78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EE78701-C2B6-47F7-8EFC-374582F59E64}" type="datetimeFigureOut">
              <a:rPr lang="cs-CZ"/>
              <a:pPr>
                <a:defRPr/>
              </a:pPr>
              <a:t>13.4.2010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06D2DB1-8658-4E19-9ABD-B5B9993F58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6" r:id="rId4"/>
    <p:sldLayoutId id="2147483687" r:id="rId5"/>
    <p:sldLayoutId id="2147483688" r:id="rId6"/>
    <p:sldLayoutId id="2147483682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Subjekty MPV – seminář I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ctr"/>
            <a:r>
              <a:rPr lang="cs-CZ" smtClean="0"/>
              <a:t>Zdeněk Nový</a:t>
            </a:r>
            <a:endParaRPr lang="cs-CZ" smtClean="0">
              <a:latin typeface="Arial" charset="0"/>
            </a:endParaRPr>
          </a:p>
          <a:p>
            <a:pPr marR="0" algn="ctr"/>
            <a:endParaRPr lang="cs-CZ" smtClean="0">
              <a:latin typeface="Arial" charset="0"/>
            </a:endParaRPr>
          </a:p>
          <a:p>
            <a:pPr marR="0"/>
            <a:endParaRPr 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Konstitutivní (nezbytná) kritéria státnosti:</a:t>
            </a:r>
          </a:p>
          <a:p>
            <a:r>
              <a:rPr lang="cs-CZ" smtClean="0"/>
              <a:t>1. státní území</a:t>
            </a:r>
          </a:p>
          <a:p>
            <a:r>
              <a:rPr lang="cs-CZ" smtClean="0"/>
              <a:t>2. obyvatelstvo</a:t>
            </a:r>
          </a:p>
          <a:p>
            <a:r>
              <a:rPr lang="cs-CZ" smtClean="0"/>
              <a:t>3. státní moc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Stát jako subjekt s plnou subjektivitou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Jednostranný právní akt státu reagující na vznik nového státu, národa aj.</a:t>
            </a:r>
          </a:p>
          <a:p>
            <a:r>
              <a:rPr lang="cs-CZ" smtClean="0"/>
              <a:t>Nemůže ovlivnit fakt existence státu, pokud jsou naplněna 3 výše uvedená kritéria</a:t>
            </a:r>
          </a:p>
          <a:p>
            <a:r>
              <a:rPr lang="cs-CZ" smtClean="0"/>
              <a:t>Formy uznání: </a:t>
            </a:r>
          </a:p>
          <a:p>
            <a:pPr lvl="1"/>
            <a:r>
              <a:rPr lang="cs-CZ" smtClean="0"/>
              <a:t>de jure v de facto</a:t>
            </a:r>
          </a:p>
          <a:p>
            <a:pPr lvl="1"/>
            <a:r>
              <a:rPr lang="cs-CZ" smtClean="0"/>
              <a:t>výslovné v mlčky učiněné</a:t>
            </a:r>
          </a:p>
          <a:p>
            <a:endParaRPr 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Uznání státu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Co je to „národ“?</a:t>
            </a:r>
          </a:p>
          <a:p>
            <a:r>
              <a:rPr lang="cs-CZ" smtClean="0"/>
              <a:t>Historická zásada </a:t>
            </a:r>
            <a:r>
              <a:rPr lang="cs-CZ" i="1" smtClean="0"/>
              <a:t>uti possidetis </a:t>
            </a:r>
            <a:r>
              <a:rPr lang="cs-CZ" smtClean="0"/>
              <a:t>(JA – dekolonizace)</a:t>
            </a:r>
          </a:p>
          <a:p>
            <a:r>
              <a:rPr lang="cs-CZ" smtClean="0"/>
              <a:t>Hranice nových států korespondují hranicím koloniálních států</a:t>
            </a:r>
          </a:p>
          <a:p>
            <a:r>
              <a:rPr lang="cs-CZ" smtClean="0"/>
              <a:t>Zásada </a:t>
            </a:r>
            <a:r>
              <a:rPr lang="cs-CZ" i="1" smtClean="0"/>
              <a:t>uti possidetis </a:t>
            </a:r>
            <a:r>
              <a:rPr lang="cs-CZ" smtClean="0"/>
              <a:t>kostruována pro podmínky dekolonizovaných zemí -&gt;  problematické použití jinde (např. v bývalé Jugoslávii)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Právo na sebeurčení národů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Vnější sebeurčení – zejm. zřízení svrchovaného státu (v. princip územní celistvosti)</a:t>
            </a:r>
          </a:p>
          <a:p>
            <a:r>
              <a:rPr lang="cs-CZ" smtClean="0"/>
              <a:t>Vnitřní sebeurčení – svobodná volba politického a ekonomického režimu v rámci již existujícího státu ( vytváření tzv. autonomií – př. Katalánsko, Ålandské ostrovy)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Způsoby výkonu práva na sebeurčení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1. ochrana lidských práv</a:t>
            </a:r>
          </a:p>
          <a:p>
            <a:r>
              <a:rPr lang="cs-CZ" smtClean="0"/>
              <a:t>2. ochrana mezinárodních investic</a:t>
            </a:r>
          </a:p>
          <a:p>
            <a:r>
              <a:rPr lang="cs-CZ" smtClean="0"/>
              <a:t>3. mezinárodní trestní právo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Trend posilování subjektivity jednotlivce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„Systém právních norem, které upravují vztahy mezi státy a jinými mezinárodními subjekty“ (H. Ch. Scheu)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Co je mezinárodní právo veřejné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Vestfálský mír (1648):</a:t>
            </a:r>
          </a:p>
          <a:p>
            <a:r>
              <a:rPr lang="cs-CZ" smtClean="0"/>
              <a:t>Výhradní roli v MV hrají státy a ty mohou využívat válku jako prostředek řešení sporů</a:t>
            </a:r>
          </a:p>
          <a:p>
            <a:r>
              <a:rPr lang="cs-CZ" smtClean="0"/>
              <a:t>Postvestfálský systém: </a:t>
            </a:r>
          </a:p>
          <a:p>
            <a:r>
              <a:rPr lang="cs-CZ" smtClean="0"/>
              <a:t>Briand-Kellogův pakt (1928) – zákaz použití síly</a:t>
            </a:r>
          </a:p>
          <a:p>
            <a:r>
              <a:rPr lang="cs-CZ" smtClean="0"/>
              <a:t>Charta OSN – zákaz použití síly a mechanismus kolektivní bezpečnosti</a:t>
            </a:r>
          </a:p>
          <a:p>
            <a:r>
              <a:rPr lang="cs-CZ" smtClean="0"/>
              <a:t>Subjektivitu mají i entity odlišné od státu a následně i jednotlivci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Vestfálské v </a:t>
            </a:r>
            <a:r>
              <a:rPr lang="cs-CZ" dirty="0" err="1" smtClean="0"/>
              <a:t>postvestfálské</a:t>
            </a:r>
            <a:r>
              <a:rPr lang="cs-CZ" dirty="0" smtClean="0"/>
              <a:t> pojetí mezinárodního práva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57188" y="1928813"/>
          <a:ext cx="8372475" cy="371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238"/>
                <a:gridCol w="4186238"/>
              </a:tblGrid>
              <a:tr h="452042">
                <a:tc>
                  <a:txBody>
                    <a:bodyPr/>
                    <a:lstStyle/>
                    <a:p>
                      <a:r>
                        <a:rPr lang="cs-CZ" dirty="0" smtClean="0"/>
                        <a:t>Tradiční MPV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Současné MPV</a:t>
                      </a:r>
                      <a:endParaRPr lang="cs-CZ" dirty="0"/>
                    </a:p>
                  </a:txBody>
                  <a:tcPr/>
                </a:tc>
              </a:tr>
              <a:tr h="780237">
                <a:tc>
                  <a:txBody>
                    <a:bodyPr/>
                    <a:lstStyle/>
                    <a:p>
                      <a:r>
                        <a:rPr lang="cs-CZ" dirty="0" smtClean="0"/>
                        <a:t>Subjekty</a:t>
                      </a:r>
                      <a:r>
                        <a:rPr lang="cs-CZ" baseline="0" dirty="0" smtClean="0"/>
                        <a:t>: výhradně státy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Subjekty: mezinárodní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org</a:t>
                      </a:r>
                      <a:r>
                        <a:rPr lang="cs-CZ" baseline="0" dirty="0" smtClean="0"/>
                        <a:t>., zvláštní subjekty a do určité míry jednotlivci</a:t>
                      </a:r>
                      <a:endParaRPr lang="cs-CZ" dirty="0"/>
                    </a:p>
                  </a:txBody>
                  <a:tcPr/>
                </a:tc>
              </a:tr>
              <a:tr h="452042">
                <a:tc>
                  <a:txBody>
                    <a:bodyPr/>
                    <a:lstStyle/>
                    <a:p>
                      <a:r>
                        <a:rPr lang="cs-CZ" dirty="0" smtClean="0"/>
                        <a:t>Právo na válku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Zákaz použití síly</a:t>
                      </a:r>
                      <a:endParaRPr lang="cs-CZ" dirty="0"/>
                    </a:p>
                  </a:txBody>
                  <a:tcPr/>
                </a:tc>
              </a:tr>
              <a:tr h="1114624">
                <a:tc>
                  <a:txBody>
                    <a:bodyPr/>
                    <a:lstStyle/>
                    <a:p>
                      <a:r>
                        <a:rPr lang="cs-CZ" dirty="0" smtClean="0"/>
                        <a:t>Ochrana lidských</a:t>
                      </a:r>
                      <a:r>
                        <a:rPr lang="cs-CZ" baseline="0" dirty="0" smtClean="0"/>
                        <a:t> práv výhradně vnitřní věc státu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Zmezinárodnění ochrany lidských</a:t>
                      </a:r>
                      <a:r>
                        <a:rPr lang="cs-CZ" baseline="0" dirty="0" smtClean="0"/>
                        <a:t> práv a zřízení příslušných kontrolních mechanismů</a:t>
                      </a:r>
                      <a:endParaRPr lang="cs-CZ" dirty="0"/>
                    </a:p>
                  </a:txBody>
                  <a:tcPr/>
                </a:tc>
              </a:tr>
              <a:tr h="780237">
                <a:tc>
                  <a:txBody>
                    <a:bodyPr/>
                    <a:lstStyle/>
                    <a:p>
                      <a:r>
                        <a:rPr lang="cs-CZ" dirty="0" smtClean="0"/>
                        <a:t>Státy</a:t>
                      </a:r>
                      <a:r>
                        <a:rPr lang="cs-CZ" baseline="0" dirty="0" smtClean="0"/>
                        <a:t> civilizované v koloniální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Rovnost (právní) států, kolonialismus</a:t>
                      </a:r>
                      <a:r>
                        <a:rPr lang="cs-CZ" baseline="0" dirty="0" smtClean="0"/>
                        <a:t> zakázán MP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Srovnávací tabulka tradičního a současného MPV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Hlavní subjekt - stát </a:t>
            </a:r>
          </a:p>
          <a:p>
            <a:r>
              <a:rPr lang="cs-CZ" smtClean="0"/>
              <a:t>Speciální subjekty – mezinárodní vládní organizace, Svatý stolec, mezinárodní výbor Červeného kříže, Řád Maltézských rytířů</a:t>
            </a:r>
          </a:p>
          <a:p>
            <a:r>
              <a:rPr lang="cs-CZ" smtClean="0"/>
              <a:t>Povstalci</a:t>
            </a:r>
          </a:p>
          <a:p>
            <a:r>
              <a:rPr lang="cs-CZ" smtClean="0"/>
              <a:t>Jednotlivci (v omezené míře)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Subjekty MPV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Mezinárodní soudní dvůr se k subjektivitě vyjádřil v posudku ve věci náhrady škod utrpěných ve službách OSN (1949):</a:t>
            </a:r>
          </a:p>
          <a:p>
            <a:r>
              <a:rPr lang="cs-CZ" smtClean="0"/>
              <a:t>Různé kategorie subjektů, lišící se rozsahem práv a povinností vyplývajících z mezinárodního práva -&gt; neexistence jednotné definice subjektu v MPV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Právní subjektivita v MPV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Způsobilost k právům a povinnostem</a:t>
            </a:r>
          </a:p>
          <a:p>
            <a:r>
              <a:rPr lang="cs-CZ" smtClean="0"/>
              <a:t>Způsobilost k mezinárodně-právně relevantním úkonům</a:t>
            </a:r>
          </a:p>
          <a:p>
            <a:r>
              <a:rPr lang="cs-CZ" smtClean="0"/>
              <a:t>Mezinárodní deliktní způsobilost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Složky právní subjektivity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Plná (původní)</a:t>
            </a:r>
          </a:p>
          <a:p>
            <a:r>
              <a:rPr lang="cs-CZ" smtClean="0"/>
              <a:t>Částečná ( odvozená)</a:t>
            </a:r>
          </a:p>
          <a:p>
            <a:r>
              <a:rPr lang="cs-CZ" smtClean="0"/>
              <a:t>Okrajová (jednotlivci)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Druhy subjektivity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Kritéria státnosti:</a:t>
            </a:r>
          </a:p>
          <a:p>
            <a:r>
              <a:rPr lang="cs-CZ" smtClean="0"/>
              <a:t>Stále obyvatelstvo</a:t>
            </a:r>
          </a:p>
          <a:p>
            <a:r>
              <a:rPr lang="cs-CZ" smtClean="0"/>
              <a:t>Vymezené území</a:t>
            </a:r>
          </a:p>
          <a:p>
            <a:r>
              <a:rPr lang="cs-CZ" smtClean="0"/>
              <a:t>Vláda</a:t>
            </a:r>
          </a:p>
          <a:p>
            <a:r>
              <a:rPr lang="cs-CZ" smtClean="0"/>
              <a:t>Způsobilost vstupovat do vztahů s jinými státy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Montevidejská úmluva (1933)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</TotalTime>
  <Words>324</Words>
  <Application>Microsoft Office PowerPoint</Application>
  <PresentationFormat>On-screen Show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8</vt:i4>
      </vt:variant>
      <vt:variant>
        <vt:lpstr>Nadpisy snímků</vt:lpstr>
      </vt:variant>
      <vt:variant>
        <vt:i4>14</vt:i4>
      </vt:variant>
    </vt:vector>
  </HeadingPairs>
  <TitlesOfParts>
    <vt:vector size="28" baseType="lpstr">
      <vt:lpstr>Lucida Sans Unicode</vt:lpstr>
      <vt:lpstr>Arial</vt:lpstr>
      <vt:lpstr>Wingdings 3</vt:lpstr>
      <vt:lpstr>Verdana</vt:lpstr>
      <vt:lpstr>Wingdings 2</vt:lpstr>
      <vt:lpstr>Calibri</vt:lpstr>
      <vt:lpstr>Shluk</vt:lpstr>
      <vt:lpstr>Shluk</vt:lpstr>
      <vt:lpstr>Shluk</vt:lpstr>
      <vt:lpstr>Shluk</vt:lpstr>
      <vt:lpstr>Shluk</vt:lpstr>
      <vt:lpstr>Shluk</vt:lpstr>
      <vt:lpstr>Shluk</vt:lpstr>
      <vt:lpstr>Shluk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Subjekty MPV – seminář I</dc:title>
  <dc:creator>makro</dc:creator>
  <cp:lastModifiedBy>61345</cp:lastModifiedBy>
  <cp:revision>11</cp:revision>
  <dcterms:created xsi:type="dcterms:W3CDTF">2010-04-12T15:28:07Z</dcterms:created>
  <dcterms:modified xsi:type="dcterms:W3CDTF">2010-04-13T13:32:59Z</dcterms:modified>
</cp:coreProperties>
</file>