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4"/>
  </p:notesMasterIdLst>
  <p:handoutMasterIdLst>
    <p:handoutMasterId r:id="rId15"/>
  </p:handoutMasterIdLst>
  <p:sldIdLst>
    <p:sldId id="286" r:id="rId2"/>
    <p:sldId id="315" r:id="rId3"/>
    <p:sldId id="316" r:id="rId4"/>
    <p:sldId id="314" r:id="rId5"/>
    <p:sldId id="317" r:id="rId6"/>
    <p:sldId id="318" r:id="rId7"/>
    <p:sldId id="319" r:id="rId8"/>
    <p:sldId id="320" r:id="rId9"/>
    <p:sldId id="321" r:id="rId10"/>
    <p:sldId id="322" r:id="rId11"/>
    <p:sldId id="289" r:id="rId12"/>
    <p:sldId id="308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F39D39-C4BC-4803-A683-5D82292A613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276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37E362-9443-4A95-99D5-2B97D798225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7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C19D7-8AE5-4D31-9C94-C3273A2ED8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E9D5-6877-4F2F-B884-A10795225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F0CF-3256-4D57-AE4B-19493B4C91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7368-BB51-4492-8E1B-27D45BCE0F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E9BD-A1AA-49BB-86A4-B1F1F7A3EC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3F13-22CF-476C-A170-319E817D5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7118-B66A-4275-ACD4-D2FA7210B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9ED7-08D2-4805-8685-A73F2AC3D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3689-729E-488F-853F-CC876A8D2B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1A8B-B2DE-4B90-90F0-52058662F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DD9C0717-86F3-499C-A13F-64EEE99C9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ECE00F-28E1-4BA4-8449-D8202AFF9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7264400" cy="1487413"/>
          </a:xfrm>
        </p:spPr>
        <p:txBody>
          <a:bodyPr>
            <a:noAutofit/>
          </a:bodyPr>
          <a:lstStyle/>
          <a:p>
            <a:r>
              <a:rPr lang="cs-CZ" sz="50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Subjekty </a:t>
            </a:r>
            <a:r>
              <a:rPr lang="cs-CZ" sz="50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 trestního </a:t>
            </a:r>
            <a:r>
              <a:rPr lang="cs-CZ" sz="50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řízení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64008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6. 3. 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2012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2276872"/>
            <a:ext cx="7991475" cy="3528391"/>
          </a:xfrm>
        </p:spPr>
        <p:txBody>
          <a:bodyPr/>
          <a:lstStyle/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Pravomoc a příslušnost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 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Obsazení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 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soudci, přísedící, předseda senátu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další úřední osoby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– vyšší soudní úředník, justiční čekatel, asistent soudce, zapisovatel a protokolující úředník, tlumočník, probační úředník</a:t>
            </a:r>
          </a:p>
          <a:p>
            <a:pPr marL="381000" indent="-381000" algn="just"/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03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7" name="Rectangle 5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/>
              <a:t>Dotazy?</a:t>
            </a:r>
          </a:p>
        </p:txBody>
      </p:sp>
      <p:graphicFrame>
        <p:nvGraphicFramePr>
          <p:cNvPr id="172036" name="Object 4"/>
          <p:cNvGraphicFramePr>
            <a:graphicFrameLocks noGrp="1" noChangeAspect="1"/>
          </p:cNvGraphicFramePr>
          <p:nvPr>
            <p:ph sz="half" idx="1"/>
          </p:nvPr>
        </p:nvGraphicFramePr>
        <p:xfrm flipH="1">
          <a:off x="3635375" y="1844675"/>
          <a:ext cx="1857375" cy="399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55" name="Klip" r:id="rId3" imgW="1857600" imgH="3995640" progId="MS_ClipArt_Gallery.2">
                  <p:embed/>
                </p:oleObj>
              </mc:Choice>
              <mc:Fallback>
                <p:oleObj name="Klip" r:id="rId3" imgW="1857600" imgH="39956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635375" y="1844675"/>
                        <a:ext cx="1857375" cy="399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3068960"/>
            <a:ext cx="8229600" cy="172720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sz="4400" dirty="0"/>
              <a:t>Děkuji za pozornost.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2800" dirty="0"/>
              <a:t>Subjekty trestního řízení</a:t>
            </a: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395288" y="2204864"/>
            <a:ext cx="8229600" cy="3240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2000" b="1" dirty="0">
                <a:solidFill>
                  <a:srgbClr val="FF9933"/>
                </a:solidFill>
                <a:latin typeface="+mj-lt"/>
              </a:rPr>
              <a:t>Pojem:</a:t>
            </a:r>
          </a:p>
          <a:p>
            <a:pPr algn="just">
              <a:spcBef>
                <a:spcPct val="20000"/>
              </a:spcBef>
            </a:pPr>
            <a:endParaRPr lang="cs-CZ" sz="2000" b="1" dirty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cs-CZ" sz="2200" dirty="0">
                <a:latin typeface="+mn-lt"/>
              </a:rPr>
              <a:t>Subjekty trestního řízení rozumíme ty činitele (státní orgány, fyzické a právnické osoby), kteří mají a vykonávají vlastním jménem vliv na průběh řízení a kterým zákon dává k uskutečnění tohoto vlivu určitá procesní práva nebo určité procesní způsobilosti.</a:t>
            </a:r>
          </a:p>
        </p:txBody>
      </p:sp>
    </p:spTree>
    <p:extLst>
      <p:ext uri="{BB962C8B-B14F-4D97-AF65-F5344CB8AC3E}">
        <p14:creationId xmlns:p14="http://schemas.microsoft.com/office/powerpoint/2010/main" val="28939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8229600" cy="395964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orgány činné v trestním řízení: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dirty="0"/>
              <a:t>soud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dirty="0"/>
              <a:t>státní zástupce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dirty="0"/>
              <a:t>policejní orgán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osoba, proti níž se řízení vede </a:t>
            </a:r>
            <a:r>
              <a:rPr lang="cs-CZ" sz="2000" dirty="0"/>
              <a:t>(podezřelý, obviněný, obžalovaný, odsouzený),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spolupracující obviněný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obhájce obviněného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poškozený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zúčastněná osoba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osoby s tzv. samostatnými obhajovacími právy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orgán pověřený péčí o mládež v řízení proti mladistvým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další osoby </a:t>
            </a:r>
            <a:r>
              <a:rPr lang="cs-CZ" sz="2000" dirty="0"/>
              <a:t>jako např. svědek, znalec, tlumočník, pokud uplatňují návrhy na svědečné, znalečné nebo </a:t>
            </a:r>
            <a:r>
              <a:rPr lang="cs-CZ" sz="2000" dirty="0" err="1"/>
              <a:t>tlumočné</a:t>
            </a:r>
            <a:endParaRPr lang="cs-CZ" sz="2000" dirty="0"/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539750" y="404813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Druhy subjektů v trestním řízení: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200" dirty="0">
              <a:latin typeface="+mn-lt"/>
            </a:endParaRP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468313" y="5589240"/>
            <a:ext cx="8229600" cy="648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200" dirty="0">
                <a:solidFill>
                  <a:srgbClr val="FFC000"/>
                </a:solidFill>
                <a:latin typeface="+mn-lt"/>
              </a:rPr>
              <a:t>Strany</a:t>
            </a:r>
            <a:r>
              <a:rPr lang="cs-CZ" sz="2200" dirty="0">
                <a:latin typeface="+mn-lt"/>
              </a:rPr>
              <a:t> jako subjekty trestního řízení </a:t>
            </a:r>
          </a:p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200" dirty="0">
                <a:solidFill>
                  <a:srgbClr val="FFC000"/>
                </a:solidFill>
                <a:latin typeface="+mn-lt"/>
              </a:rPr>
              <a:t>Procesní způsobilost </a:t>
            </a:r>
            <a:r>
              <a:rPr lang="cs-CZ" sz="2200" dirty="0">
                <a:latin typeface="+mn-lt"/>
              </a:rPr>
              <a:t>subjektů v trestním řízení </a:t>
            </a:r>
          </a:p>
        </p:txBody>
      </p:sp>
    </p:spTree>
    <p:extLst>
      <p:ext uri="{BB962C8B-B14F-4D97-AF65-F5344CB8AC3E}">
        <p14:creationId xmlns:p14="http://schemas.microsoft.com/office/powerpoint/2010/main" val="376164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70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30200" y="915988"/>
          <a:ext cx="8115300" cy="521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20" name="Dokument" r:id="rId3" imgW="8940762" imgH="5745574" progId="Word.Document.8">
                  <p:embed/>
                </p:oleObj>
              </mc:Choice>
              <mc:Fallback>
                <p:oleObj name="Dokument" r:id="rId3" imgW="8940762" imgH="574557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915988"/>
                        <a:ext cx="8115300" cy="5214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r>
              <a:rPr lang="cs-CZ" sz="2800" dirty="0"/>
              <a:t>Policejní orgán v trestním řízení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8840"/>
            <a:ext cx="7991475" cy="439291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Policejní orgán </a:t>
            </a:r>
            <a:r>
              <a:rPr lang="cs-CZ" sz="2200" dirty="0"/>
              <a:t>– v trestním řízení se tak označují nejen útvary Policie (§ 12 odst. 2 a § 161 odst. 2), PO před a po zahájení trestního </a:t>
            </a:r>
            <a:r>
              <a:rPr lang="cs-CZ" sz="2200" dirty="0" smtClean="0"/>
              <a:t>stíhání, </a:t>
            </a: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</a:rPr>
              <a:t>Generální inspekce bezpečnostních sborů  </a:t>
            </a:r>
            <a:endParaRPr lang="cs-CZ" sz="22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Organizace a působnost policie</a:t>
            </a:r>
            <a:r>
              <a:rPr lang="cs-CZ" sz="2200" dirty="0"/>
              <a:t> – zákon č. 273/2008 Sb., o Policii České republiky, ve znění pozdějších předpisů 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Úkoly policie </a:t>
            </a:r>
            <a:r>
              <a:rPr lang="cs-CZ" sz="2200" dirty="0"/>
              <a:t>související s trestním řízením: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ochrana bezpečnosti osob a majetku,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boj proti terorismu,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odhalování trestných činů a zjišťování jejich pachatelů, </a:t>
            </a:r>
            <a:endParaRPr lang="cs-CZ" sz="2000" dirty="0" smtClean="0"/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 smtClean="0"/>
              <a:t>vedení </a:t>
            </a:r>
            <a:r>
              <a:rPr lang="cs-CZ" sz="2000" dirty="0"/>
              <a:t>vyšetřování o trestných činech. 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Úkony </a:t>
            </a:r>
            <a:r>
              <a:rPr lang="cs-CZ" sz="2200" dirty="0"/>
              <a:t>trestního řízení koná zpravidla </a:t>
            </a:r>
            <a:r>
              <a:rPr lang="cs-CZ" sz="2200" dirty="0">
                <a:solidFill>
                  <a:srgbClr val="FFC000"/>
                </a:solidFill>
              </a:rPr>
              <a:t>samostatně</a:t>
            </a:r>
            <a:r>
              <a:rPr lang="cs-CZ" sz="2200" dirty="0"/>
              <a:t>, ale pod </a:t>
            </a:r>
            <a:r>
              <a:rPr lang="cs-CZ" sz="2200" dirty="0">
                <a:solidFill>
                  <a:srgbClr val="FFC000"/>
                </a:solidFill>
              </a:rPr>
              <a:t>dozorem</a:t>
            </a:r>
            <a:r>
              <a:rPr lang="cs-CZ" sz="2200" dirty="0"/>
              <a:t> státního zástupce (§ 174 </a:t>
            </a:r>
            <a:r>
              <a:rPr lang="cs-CZ" sz="2200" dirty="0" err="1"/>
              <a:t>tr.ř</a:t>
            </a:r>
            <a:r>
              <a:rPr lang="cs-CZ" sz="2200" dirty="0"/>
              <a:t>.). V některých případech (zejména má-li být úkonem zasahováno do občanských, resp. lidských práv a svobod) je k provedení úkonu třeba </a:t>
            </a:r>
            <a:r>
              <a:rPr lang="cs-CZ" sz="2200" dirty="0">
                <a:solidFill>
                  <a:srgbClr val="FFC000"/>
                </a:solidFill>
              </a:rPr>
              <a:t>předchozího souhlasu </a:t>
            </a:r>
            <a:r>
              <a:rPr lang="cs-CZ" sz="2200" dirty="0"/>
              <a:t>státního zástupce nebo soudce. </a:t>
            </a:r>
          </a:p>
        </p:txBody>
      </p:sp>
    </p:spTree>
    <p:extLst>
      <p:ext uri="{BB962C8B-B14F-4D97-AF65-F5344CB8AC3E}">
        <p14:creationId xmlns:p14="http://schemas.microsoft.com/office/powerpoint/2010/main" val="262611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692150"/>
            <a:ext cx="7991475" cy="5761038"/>
          </a:xfrm>
        </p:spPr>
        <p:txBody>
          <a:bodyPr>
            <a:normAutofit lnSpcReduction="10000"/>
          </a:bodyPr>
          <a:lstStyle/>
          <a:p>
            <a:pPr marL="381000" indent="-381000">
              <a:lnSpc>
                <a:spcPct val="90000"/>
              </a:lnSpc>
              <a:buFontTx/>
              <a:buNone/>
            </a:pPr>
            <a:r>
              <a:rPr lang="cs-CZ" sz="2800" b="1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Úloha policie v rámci jednotlivých částí přípravného </a:t>
            </a:r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řízení:</a:t>
            </a:r>
          </a:p>
          <a:p>
            <a:pPr marL="381000" indent="-381000" algn="just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FFF00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Prověřování</a:t>
            </a:r>
            <a:r>
              <a:rPr lang="cs-CZ" sz="2000" dirty="0">
                <a:solidFill>
                  <a:srgbClr val="FF9966"/>
                </a:solidFill>
                <a:latin typeface="+mj-lt"/>
              </a:rPr>
              <a:t>: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šetření a opatření k odhalení skutečností nasvědčujících tomu, že byl spáchán trestný čin, a směřující ke zjištění jeho pachatele 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zahájení trestního stíhání  </a:t>
            </a:r>
          </a:p>
          <a:p>
            <a:pPr marL="1219200" lvl="2" indent="-304800" algn="just">
              <a:lnSpc>
                <a:spcPct val="90000"/>
              </a:lnSpc>
              <a:buFontTx/>
              <a:buNone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Vyšetřování</a:t>
            </a: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 </a:t>
            </a:r>
            <a:r>
              <a:rPr lang="cs-CZ" sz="2000" dirty="0"/>
              <a:t>– Služba kriminální policie a vyšetřování Policie ČR: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vyhledávání důkazů k objasnění všech základních skutečností důležitých pro posouzení případu, včetně osoby pachatele a následku trestného činu,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předkládá státnímu zástupci návrh na podání obžaloby + seznam navrhovaných důkazů 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Vyšetřování, které provádí státní zástupce, kapitán lodi a orgány Vojenské </a:t>
            </a:r>
            <a:r>
              <a:rPr lang="cs-CZ" sz="2000" dirty="0" smtClean="0"/>
              <a:t>policie </a:t>
            </a: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Zkrácené přípravné řízení</a:t>
            </a:r>
          </a:p>
          <a:p>
            <a:pPr marL="381000" indent="-3810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4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r>
              <a:rPr lang="cs-CZ" sz="2800" dirty="0"/>
              <a:t>Státní zastupitelství v trestním řízení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991475" cy="4968875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Definice: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pPr marL="381000" indent="-381000" algn="just"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	</a:t>
            </a:r>
            <a:r>
              <a:rPr lang="cs-CZ" sz="2000" dirty="0">
                <a:solidFill>
                  <a:srgbClr val="FF9966"/>
                </a:solidFill>
              </a:rPr>
              <a:t>Soustava úřadů státu, určených k zastupování státu při ochraně veřejného zájmu ve věcech svěřených zákonem do působnosti státního zastupitelství.</a:t>
            </a:r>
          </a:p>
          <a:p>
            <a:pPr marL="381000" indent="-381000" algn="just"/>
            <a:r>
              <a:rPr lang="cs-CZ" sz="2000" dirty="0"/>
              <a:t>Orgán veřejné žaloby v trestním řízení, plní i další úkoly vyplývající z trestního řádu, podílí se na prevenci kriminality a poskytování pomoci obětem trestných činů.  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  <a:latin typeface="+mj-lt"/>
              </a:rPr>
              <a:t>Soustava státního zastupitelství:</a:t>
            </a:r>
          </a:p>
          <a:p>
            <a:pPr marL="800100" lvl="1" indent="-342900" algn="just"/>
            <a:r>
              <a:rPr lang="cs-CZ" sz="2000" dirty="0"/>
              <a:t>Nejvyšší státní zastupitelství (Brno)</a:t>
            </a:r>
          </a:p>
          <a:p>
            <a:pPr marL="800100" lvl="1" indent="-342900" algn="just"/>
            <a:r>
              <a:rPr lang="cs-CZ" sz="2000" dirty="0"/>
              <a:t>Vrchní státní zastupitelství  (Praha, Olomouc)</a:t>
            </a:r>
          </a:p>
          <a:p>
            <a:pPr marL="800100" lvl="1" indent="-342900" algn="just"/>
            <a:r>
              <a:rPr lang="cs-CZ" sz="2000" dirty="0"/>
              <a:t>Krajská státní zastupitelství (Praha, České Budějovice, Ústí nad Labem, Hradec Králové, Plzeň, Brno, Ostrava)</a:t>
            </a:r>
          </a:p>
          <a:p>
            <a:pPr marL="800100" lvl="1" indent="-342900" algn="just"/>
            <a:r>
              <a:rPr lang="cs-CZ" sz="2000" dirty="0"/>
              <a:t>Okresní státní zastupitelství </a:t>
            </a:r>
          </a:p>
        </p:txBody>
      </p:sp>
    </p:spTree>
    <p:extLst>
      <p:ext uri="{BB962C8B-B14F-4D97-AF65-F5344CB8AC3E}">
        <p14:creationId xmlns:p14="http://schemas.microsoft.com/office/powerpoint/2010/main" val="28692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2204864"/>
            <a:ext cx="7991475" cy="4248472"/>
          </a:xfrm>
        </p:spPr>
        <p:txBody>
          <a:bodyPr>
            <a:normAutofit/>
          </a:bodyPr>
          <a:lstStyle/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Postavení ve vztahu k Ministerstvu spravedlnosti</a:t>
            </a: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přípravném řízení:</a:t>
            </a:r>
            <a:endParaRPr lang="cs-CZ" sz="2000" dirty="0">
              <a:solidFill>
                <a:srgbClr val="FFFF00"/>
              </a:solidFill>
            </a:endParaRP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orgán činný v trestním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stíhat všechny trestné činy, o nichž se dozví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odpovídá za zákonnost průběhu přípravného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dozor státního zástupce v přípravném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výlučná oprávnění státního zástupce (návrhy, vyšetřování atd.)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vypracovává a podává obžalobu</a:t>
            </a: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řízení před soudem: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postavení strany (na rozdíl od přípravného řízení)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účastnit se hlavního líčení</a:t>
            </a:r>
          </a:p>
          <a:p>
            <a:pPr marL="800100" lvl="1" indent="-342900" algn="just">
              <a:lnSpc>
                <a:spcPct val="90000"/>
              </a:lnSpc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508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575915"/>
          </a:xfrm>
        </p:spPr>
        <p:txBody>
          <a:bodyPr>
            <a:normAutofit/>
          </a:bodyPr>
          <a:lstStyle/>
          <a:p>
            <a:r>
              <a:rPr lang="cs-CZ" sz="2800" dirty="0"/>
              <a:t>Úkoly a soustava soudů v trestním řízení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7991475" cy="4032250"/>
          </a:xfrm>
        </p:spPr>
        <p:txBody>
          <a:bodyPr/>
          <a:lstStyle/>
          <a:p>
            <a:pPr marL="381000" indent="-381000" algn="just">
              <a:buFontTx/>
              <a:buNone/>
            </a:pPr>
            <a:endParaRPr lang="cs-CZ" sz="2000" b="1" dirty="0">
              <a:solidFill>
                <a:srgbClr val="FF9966"/>
              </a:solidFill>
              <a:latin typeface="Microsoft Sans Serif" pitchFamily="34" charset="0"/>
            </a:endParaRPr>
          </a:p>
          <a:p>
            <a:pPr marL="381000" indent="-381000" algn="just"/>
            <a:r>
              <a:rPr lang="cs-CZ" sz="2000" dirty="0"/>
              <a:t>Poslání soudů 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Soustava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soudů:</a:t>
            </a:r>
          </a:p>
          <a:p>
            <a:pPr marL="1219200" lvl="2" indent="-304800" algn="just"/>
            <a:r>
              <a:rPr lang="cs-CZ" sz="2000" dirty="0"/>
              <a:t>Nejvyšší soud (Brno)</a:t>
            </a:r>
          </a:p>
          <a:p>
            <a:pPr marL="1219200" lvl="2" indent="-304800" algn="just"/>
            <a:r>
              <a:rPr lang="cs-CZ" sz="2000" dirty="0"/>
              <a:t>Vrchní soudy (Praha, Olomouc)</a:t>
            </a:r>
          </a:p>
          <a:p>
            <a:pPr marL="1219200" lvl="2" indent="-304800" algn="just"/>
            <a:r>
              <a:rPr lang="cs-CZ" sz="2000" dirty="0"/>
              <a:t>Krajské soudy (Praha, České Budějovice, Ústí nad Labem, Hradec Králové, Plzeň, Brno, Ostrava)</a:t>
            </a:r>
          </a:p>
          <a:p>
            <a:pPr marL="1219200" lvl="2" indent="-304800" algn="just"/>
            <a:r>
              <a:rPr lang="cs-CZ" sz="2000" dirty="0"/>
              <a:t>Okresní soudy</a:t>
            </a:r>
          </a:p>
          <a:p>
            <a:pPr marL="1219200" lvl="2" indent="-304800" algn="just"/>
            <a:r>
              <a:rPr lang="cs-CZ" sz="2000" dirty="0"/>
              <a:t>Zvláštní postavení – Ústavní soud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Úkoly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</a:t>
            </a:r>
          </a:p>
          <a:p>
            <a:pPr marL="800100" lvl="1" indent="-342900" algn="just"/>
            <a:r>
              <a:rPr lang="cs-CZ" sz="2000" dirty="0"/>
              <a:t>Rozhodují o vině a trestu za trestné činy </a:t>
            </a:r>
          </a:p>
        </p:txBody>
      </p:sp>
    </p:spTree>
    <p:extLst>
      <p:ext uri="{BB962C8B-B14F-4D97-AF65-F5344CB8AC3E}">
        <p14:creationId xmlns:p14="http://schemas.microsoft.com/office/powerpoint/2010/main" val="204341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841</TotalTime>
  <Words>578</Words>
  <Application>Microsoft Office PowerPoint</Application>
  <PresentationFormat>Předvádění na obrazovce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Deluxe</vt:lpstr>
      <vt:lpstr>Dokument</vt:lpstr>
      <vt:lpstr>Klip</vt:lpstr>
      <vt:lpstr>Přednáška pro VIII. jarní semestr magisterského studia </vt:lpstr>
      <vt:lpstr>Subjekty trestního řízení</vt:lpstr>
      <vt:lpstr>Prezentace aplikace PowerPoint</vt:lpstr>
      <vt:lpstr>Prezentace aplikace PowerPoint</vt:lpstr>
      <vt:lpstr>Policejní orgán v trestním řízení</vt:lpstr>
      <vt:lpstr>Prezentace aplikace PowerPoint</vt:lpstr>
      <vt:lpstr>Státní zastupitelství v trestním řízení</vt:lpstr>
      <vt:lpstr>Prezentace aplikace PowerPoint</vt:lpstr>
      <vt:lpstr>Úkoly a soustava soudů v trestním řízení</vt:lpstr>
      <vt:lpstr>Prezentace aplikace PowerPoint</vt:lpstr>
      <vt:lpstr>Dotazy?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/>
  <cp:lastModifiedBy>Uzivatel</cp:lastModifiedBy>
  <cp:revision>55</cp:revision>
  <dcterms:created xsi:type="dcterms:W3CDTF">2005-04-06T16:52:48Z</dcterms:created>
  <dcterms:modified xsi:type="dcterms:W3CDTF">2012-03-05T08:02:44Z</dcterms:modified>
</cp:coreProperties>
</file>