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2"/>
  </p:notesMasterIdLst>
  <p:handoutMasterIdLst>
    <p:handoutMasterId r:id="rId23"/>
  </p:handoutMasterIdLst>
  <p:sldIdLst>
    <p:sldId id="335" r:id="rId2"/>
    <p:sldId id="333" r:id="rId3"/>
    <p:sldId id="336" r:id="rId4"/>
    <p:sldId id="337" r:id="rId5"/>
    <p:sldId id="338" r:id="rId6"/>
    <p:sldId id="339" r:id="rId7"/>
    <p:sldId id="340" r:id="rId8"/>
    <p:sldId id="341" r:id="rId9"/>
    <p:sldId id="346" r:id="rId10"/>
    <p:sldId id="342" r:id="rId11"/>
    <p:sldId id="343" r:id="rId12"/>
    <p:sldId id="344" r:id="rId13"/>
    <p:sldId id="345" r:id="rId14"/>
    <p:sldId id="347" r:id="rId15"/>
    <p:sldId id="348" r:id="rId16"/>
    <p:sldId id="349" r:id="rId17"/>
    <p:sldId id="350" r:id="rId18"/>
    <p:sldId id="351" r:id="rId19"/>
    <p:sldId id="352" r:id="rId20"/>
    <p:sldId id="331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>
        <p:scale>
          <a:sx n="75" d="100"/>
          <a:sy n="75" d="100"/>
        </p:scale>
        <p:origin x="-12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4D22A1-2C64-4355-9C68-ED292709FC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676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D5DCDA-CBB6-4C74-B867-B7182BADFF4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57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B5A-4B41-4E16-8FBE-43507C8A5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8A485-B227-43DA-BC42-1BF0AA86F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B39F-BB0A-484F-8364-F0C996A0EA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8AD5A4-6FF7-4F24-BB1D-008AE7D068F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66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7897-DABB-4879-8D54-29A03699C0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CDD-B524-4233-8B67-ABD151FE65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C442-39CF-4381-A712-1A6296FBE4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CE6-3A88-4C9F-9161-9D905F2336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1ECD-4437-46AE-A7C8-0B6254503D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676-64F0-4958-9674-74F0F9B1C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5C82-B8F5-431F-B9D8-D99EFCCCEB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54147301-0A7A-4333-AB6C-1EA46B8ACA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A1E611-994A-47CF-8B19-BB51414E515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7264400" cy="1487413"/>
          </a:xfrm>
        </p:spPr>
        <p:txBody>
          <a:bodyPr>
            <a:noAutofit/>
          </a:bodyPr>
          <a:lstStyle/>
          <a:p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Obviněný, obhájce, poškozený a další osoby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13.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2012 </a:t>
            </a:r>
          </a:p>
        </p:txBody>
      </p:sp>
    </p:spTree>
    <p:extLst>
      <p:ext uri="{BB962C8B-B14F-4D97-AF65-F5344CB8AC3E}">
        <p14:creationId xmlns:p14="http://schemas.microsoft.com/office/powerpoint/2010/main" val="301654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8229600" cy="4104456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FF0000"/>
                </a:solidFill>
              </a:rPr>
              <a:t>Novela </a:t>
            </a:r>
            <a:r>
              <a:rPr lang="cs-CZ" sz="2000" dirty="0" smtClean="0">
                <a:solidFill>
                  <a:srgbClr val="FFC000"/>
                </a:solidFill>
              </a:rPr>
              <a:t>(zák. 181/2011 Sb.)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/>
              <a:t>Definice</a:t>
            </a:r>
            <a:r>
              <a:rPr lang="cs-CZ" sz="2000" b="1" dirty="0"/>
              <a:t>: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C000"/>
                </a:solidFill>
              </a:rPr>
              <a:t>Poškozeným je ten (fyzická nebo právnická osoba), komu bylo trestným činem ublíženo na zdraví, způsobena </a:t>
            </a:r>
            <a:r>
              <a:rPr lang="cs-CZ" sz="2000" b="1" dirty="0" smtClean="0">
                <a:solidFill>
                  <a:srgbClr val="FFC000"/>
                </a:solidFill>
              </a:rPr>
              <a:t>majetková škoda </a:t>
            </a:r>
            <a:r>
              <a:rPr lang="cs-CZ" sz="2000" b="1" dirty="0" smtClean="0">
                <a:solidFill>
                  <a:srgbClr val="FF0000"/>
                </a:solidFill>
              </a:rPr>
              <a:t>nebo nemajetková újma, nebo ten na jehož úkor se pachatel trestným činem obohatil</a:t>
            </a:r>
            <a:r>
              <a:rPr lang="cs-CZ" sz="2000" b="1" dirty="0" smtClean="0">
                <a:solidFill>
                  <a:srgbClr val="FF9966"/>
                </a:solidFill>
              </a:rPr>
              <a:t> </a:t>
            </a:r>
            <a:r>
              <a:rPr lang="cs-CZ" sz="2000" dirty="0" smtClean="0"/>
              <a:t>(§ </a:t>
            </a:r>
            <a:r>
              <a:rPr lang="cs-CZ" sz="2000" dirty="0"/>
              <a:t>43 odst. 1 </a:t>
            </a:r>
            <a:r>
              <a:rPr lang="cs-CZ" sz="2000" dirty="0" err="1"/>
              <a:t>tr</a:t>
            </a:r>
            <a:r>
              <a:rPr lang="cs-CZ" sz="2000" dirty="0"/>
              <a:t>. ř.)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 poškozeného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C000"/>
                </a:solidFill>
              </a:rPr>
              <a:t>není totožná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/>
              <a:t>s pojmem „ oběť“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oprávnění poškozeného nemůže vykonávat ten, kdo je v trestním řízení stíhán jako spoluobviněný (§ 44 odst. 1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poškozeným může být jak fyzická tak právnická osoba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  <p:pic>
        <p:nvPicPr>
          <p:cNvPr id="5" name="Picture 10" descr="l6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1979613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82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61111E-6 -2.31214E-6 L 1.01788 0.46151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85" y="230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738188"/>
            <a:ext cx="8229600" cy="5859164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cs-CZ" sz="2000" b="1" dirty="0" smtClean="0">
                <a:solidFill>
                  <a:srgbClr val="FF9966"/>
                </a:solidFill>
              </a:rPr>
              <a:t>Znaky</a:t>
            </a:r>
            <a:r>
              <a:rPr lang="cs-CZ" sz="2000" b="1" dirty="0">
                <a:solidFill>
                  <a:srgbClr val="FF9966"/>
                </a:solidFill>
              </a:rPr>
              <a:t>: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Škodou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§ 43 odst.1 </a:t>
            </a:r>
            <a:r>
              <a:rPr lang="cs-CZ" sz="2000" dirty="0" err="1"/>
              <a:t>tr</a:t>
            </a:r>
            <a:r>
              <a:rPr lang="cs-CZ" sz="2000" dirty="0"/>
              <a:t>. ř. se rozumí </a:t>
            </a:r>
            <a:r>
              <a:rPr lang="cs-CZ" sz="2000" dirty="0" smtClean="0"/>
              <a:t>majetková škoda </a:t>
            </a:r>
            <a:r>
              <a:rPr lang="cs-CZ" sz="2000" b="1" dirty="0">
                <a:solidFill>
                  <a:srgbClr val="FF0000"/>
                </a:solidFill>
              </a:rPr>
              <a:t>nebo nemajetková újma, nebo ten na jehož úkor se pachatel trestným činem obohatil</a:t>
            </a:r>
            <a:r>
              <a:rPr lang="cs-CZ" sz="2000" dirty="0" smtClean="0"/>
              <a:t>. </a:t>
            </a:r>
            <a:endParaRPr lang="cs-CZ" sz="2000" dirty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Majetková </a:t>
            </a:r>
            <a:r>
              <a:rPr lang="cs-CZ" sz="2000" b="1" dirty="0" smtClean="0">
                <a:solidFill>
                  <a:srgbClr val="FF9966"/>
                </a:solidFill>
              </a:rPr>
              <a:t>škoda</a:t>
            </a:r>
            <a:r>
              <a:rPr lang="cs-CZ" sz="2000" i="1" dirty="0" smtClean="0">
                <a:solidFill>
                  <a:schemeClr val="bg1"/>
                </a:solidFill>
              </a:rPr>
              <a:t> </a:t>
            </a:r>
            <a:r>
              <a:rPr lang="cs-CZ" sz="2000" dirty="0"/>
              <a:t>je škoda, kterou došlo ke zmenšení nebo úbytku majetku poškozeného a kterou lze vyjádřit v penězích.</a:t>
            </a:r>
            <a:r>
              <a:rPr lang="cs-CZ" sz="2000" i="1" dirty="0"/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9966"/>
                </a:solidFill>
              </a:rPr>
              <a:t>Nemajetková újma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Škodou </a:t>
            </a:r>
            <a:r>
              <a:rPr lang="cs-CZ" sz="1800" b="1" dirty="0">
                <a:solidFill>
                  <a:srgbClr val="FF9966"/>
                </a:solidFill>
              </a:rPr>
              <a:t>na zdraví</a:t>
            </a:r>
            <a:r>
              <a:rPr lang="cs-CZ" sz="1800" i="1" dirty="0">
                <a:solidFill>
                  <a:schemeClr val="bg1"/>
                </a:solidFill>
              </a:rPr>
              <a:t> </a:t>
            </a:r>
            <a:r>
              <a:rPr lang="cs-CZ" sz="1800" dirty="0"/>
              <a:t>se rozumí ztráta na výdělku, bolesti a ztížení společenského uplatnění, jakož i úhrada nákladů spojených s léčením, resp. v případě úmrtí náklady spojené s pohřbem. 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Morální škoda </a:t>
            </a:r>
            <a:r>
              <a:rPr lang="cs-CZ" sz="1800" dirty="0" smtClean="0"/>
              <a:t>může </a:t>
            </a:r>
            <a:r>
              <a:rPr lang="cs-CZ" sz="1800" dirty="0"/>
              <a:t>vzniknout v souvislosti se spácháním trestných činů proti pořádku ve věcech veřejných nebo trestných činů proti svobodě a právům na ochranu osobnosti, soukromí a listovního </a:t>
            </a:r>
            <a:r>
              <a:rPr lang="cs-CZ" sz="1800" dirty="0" smtClean="0"/>
              <a:t>tajemství</a:t>
            </a:r>
            <a:r>
              <a:rPr lang="cs-CZ" sz="1800" smtClean="0"/>
              <a:t>.</a:t>
            </a:r>
            <a:r>
              <a:rPr lang="cs-CZ" sz="1800" b="1">
                <a:solidFill>
                  <a:srgbClr val="FF9966"/>
                </a:solidFill>
              </a:rPr>
              <a:t> </a:t>
            </a:r>
            <a:endParaRPr lang="cs-CZ" sz="1800" b="1" smtClean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smtClean="0">
                <a:solidFill>
                  <a:srgbClr val="FF9966"/>
                </a:solidFill>
              </a:rPr>
              <a:t>Jinou </a:t>
            </a:r>
            <a:r>
              <a:rPr lang="cs-CZ" sz="1800" b="1" dirty="0">
                <a:solidFill>
                  <a:srgbClr val="FF9966"/>
                </a:solidFill>
              </a:rPr>
              <a:t>škodou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/>
              <a:t>mohou být například náklady spojené s právním zastoupením 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endParaRPr lang="cs-CZ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Bezdůvodné obohacení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549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4"/>
            <a:ext cx="8229600" cy="432013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9966"/>
                </a:solidFill>
              </a:rPr>
              <a:t>Práva poškozeného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Poškozený má především právo činit </a:t>
            </a:r>
            <a:r>
              <a:rPr lang="cs-CZ" sz="2000" b="1" dirty="0">
                <a:solidFill>
                  <a:srgbClr val="FF9966"/>
                </a:solidFill>
              </a:rPr>
              <a:t>návrhy na doplnění dokazování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b="1" dirty="0">
                <a:solidFill>
                  <a:srgbClr val="FF9966"/>
                </a:solidFill>
              </a:rPr>
              <a:t>nahlížet do spisů</a:t>
            </a:r>
            <a:r>
              <a:rPr lang="cs-CZ" sz="2000" dirty="0"/>
              <a:t>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zúčastnit se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hlavního líčení a veřejného zasedání, konaného o odvolání, a před skončením řízení se </a:t>
            </a:r>
            <a:r>
              <a:rPr lang="cs-CZ" sz="2000" b="1" dirty="0">
                <a:solidFill>
                  <a:srgbClr val="FF9966"/>
                </a:solidFill>
              </a:rPr>
              <a:t>k věci vyjádřit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  <a:r>
              <a:rPr lang="cs-CZ" sz="2000" dirty="0"/>
              <a:t>Poškozený, jemuž náleží nárok na náhradu škody způsobené trestným činem, je oprávněn také </a:t>
            </a:r>
            <a:r>
              <a:rPr lang="cs-CZ" sz="2000" b="1" dirty="0">
                <a:solidFill>
                  <a:srgbClr val="FF9966"/>
                </a:solidFill>
              </a:rPr>
              <a:t>navrhnout</a:t>
            </a:r>
            <a:r>
              <a:rPr lang="cs-CZ" sz="2000" dirty="0"/>
              <a:t>, aby soud v odsuzujícím rozsudku uložil obžalovanému povinnost </a:t>
            </a:r>
            <a:r>
              <a:rPr lang="cs-CZ" sz="2000" b="1" dirty="0" smtClean="0">
                <a:solidFill>
                  <a:srgbClr val="FF0000"/>
                </a:solidFill>
              </a:rPr>
              <a:t>nahradit v penězích škodu nebo nemajetkovou újmu</a:t>
            </a:r>
            <a:r>
              <a:rPr lang="cs-CZ" sz="2000" dirty="0" smtClean="0"/>
              <a:t>, jež mu byla trestným činem způsobena, nebo </a:t>
            </a:r>
            <a:r>
              <a:rPr lang="cs-CZ" sz="2000" b="1" dirty="0" smtClean="0">
                <a:solidFill>
                  <a:srgbClr val="FF0000"/>
                </a:solidFill>
              </a:rPr>
              <a:t>vydat bezdůvodné obohacení</a:t>
            </a:r>
            <a:r>
              <a:rPr lang="cs-CZ" sz="2000" dirty="0" smtClean="0"/>
              <a:t>, které obžalovaný na jeho úkor trestným činem získal. </a:t>
            </a:r>
            <a:r>
              <a:rPr lang="cs-CZ" sz="2000" dirty="0"/>
              <a:t>Takový návrh je třeba učinit nejpozději u hlavního líčení před zahájení dokazování (§ 43 odst. 3 </a:t>
            </a:r>
            <a:r>
              <a:rPr lang="cs-CZ" sz="2000" dirty="0" err="1"/>
              <a:t>tr</a:t>
            </a:r>
            <a:r>
              <a:rPr lang="cs-CZ" sz="2000" dirty="0"/>
              <a:t>. ř.). </a:t>
            </a:r>
          </a:p>
        </p:txBody>
      </p:sp>
    </p:spTree>
    <p:extLst>
      <p:ext uri="{BB962C8B-B14F-4D97-AF65-F5344CB8AC3E}">
        <p14:creationId xmlns:p14="http://schemas.microsoft.com/office/powerpoint/2010/main" val="395453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360045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Vliv poškozeného na průběh trestního řízení</a:t>
            </a:r>
          </a:p>
          <a:p>
            <a:pPr algn="just"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buFontTx/>
              <a:buChar char="•"/>
            </a:pPr>
            <a:r>
              <a:rPr lang="cs-CZ" sz="2000" dirty="0"/>
              <a:t>§ 163 – Trestní stíhání se souhlasem poškozeného</a:t>
            </a:r>
          </a:p>
        </p:txBody>
      </p:sp>
    </p:spTree>
    <p:extLst>
      <p:ext uri="{BB962C8B-B14F-4D97-AF65-F5344CB8AC3E}">
        <p14:creationId xmlns:p14="http://schemas.microsoft.com/office/powerpoint/2010/main" val="23163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229600" cy="554471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9966"/>
                </a:solidFill>
              </a:rPr>
              <a:t>Trestní řád rozlišuje mezi dvěma skupinami poškozených: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poškozený, který může žádat náhradu </a:t>
            </a:r>
            <a:r>
              <a:rPr lang="cs-CZ" sz="2000" b="1" dirty="0" smtClean="0">
                <a:solidFill>
                  <a:srgbClr val="FF9966"/>
                </a:solidFill>
              </a:rPr>
              <a:t>škod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sz="2000" b="1" dirty="0" smtClean="0">
                <a:solidFill>
                  <a:srgbClr val="FF0000"/>
                </a:solidFill>
              </a:rPr>
              <a:t>nemajetkové újmy nebo vydání bezdůvodného obohacení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/>
              <a:t>a navrhnout, aby soud v odsuzujícím rozsudku obžalovanému povinnost nahradit škodu </a:t>
            </a:r>
            <a:r>
              <a:rPr lang="cs-CZ" sz="2000" dirty="0" smtClean="0"/>
              <a:t>nebo vydat bezdůvodné obohacení uložil </a:t>
            </a:r>
            <a:r>
              <a:rPr lang="cs-CZ" sz="2000" dirty="0"/>
              <a:t>(§ 43 odst. 3 </a:t>
            </a:r>
            <a:r>
              <a:rPr lang="cs-CZ" sz="2000" dirty="0" err="1"/>
              <a:t>tr</a:t>
            </a:r>
            <a:r>
              <a:rPr lang="cs-CZ" sz="2000" dirty="0"/>
              <a:t>. ř.). Tento poškozený má kromě všeobecně stanovených práv podle ustanovení § 43 odst.1 </a:t>
            </a:r>
            <a:r>
              <a:rPr lang="cs-CZ" sz="2000" dirty="0" err="1"/>
              <a:t>tr</a:t>
            </a:r>
            <a:r>
              <a:rPr lang="cs-CZ" sz="2000" dirty="0"/>
              <a:t>. ř. právo být </a:t>
            </a:r>
            <a:r>
              <a:rPr lang="cs-CZ" sz="2000" b="1" dirty="0">
                <a:solidFill>
                  <a:srgbClr val="FF9966"/>
                </a:solidFill>
              </a:rPr>
              <a:t>subjektem adhezního řízení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dirty="0"/>
              <a:t>to znamená právo uplatnit své nároky přímo v trestním řízení. Bude se jednat zejména o poškozeného, jemuž trestným činem vznikla újma na zdraví nebo majetková škoda.</a:t>
            </a: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poškozený, jenž není subjektem adhezního </a:t>
            </a:r>
            <a:r>
              <a:rPr lang="cs-CZ" sz="2000" b="1" dirty="0" smtClean="0">
                <a:solidFill>
                  <a:srgbClr val="FF9966"/>
                </a:solidFill>
              </a:rPr>
              <a:t>řízení</a:t>
            </a:r>
            <a:r>
              <a:rPr lang="cs-CZ" sz="2000" dirty="0" smtClean="0"/>
              <a:t>. Tomuto </a:t>
            </a:r>
            <a:r>
              <a:rPr lang="cs-CZ" sz="2000" dirty="0"/>
              <a:t>poškozenému v podstatě náleží jen procesní oprávnění podle    § 43 odst.1 </a:t>
            </a:r>
            <a:r>
              <a:rPr lang="cs-CZ" sz="2000" dirty="0" err="1"/>
              <a:t>tr</a:t>
            </a:r>
            <a:r>
              <a:rPr lang="cs-CZ" sz="2000" dirty="0"/>
              <a:t>. ř. Půjde zejména o poškozeného, jemuž trestným činem byla způsobena morální nebo jiná škoda. </a:t>
            </a:r>
          </a:p>
        </p:txBody>
      </p:sp>
    </p:spTree>
    <p:extLst>
      <p:ext uri="{BB962C8B-B14F-4D97-AF65-F5344CB8AC3E}">
        <p14:creationId xmlns:p14="http://schemas.microsoft.com/office/powerpoint/2010/main" val="18764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8229600" cy="374441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000" dirty="0"/>
              <a:t>Za poškozeného se </a:t>
            </a:r>
            <a:r>
              <a:rPr lang="cs-CZ" sz="2000" b="1" dirty="0">
                <a:solidFill>
                  <a:srgbClr val="FF9966"/>
                </a:solidFill>
              </a:rPr>
              <a:t>nepovažuje ten</a:t>
            </a:r>
            <a:r>
              <a:rPr lang="cs-CZ" sz="2000" dirty="0"/>
              <a:t>, kdo se sice cítí být trestným činem morálně nebo jinak poškozen, avšak </a:t>
            </a:r>
            <a:r>
              <a:rPr lang="cs-CZ" sz="2000" b="1" dirty="0">
                <a:solidFill>
                  <a:srgbClr val="FF9966"/>
                </a:solidFill>
              </a:rPr>
              <a:t>vzniklá újma není způsobena zaviněním pachatele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nebo </a:t>
            </a:r>
            <a:r>
              <a:rPr lang="cs-CZ" sz="2000" b="1" dirty="0">
                <a:solidFill>
                  <a:srgbClr val="FF9966"/>
                </a:solidFill>
              </a:rPr>
              <a:t>její vznik není v příčinné souvislosti s trestným činem.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cs-CZ" sz="2000" dirty="0"/>
              <a:t>Možnost uplatnění práv mimořádně vysokého počtu poškozených prostřednictvím </a:t>
            </a:r>
            <a:r>
              <a:rPr lang="cs-CZ" sz="2000" b="1" dirty="0">
                <a:solidFill>
                  <a:srgbClr val="FF9966"/>
                </a:solidFill>
              </a:rPr>
              <a:t>společného zmocněnce</a:t>
            </a:r>
            <a:r>
              <a:rPr lang="cs-CZ" sz="2000" dirty="0"/>
              <a:t>, kterého si zvolí. Společný  zmocněnec  vykonává  práva poškozených, které  zastupuje, včetně uplatnění  nároku na náhradu škody v trestním řízení.</a:t>
            </a:r>
          </a:p>
        </p:txBody>
      </p:sp>
    </p:spTree>
    <p:extLst>
      <p:ext uri="{BB962C8B-B14F-4D97-AF65-F5344CB8AC3E}">
        <p14:creationId xmlns:p14="http://schemas.microsoft.com/office/powerpoint/2010/main" val="3115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765175"/>
            <a:ext cx="8229600" cy="2189163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Zajištění nároku poškozeného</a:t>
            </a:r>
          </a:p>
          <a:p>
            <a:pPr lvl="1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cs-CZ" sz="2000" dirty="0"/>
              <a:t>Obvinění se často pokoušejí zbavit se majetku a navzdory konečnému rozhodnutí soudu, kterým přizná nárok na náhradu škody, tak může dojít ke zmaření nebo ztížení jejího uspokojení.  Proto trestní řád obsahuje ustanovení o zajištění nároku poškozeného (§ 47 - § 49 </a:t>
            </a:r>
            <a:r>
              <a:rPr lang="cs-CZ" sz="2000" dirty="0" err="1"/>
              <a:t>tr</a:t>
            </a:r>
            <a:r>
              <a:rPr lang="cs-CZ" sz="2000" dirty="0"/>
              <a:t>. ř.). 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395288" y="3500438"/>
            <a:ext cx="822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Poškozený a odklony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•"/>
            </a:pPr>
            <a:r>
              <a:rPr lang="cs-CZ" sz="2000" dirty="0">
                <a:latin typeface="+mn-lt"/>
              </a:rPr>
              <a:t>Významným nástrojem uspokojení poškozeného jsou ustanovení trestního řádu o některých tzv. odklonech, tedy o podmíněném zastavení trestního stíhání (§ 307 – § 308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 a </a:t>
            </a:r>
            <a:r>
              <a:rPr lang="cs-CZ" sz="2000" dirty="0" smtClean="0">
                <a:latin typeface="+mn-lt"/>
              </a:rPr>
              <a:t>narovnání </a:t>
            </a:r>
            <a:r>
              <a:rPr lang="cs-CZ" sz="2000" dirty="0">
                <a:latin typeface="+mn-lt"/>
              </a:rPr>
              <a:t>(§ 309 - § 314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ř.).</a:t>
            </a:r>
          </a:p>
        </p:txBody>
      </p:sp>
    </p:spTree>
    <p:extLst>
      <p:ext uri="{BB962C8B-B14F-4D97-AF65-F5344CB8AC3E}">
        <p14:creationId xmlns:p14="http://schemas.microsoft.com/office/powerpoint/2010/main" val="24626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04864"/>
            <a:ext cx="8229600" cy="308627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Poškozený a konečné rozhodnutí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Pravomocný rozsudek, kterým byl poškozenému přiznán nárok na náhradu škody, má povahu </a:t>
            </a:r>
            <a:r>
              <a:rPr lang="cs-CZ" sz="2000" b="1" dirty="0">
                <a:solidFill>
                  <a:srgbClr val="FF9966"/>
                </a:solidFill>
              </a:rPr>
              <a:t>exekučního titulu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předpisů občanského práva.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Proti rozsudku, v neprospěch obžalovaného, může podat poškozený, jenž uplatnil nárok na náhradu </a:t>
            </a:r>
            <a:r>
              <a:rPr lang="cs-CZ" sz="2000" dirty="0" smtClean="0"/>
              <a:t>škody </a:t>
            </a:r>
            <a:r>
              <a:rPr lang="cs-CZ" sz="2000" dirty="0" smtClean="0">
                <a:solidFill>
                  <a:srgbClr val="FF0000"/>
                </a:solidFill>
              </a:rPr>
              <a:t>nebo nemajetkové újmy nebo na vydání bezdůvodného obohacení</a:t>
            </a:r>
            <a:r>
              <a:rPr lang="cs-CZ" sz="2000" dirty="0" smtClean="0"/>
              <a:t>, </a:t>
            </a:r>
            <a:r>
              <a:rPr lang="cs-CZ" sz="2000" dirty="0"/>
              <a:t>odvolání. Může tak učinit však jen proti výroku o povinnosti k náhradě </a:t>
            </a:r>
            <a:r>
              <a:rPr lang="cs-CZ" sz="2000" dirty="0" smtClean="0"/>
              <a:t>škody, </a:t>
            </a:r>
            <a:r>
              <a:rPr lang="cs-CZ" sz="2000" dirty="0" smtClean="0">
                <a:solidFill>
                  <a:srgbClr val="FF0000"/>
                </a:solidFill>
              </a:rPr>
              <a:t>nemajetkové újmy v penězích nebo k vydání bezdůvodného obohacení </a:t>
            </a:r>
            <a:r>
              <a:rPr lang="cs-CZ" sz="2000" dirty="0"/>
              <a:t>(§ 247 odst. 1 </a:t>
            </a:r>
            <a:r>
              <a:rPr lang="cs-CZ" sz="2000" dirty="0" err="1"/>
              <a:t>tr</a:t>
            </a:r>
            <a:r>
              <a:rPr lang="cs-CZ" sz="2000" dirty="0"/>
              <a:t>. ř.).</a:t>
            </a:r>
          </a:p>
        </p:txBody>
      </p:sp>
    </p:spTree>
    <p:extLst>
      <p:ext uri="{BB962C8B-B14F-4D97-AF65-F5344CB8AC3E}">
        <p14:creationId xmlns:p14="http://schemas.microsoft.com/office/powerpoint/2010/main" val="20566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50900"/>
          </a:xfrm>
        </p:spPr>
        <p:txBody>
          <a:bodyPr>
            <a:normAutofit/>
          </a:bodyPr>
          <a:lstStyle/>
          <a:p>
            <a:r>
              <a:rPr lang="cs-CZ" sz="2800" dirty="0"/>
              <a:t>Zúčastněná osoba 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2880469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Vznik a vývoj institutu zúčastněné osoby v trestním řízení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starší právní úpravy až do r. 1950 ustanovení o zúčastněné osobě neobsahovaly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Zúčastněná osoba je ten, jehož věc byla zabrána</a:t>
            </a:r>
            <a:r>
              <a:rPr lang="cs-CZ" sz="2000" dirty="0">
                <a:solidFill>
                  <a:srgbClr val="FF9966"/>
                </a:solidFill>
              </a:rPr>
              <a:t>  </a:t>
            </a:r>
            <a:r>
              <a:rPr lang="cs-CZ" sz="2000" dirty="0"/>
              <a:t>(§ 42 odst. 1 </a:t>
            </a:r>
            <a:r>
              <a:rPr lang="cs-CZ" sz="2000" dirty="0" err="1"/>
              <a:t>tr</a:t>
            </a:r>
            <a:r>
              <a:rPr lang="cs-CZ" sz="2000" dirty="0"/>
              <a:t>. ř., § 73 </a:t>
            </a:r>
            <a:r>
              <a:rPr lang="cs-CZ" sz="2000" dirty="0" err="1"/>
              <a:t>tr</a:t>
            </a:r>
            <a:r>
              <a:rPr lang="cs-CZ" sz="2000" dirty="0"/>
              <a:t>. zák.) </a:t>
            </a:r>
            <a:r>
              <a:rPr lang="cs-CZ" sz="2000" b="1" dirty="0">
                <a:solidFill>
                  <a:srgbClr val="FF9966"/>
                </a:solidFill>
              </a:rPr>
              <a:t>nebo podle návrhu být zabrána má.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je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stranou v řízení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(§ 12 odst. 6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jde o osobu </a:t>
            </a:r>
            <a:r>
              <a:rPr lang="cs-CZ" sz="2000" b="1" dirty="0">
                <a:solidFill>
                  <a:srgbClr val="FF9966"/>
                </a:solidFill>
              </a:rPr>
              <a:t>odlišnou od obviněného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468313" y="4941168"/>
            <a:ext cx="8229600" cy="1440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Práva zúčastněné osoby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000" dirty="0">
                <a:latin typeface="+mn-lt"/>
              </a:rPr>
              <a:t>Zúčastněná osoba má především právo nahlížet do spisů, s výjimkou protokolu o hlasování a osobních údajů svědka (§ 55 odst. 2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ř.), činit si z nich výpisky a poznámky a pořizovat si na své náklady kopie spisů a jejich částí (§ 65 odst. 1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ř.).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013328" cy="850900"/>
          </a:xfrm>
        </p:spPr>
        <p:txBody>
          <a:bodyPr>
            <a:noAutofit/>
          </a:bodyPr>
          <a:lstStyle/>
          <a:p>
            <a:r>
              <a:rPr lang="cs-CZ" sz="2800" dirty="0"/>
              <a:t>Zákonný zástupce a zmocněnec poškozeného a zúčastněné osoby 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76475"/>
            <a:ext cx="8229600" cy="8921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Poškozený a zúčastněná osoba mohou být v trestním řízení zastoupeni. </a:t>
            </a:r>
          </a:p>
        </p:txBody>
      </p:sp>
    </p:spTree>
    <p:extLst>
      <p:ext uri="{BB962C8B-B14F-4D97-AF65-F5344CB8AC3E}">
        <p14:creationId xmlns:p14="http://schemas.microsoft.com/office/powerpoint/2010/main" val="41151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279400"/>
          <a:ext cx="9756775" cy="507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5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9400"/>
                        <a:ext cx="9756775" cy="507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dirty="0"/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/>
          </a:bodyPr>
          <a:lstStyle/>
          <a:p>
            <a:r>
              <a:rPr lang="cs-CZ" sz="2800" dirty="0"/>
              <a:t>Podezřelý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395288" y="2204864"/>
            <a:ext cx="82296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zadržená osoba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(§ 76 odst.1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</a:t>
            </a:r>
          </a:p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osoba, které bylo sděleno podezření ve zkráceném přípravném řízení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(§ 179b odst. 3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</a:t>
            </a:r>
          </a:p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práva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b="1" dirty="0">
                <a:solidFill>
                  <a:srgbClr val="FF9966"/>
                </a:solidFill>
                <a:latin typeface="+mn-lt"/>
              </a:rPr>
              <a:t>podezřelého</a:t>
            </a:r>
          </a:p>
        </p:txBody>
      </p:sp>
      <p:pic>
        <p:nvPicPr>
          <p:cNvPr id="4" name="Picture 7" descr="Handcuffed_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141663"/>
            <a:ext cx="1177925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90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060848"/>
            <a:ext cx="7920037" cy="4465365"/>
          </a:xfrm>
        </p:spPr>
        <p:txBody>
          <a:bodyPr/>
          <a:lstStyle/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obviněným je osoba, proti které bylo zahájeno trestní stíhání</a:t>
            </a:r>
            <a:r>
              <a:rPr lang="cs-CZ" sz="2000" dirty="0">
                <a:solidFill>
                  <a:srgbClr val="FF9966"/>
                </a:solidFill>
              </a:rPr>
              <a:t>     </a:t>
            </a:r>
            <a:r>
              <a:rPr lang="cs-CZ" sz="2000" dirty="0"/>
              <a:t>(§ 160 odst. 1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poučovací povinnost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orgánů činných v trestním řízení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musí jí být </a:t>
            </a:r>
            <a:r>
              <a:rPr lang="cs-CZ" sz="2000" b="1" dirty="0">
                <a:solidFill>
                  <a:srgbClr val="FF9966"/>
                </a:solidFill>
              </a:rPr>
              <a:t>oznámeno</a:t>
            </a:r>
            <a:r>
              <a:rPr lang="cs-CZ" sz="2000" dirty="0"/>
              <a:t>, pro jaký trestný čin je stíhána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právo vyjádřit se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ke všem skutečnostem, které se jí kladou za vinu a k důkazům o nich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nemá povinnost vypovídat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právo na tlumočníka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(může používat mateřského jazyka)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 smtClean="0"/>
              <a:t>má </a:t>
            </a:r>
            <a:r>
              <a:rPr lang="cs-CZ" sz="2000" b="1" dirty="0" smtClean="0">
                <a:solidFill>
                  <a:srgbClr val="FF9966"/>
                </a:solidFill>
              </a:rPr>
              <a:t>právo </a:t>
            </a:r>
            <a:r>
              <a:rPr lang="cs-CZ" sz="2000" b="1" dirty="0">
                <a:solidFill>
                  <a:srgbClr val="FF9966"/>
                </a:solidFill>
              </a:rPr>
              <a:t>uvádět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okolnosti a důkazy sloužící k jeho obhajobě, činit návrhy a podávat žádosti 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podávat </a:t>
            </a:r>
            <a:r>
              <a:rPr lang="cs-CZ" sz="2000" b="1" dirty="0">
                <a:solidFill>
                  <a:srgbClr val="FF9966"/>
                </a:solidFill>
              </a:rPr>
              <a:t>opravné prostředky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po podání obžaloby má </a:t>
            </a:r>
            <a:r>
              <a:rPr lang="cs-CZ" sz="2000" b="1" dirty="0">
                <a:solidFill>
                  <a:srgbClr val="FF9966"/>
                </a:solidFill>
              </a:rPr>
              <a:t>právo být přítomen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při projednávání věci </a:t>
            </a:r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539750" y="549275"/>
            <a:ext cx="8229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Obviněný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800" dirty="0">
              <a:solidFill>
                <a:srgbClr val="FFFF00"/>
              </a:solidFill>
              <a:latin typeface="Microsoft Sans Serif" pitchFamily="34" charset="0"/>
            </a:endParaRPr>
          </a:p>
        </p:txBody>
      </p:sp>
      <p:pic>
        <p:nvPicPr>
          <p:cNvPr id="4" name="Picture 17" descr="Convic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8636"/>
            <a:ext cx="15621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52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7920037" cy="5472336"/>
          </a:xfrm>
        </p:spPr>
        <p:txBody>
          <a:bodyPr/>
          <a:lstStyle/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Jen u </a:t>
            </a:r>
            <a:r>
              <a:rPr lang="cs-CZ" sz="2000" b="1" dirty="0">
                <a:solidFill>
                  <a:srgbClr val="FFC000"/>
                </a:solidFill>
              </a:rPr>
              <a:t>zvlášť závažného zločinu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Státní zástupce v obžalobě označí obviněného za spolupracujícího, pokud jsou současně splněny tyto podmínky: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obviněný oznámí SZ skutečnosti</a:t>
            </a:r>
            <a:r>
              <a:rPr lang="cs-CZ" sz="1800" dirty="0"/>
              <a:t>, způsobilé významně přispět k </a:t>
            </a:r>
            <a:r>
              <a:rPr lang="cs-CZ" sz="1800" b="1" dirty="0">
                <a:solidFill>
                  <a:srgbClr val="92D050"/>
                </a:solidFill>
              </a:rPr>
              <a:t>objasnění zločinu</a:t>
            </a:r>
            <a:r>
              <a:rPr lang="cs-CZ" sz="1800" dirty="0">
                <a:solidFill>
                  <a:srgbClr val="92D050"/>
                </a:solidFill>
              </a:rPr>
              <a:t> </a:t>
            </a:r>
            <a:r>
              <a:rPr lang="cs-CZ" sz="1800" dirty="0"/>
              <a:t>spáchaného členy organizované skupiny, ve spojení s organizovanou skupinou nebo ve prospěch organizované zločinecké skupiny, nebo které pomohou </a:t>
            </a:r>
            <a:r>
              <a:rPr lang="cs-CZ" sz="1800" b="1" dirty="0">
                <a:solidFill>
                  <a:srgbClr val="92D050"/>
                </a:solidFill>
              </a:rPr>
              <a:t>zabránit dokonání</a:t>
            </a:r>
            <a:r>
              <a:rPr lang="cs-CZ" sz="1800" dirty="0">
                <a:solidFill>
                  <a:srgbClr val="92D050"/>
                </a:solidFill>
              </a:rPr>
              <a:t> </a:t>
            </a:r>
            <a:r>
              <a:rPr lang="cs-CZ" sz="1800" dirty="0"/>
              <a:t>takového zločinu, a </a:t>
            </a:r>
            <a:r>
              <a:rPr lang="cs-CZ" sz="1800" b="1" dirty="0">
                <a:solidFill>
                  <a:srgbClr val="FFC000"/>
                </a:solidFill>
              </a:rPr>
              <a:t>zaváže se podat jak v přípravném řízení, tak i v řízení před soudem úplnou a pravdivou výpověď o těchto skutečnostech,</a:t>
            </a:r>
            <a:r>
              <a:rPr lang="cs-CZ" sz="1800" dirty="0">
                <a:solidFill>
                  <a:srgbClr val="FFC000"/>
                </a:solidFill>
              </a:rPr>
              <a:t> 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Obviněný se dozná k činu</a:t>
            </a:r>
            <a:r>
              <a:rPr lang="cs-CZ" sz="1800" dirty="0"/>
              <a:t>, pro který je stíhán, přičemž nejsou důvodné pochybnosti o tom, že jeho doznání bylo učiněno svobodně, vážně a určitě, a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Obviněný prohlásí, že souhlasí</a:t>
            </a:r>
            <a:r>
              <a:rPr lang="cs-CZ" sz="1800" dirty="0">
                <a:solidFill>
                  <a:srgbClr val="FFC000"/>
                </a:solidFill>
              </a:rPr>
              <a:t> </a:t>
            </a:r>
            <a:r>
              <a:rPr lang="cs-CZ" sz="1800" dirty="0"/>
              <a:t>s tím, aby byl označen jako </a:t>
            </a:r>
            <a:r>
              <a:rPr lang="cs-CZ" sz="1800" b="1" dirty="0">
                <a:solidFill>
                  <a:srgbClr val="FFC000"/>
                </a:solidFill>
              </a:rPr>
              <a:t>spolupracující obviněný</a:t>
            </a:r>
            <a:r>
              <a:rPr lang="cs-CZ" sz="1800" dirty="0"/>
              <a:t>. 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92D050"/>
                </a:solidFill>
              </a:rPr>
              <a:t>Státní zástupce považuje označení obviněného za spolupracujícího za potřebné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vzhledem k povaze TČ, k jehož objasnění se obviněný zavázal, a to i s přihlédnutím k TČ uvedenému v doznání obviněného, k osobě obviněného a k okolnostem případu, zejména zda a jakým způsobem se obviněný podílel na spáchání TČ, k jehož objasnění se zavázal a jaké následky svým jednáním způsobil. 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395536" y="477044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Spolupracující obviněný (§ 178a)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800" dirty="0">
              <a:solidFill>
                <a:srgbClr val="FFFF00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2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Obhájce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2856"/>
            <a:ext cx="7991475" cy="4032448"/>
          </a:xfrm>
        </p:spPr>
        <p:txBody>
          <a:bodyPr/>
          <a:lstStyle/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marL="800100" lvl="1" indent="-342900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obhájce poskytuje obviněnému potřebnou právní pomoc, účelně využívá k hájení jeho zájmů prostředky a způsoby obhajoby uvedené v zákoně, zejména dbá na to, aby byly v řízení  náležitě a včas objasněny skutečnosti, které obviněného zbavují viny nebo jeho vinu zmírňují a tím přispívat ke správnému a spravedlivému rozhodnutí ve věci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 smtClean="0"/>
              <a:t>(</a:t>
            </a:r>
            <a:r>
              <a:rPr lang="cs-CZ" sz="2000" dirty="0"/>
              <a:t>z. č. 85/1996 Sb., o advokacii)</a:t>
            </a:r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obhájcem v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b="1" dirty="0">
                <a:solidFill>
                  <a:srgbClr val="FF9966"/>
                </a:solidFill>
              </a:rPr>
              <a:t>trestním řízení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může být </a:t>
            </a:r>
            <a:r>
              <a:rPr lang="cs-CZ" sz="2000" b="1" dirty="0">
                <a:solidFill>
                  <a:srgbClr val="FF9966"/>
                </a:solidFill>
              </a:rPr>
              <a:t>jen advokát</a:t>
            </a:r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>
                <a:solidFill>
                  <a:srgbClr val="92D050"/>
                </a:solidFill>
              </a:rPr>
              <a:t>advokát</a:t>
            </a:r>
            <a:r>
              <a:rPr lang="cs-CZ" sz="2000" dirty="0"/>
              <a:t> a </a:t>
            </a:r>
            <a:r>
              <a:rPr lang="cs-CZ" sz="2000" dirty="0">
                <a:solidFill>
                  <a:srgbClr val="92D050"/>
                </a:solidFill>
              </a:rPr>
              <a:t>obhájce</a:t>
            </a:r>
            <a:r>
              <a:rPr lang="cs-CZ" sz="2000" dirty="0"/>
              <a:t> v trestním řízení</a:t>
            </a:r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obhájce vystupuje jménem svého klienta, pokud nejde o úkony trestního řízení, které se vztahují k jeho vlastním právům a povinnostem (uplatnění odměny advokáta)</a:t>
            </a:r>
          </a:p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Picture 6" descr="Lawy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1747838" cy="236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9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8229600" cy="4176464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činí za obviněného </a:t>
            </a:r>
            <a:r>
              <a:rPr lang="cs-CZ" sz="2000" b="1" dirty="0">
                <a:solidFill>
                  <a:srgbClr val="FFC000"/>
                </a:solidFill>
              </a:rPr>
              <a:t>návrhy, žádosti, opravné prostředky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 </a:t>
            </a:r>
            <a:r>
              <a:rPr lang="cs-CZ" sz="2000" b="1" dirty="0">
                <a:solidFill>
                  <a:srgbClr val="FFC000"/>
                </a:solidFill>
              </a:rPr>
              <a:t>právo nahlížet do spisů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se </a:t>
            </a:r>
            <a:r>
              <a:rPr lang="cs-CZ" sz="2000" b="1" dirty="0">
                <a:solidFill>
                  <a:srgbClr val="FFC000"/>
                </a:solidFill>
              </a:rPr>
              <a:t>účastnit vyšetřovacích  úkonů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</a:t>
            </a:r>
            <a:r>
              <a:rPr lang="cs-CZ" sz="2000" b="1" dirty="0">
                <a:solidFill>
                  <a:srgbClr val="FFC000"/>
                </a:solidFill>
              </a:rPr>
              <a:t>mluvit s obviněným</a:t>
            </a:r>
            <a:r>
              <a:rPr lang="cs-CZ" sz="2000" dirty="0"/>
              <a:t>, jenž je ve vazbě nebo ve výkonu trestu odnětí svobody bez přítomnosti třetí osoby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řada dalších procesních oprávnění (klást otázky vyslýchaným osobám, vést výslech, právo na závěrečnou řeč, doručují se mu písemnosti, vyrozumívá se o úkonech…) </a:t>
            </a:r>
            <a:endParaRPr lang="cs-CZ" sz="20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C000"/>
                </a:solidFill>
              </a:rPr>
              <a:t>nutná obhajoba</a:t>
            </a:r>
            <a:endParaRPr lang="cs-CZ" sz="2000" b="1" dirty="0">
              <a:solidFill>
                <a:srgbClr val="FFC000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C000"/>
                </a:solidFill>
              </a:rPr>
              <a:t>obhájce zvolený a ustanovený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rozlišovacím znakem je způsob, kterým je obhájce pověřen vykonávat obhajobu</a:t>
            </a:r>
          </a:p>
        </p:txBody>
      </p:sp>
    </p:spTree>
    <p:extLst>
      <p:ext uri="{BB962C8B-B14F-4D97-AF65-F5344CB8AC3E}">
        <p14:creationId xmlns:p14="http://schemas.microsoft.com/office/powerpoint/2010/main" val="36537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8229600" cy="410445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Jiné osoby s obhajovacími právy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osoby jednající jménem obviněného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(zákonný zástupce obviněného – rodič, osvojitel, poručník, kolizní opatrovník, opatrovník)</a:t>
            </a: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osoby jednající jménem vlastním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(zejm. osoby obviněnému blízké – příbuzní v pokolení přímém, jeho sourozenec, osvojitel, osvojenec, manžel a druh)</a:t>
            </a: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orgán sociálně právní ochrany dětí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95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4000" dirty="0"/>
              <a:t>Poškozený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C000"/>
                </a:solidFill>
              </a:rPr>
              <a:t>Vznik a vývoj institutu poškozeného v trestním řízení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trestní řád z roku 1873 předpokládal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existenci soukromého účastníka </a:t>
            </a:r>
            <a:r>
              <a:rPr lang="cs-CZ" sz="2000" dirty="0"/>
              <a:t>(tzv. vedlejší procesní strana, vybavená žalobním právem)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řízení o nároku poškozeného bylo již tehdy označováno jako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adhezní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současný institut poškozeného vznikl na základě </a:t>
            </a:r>
            <a:r>
              <a:rPr lang="cs-CZ" sz="2000" dirty="0" smtClean="0"/>
              <a:t>ustanovení § 48 </a:t>
            </a:r>
            <a:r>
              <a:rPr lang="cs-CZ" sz="2000" dirty="0"/>
              <a:t>trestního řádu z roku 1950.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Český </a:t>
            </a:r>
            <a:r>
              <a:rPr lang="cs-CZ" sz="2000" dirty="0"/>
              <a:t>trestní řád č. 141/1961 Sb. přiznal obdobně jako trestní řády z roku 1950 a 1956 výlučné žalobní právo jen státnímu orgánu v postavení veřejného žalobce, i když  určitá kategorie poškozených může zabránit zahájení trestního stíhání nebo jeho pokračování.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025538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1057</TotalTime>
  <Words>705</Words>
  <Application>Microsoft Office PowerPoint</Application>
  <PresentationFormat>Předvádění na obrazovce (4:3)</PresentationFormat>
  <Paragraphs>108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Microsoft Sans Serif</vt:lpstr>
      <vt:lpstr>Wingdings</vt:lpstr>
      <vt:lpstr>Deluxe</vt:lpstr>
      <vt:lpstr>Dokument aplikace Microsoft Word</vt:lpstr>
      <vt:lpstr>Přednáška pro VIII. jarní semestr magisterského studia </vt:lpstr>
      <vt:lpstr>Prezentace aplikace PowerPoint</vt:lpstr>
      <vt:lpstr>Podezřelý</vt:lpstr>
      <vt:lpstr>Prezentace aplikace PowerPoint</vt:lpstr>
      <vt:lpstr>Prezentace aplikace PowerPoint</vt:lpstr>
      <vt:lpstr>Obhájce</vt:lpstr>
      <vt:lpstr>Prezentace aplikace PowerPoint</vt:lpstr>
      <vt:lpstr>Prezentace aplikace PowerPoint</vt:lpstr>
      <vt:lpstr>Poškozený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Zúčastněná osoba </vt:lpstr>
      <vt:lpstr>Zákonný zástupce a zmocněnec poškozeného a zúčastněné osoby 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/>
  <cp:lastModifiedBy>Uzivatel</cp:lastModifiedBy>
  <cp:revision>55</cp:revision>
  <dcterms:created xsi:type="dcterms:W3CDTF">2005-04-06T16:52:48Z</dcterms:created>
  <dcterms:modified xsi:type="dcterms:W3CDTF">2012-03-05T08:16:02Z</dcterms:modified>
</cp:coreProperties>
</file>