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0"/>
  </p:notesMasterIdLst>
  <p:handoutMasterIdLst>
    <p:handoutMasterId r:id="rId31"/>
  </p:handoutMasterIdLst>
  <p:sldIdLst>
    <p:sldId id="394" r:id="rId2"/>
    <p:sldId id="395" r:id="rId3"/>
    <p:sldId id="396" r:id="rId4"/>
    <p:sldId id="365" r:id="rId5"/>
    <p:sldId id="366" r:id="rId6"/>
    <p:sldId id="367" r:id="rId7"/>
    <p:sldId id="368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92" r:id="rId28"/>
    <p:sldId id="393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148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C275-8F2E-4CBA-9A7B-EFF422299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DD2DB8-E323-4698-B3FB-26DCD5D59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7D24E-894E-4E62-AC05-3F8F6D3E3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22F9-2882-4E8E-A6B1-5B04DB1542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8034-1C61-4246-B64C-B1226A4DC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F39-619A-4039-94E6-EA49D006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7620-B754-4693-BDA8-E7B5FE42C9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E90A-10A0-4271-8984-2BA38B8B2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4432-2390-40E2-B56A-9ACE5DE43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C554B-2C0E-473B-9DA9-CC7A84168B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7C4B-0350-4B5C-B08D-9E1AA95B4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5CFF-1E75-41AF-8AF0-EBB1AD72E2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1013-2A78-473E-9278-B055E5417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8AEA7B8D-2668-4729-8B80-A509A38CF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0CD304-8F7B-4ADE-884C-CB88FB2A71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Průběh trestního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10.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4.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25802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2. Vyšetřování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1200"/>
            <a:ext cx="8215064" cy="46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Vyšetřovací orgány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orgán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  <a:r>
              <a:rPr lang="cs-CZ" sz="20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Stíhání se souhlasem poškozeného</a:t>
            </a:r>
            <a:r>
              <a:rPr lang="cs-CZ" sz="2000" dirty="0"/>
              <a:t> (§ 163, § 163a)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Taxativní výčet trestných činů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Kontroverzní ustanovení s důsledky pro trestní řízení</a:t>
            </a:r>
          </a:p>
          <a:p>
            <a:pPr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Spolupracující obviněný</a:t>
            </a:r>
            <a:r>
              <a:rPr lang="cs-CZ" sz="2000" dirty="0"/>
              <a:t> (§ 178a)</a:t>
            </a:r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</a:pPr>
            <a:endParaRPr lang="cs-CZ" sz="18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Průběh vyšetřování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1200"/>
            <a:ext cx="8143056" cy="39680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Usnesení o zahájení trestního stíhání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Účast obviněného a obhájce ve vyšetřování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Skončení vyšetřování a prostudování spisů, návrhy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Lhůty ke skončení vyšetřování (2, 3 měsíce)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Vyšetřování trestných činů, o nichž koná v řízení v I. stupni krajský soud (§ 168 - § 170)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Dozor státního zástupce (§ 174)</a:t>
            </a:r>
          </a:p>
        </p:txBody>
      </p:sp>
    </p:spTree>
    <p:extLst>
      <p:ext uri="{BB962C8B-B14F-4D97-AF65-F5344CB8AC3E}">
        <p14:creationId xmlns:p14="http://schemas.microsoft.com/office/powerpoint/2010/main" val="8465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19864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3. Zkrácené přípravné řízení (§ 179a - § 179h)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Podmínky zkráceného řízení: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Příslušnost</a:t>
            </a:r>
            <a:r>
              <a:rPr lang="cs-CZ" sz="2000" dirty="0"/>
              <a:t> okresního </a:t>
            </a:r>
            <a:r>
              <a:rPr lang="cs-CZ" sz="2000" dirty="0" smtClean="0"/>
              <a:t>soudu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Horní hranice</a:t>
            </a:r>
            <a:r>
              <a:rPr lang="cs-CZ" sz="2000" dirty="0"/>
              <a:t> trestu odnětí svobody nejvíce 3 </a:t>
            </a:r>
            <a:r>
              <a:rPr lang="cs-CZ" sz="2000" dirty="0" smtClean="0"/>
              <a:t>roky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Podezřelý </a:t>
            </a:r>
            <a:r>
              <a:rPr lang="cs-CZ" sz="2000" b="1" dirty="0">
                <a:solidFill>
                  <a:srgbClr val="FFFF00"/>
                </a:solidFill>
              </a:rPr>
              <a:t>přistižen při činu nebo bezprostředně po </a:t>
            </a:r>
            <a:r>
              <a:rPr lang="cs-CZ" sz="2000" b="1" dirty="0" smtClean="0">
                <a:solidFill>
                  <a:srgbClr val="FFFF00"/>
                </a:solidFill>
              </a:rPr>
              <a:t>něm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Jinak by bylo zahájeno trestní stíhání, věc je </a:t>
            </a:r>
            <a:r>
              <a:rPr lang="cs-CZ" sz="2000" b="1" dirty="0">
                <a:solidFill>
                  <a:srgbClr val="FFFF00"/>
                </a:solidFill>
              </a:rPr>
              <a:t>skutkově </a:t>
            </a:r>
            <a:r>
              <a:rPr lang="cs-CZ" sz="2000" b="1" dirty="0" smtClean="0">
                <a:solidFill>
                  <a:srgbClr val="FFFF00"/>
                </a:solidFill>
              </a:rPr>
              <a:t>jednoduchá</a:t>
            </a:r>
            <a:endParaRPr lang="cs-CZ" sz="2000" b="1" dirty="0">
              <a:solidFill>
                <a:srgbClr val="FFFF00"/>
              </a:solidFill>
            </a:endParaRP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Práva </a:t>
            </a:r>
            <a:r>
              <a:rPr lang="cs-CZ" sz="2000" dirty="0" smtClean="0"/>
              <a:t>podezřelého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Lhůty pro skončení nelze </a:t>
            </a:r>
            <a:r>
              <a:rPr lang="cs-CZ" sz="2000" dirty="0" smtClean="0"/>
              <a:t>překračovat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2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Rozhodnutí v přípravném řízení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1. Postup před zahájením trestního </a:t>
            </a:r>
            <a:r>
              <a:rPr lang="cs-CZ" sz="2000" b="1" dirty="0" smtClean="0">
                <a:solidFill>
                  <a:srgbClr val="FF9933"/>
                </a:solidFill>
              </a:rPr>
              <a:t>stíhání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Odložení nebo jiné vyřízení věci</a:t>
            </a:r>
            <a:r>
              <a:rPr lang="cs-CZ" sz="2000" dirty="0"/>
              <a:t> (§ 159a):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Nejde o podezření ze spáchání trestného činu.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nepřípustné.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neúčelné.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Není znám pachatel.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 trestního stíhání</a:t>
            </a:r>
            <a:r>
              <a:rPr lang="cs-CZ" sz="2000" dirty="0"/>
              <a:t> (§ 159b)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  <a:r>
              <a:rPr lang="cs-CZ" sz="2000" dirty="0"/>
              <a:t> (§ 160)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84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2. </a:t>
            </a:r>
            <a:r>
              <a:rPr lang="cs-CZ" sz="2000" b="1" dirty="0">
                <a:solidFill>
                  <a:srgbClr val="FF9933"/>
                </a:solidFill>
              </a:rPr>
              <a:t>Vyšetřování</a:t>
            </a:r>
            <a:r>
              <a:rPr lang="cs-CZ" sz="2000" dirty="0"/>
              <a:t>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Postoupení</a:t>
            </a:r>
            <a:r>
              <a:rPr lang="cs-CZ" sz="2000" dirty="0"/>
              <a:t> věci jinému orgánu (§ 171)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Přerušení trestního stíhání (§ 173)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Podmíněné zastavení</a:t>
            </a:r>
            <a:r>
              <a:rPr lang="cs-CZ" sz="2000" dirty="0"/>
              <a:t> trestního stíhání (§ 307)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Přezkum</a:t>
            </a:r>
            <a:r>
              <a:rPr lang="cs-CZ" sz="2000" dirty="0"/>
              <a:t> usnesení o zastavení trestního stíhání a o postoupení věci </a:t>
            </a:r>
            <a:r>
              <a:rPr lang="cs-CZ" sz="2000" b="1" dirty="0">
                <a:solidFill>
                  <a:srgbClr val="FFFF00"/>
                </a:solidFill>
              </a:rPr>
              <a:t>Nejvyšším státním zastupitelstvím</a:t>
            </a:r>
            <a:r>
              <a:rPr lang="cs-CZ" sz="2000" dirty="0"/>
              <a:t> (§ 173a, § 174a)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Podání 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0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3. Zkrácené přípravné </a:t>
            </a:r>
            <a:r>
              <a:rPr lang="cs-CZ" sz="2000" b="1" dirty="0" smtClean="0">
                <a:solidFill>
                  <a:srgbClr val="FF9933"/>
                </a:solidFill>
              </a:rPr>
              <a:t>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dirty="0"/>
              <a:t>Podání návrhu na potrestání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Zahájení trestního stíhání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Podmíněné odložení podání návrhu na </a:t>
            </a:r>
            <a:r>
              <a:rPr lang="cs-CZ" sz="2000" dirty="0" smtClean="0"/>
              <a:t>potrestání - novela</a:t>
            </a:r>
            <a:endParaRPr lang="cs-CZ" sz="20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667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4904"/>
            <a:ext cx="8229600" cy="7196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/>
              <a:t>Konkrétní případ trestního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Zahájení úkonů trestního řízení </a:t>
            </a:r>
          </a:p>
        </p:txBody>
      </p:sp>
      <p:pic>
        <p:nvPicPr>
          <p:cNvPr id="305155" name="Picture 3" descr="po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5557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cument" r:id="rId3" imgW="5698346" imgH="8655313" progId="Word.Document.8">
                  <p:embed/>
                </p:oleObj>
              </mc:Choice>
              <mc:Fallback>
                <p:oleObj name="Document" r:id="rId3" imgW="5698346" imgH="865531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3" imgW="5755726" imgH="6712658" progId="Word.Document.8">
                  <p:embed/>
                </p:oleObj>
              </mc:Choice>
              <mc:Fallback>
                <p:oleObj name="Document" r:id="rId3" imgW="5755726" imgH="67126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Stádia trestního řízení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400" dirty="0"/>
              <a:t>Trestní řád rozeznává následující stádia: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Přípravné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Předběžné projednání obžaloby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Hlavní líčení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Opravné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9620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Zahájení trestního stíhání</a:t>
            </a:r>
          </a:p>
        </p:txBody>
      </p:sp>
      <p:pic>
        <p:nvPicPr>
          <p:cNvPr id="308227" name="Picture 3" descr="po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002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Document" r:id="rId3" imgW="5755726" imgH="8449329" progId="Word.Document.8">
                  <p:embed/>
                </p:oleObj>
              </mc:Choice>
              <mc:Fallback>
                <p:oleObj name="Document" r:id="rId3" imgW="5755726" imgH="8449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Document" r:id="rId3" imgW="5746343" imgH="7827779" progId="Word.Document.8">
                  <p:embed/>
                </p:oleObj>
              </mc:Choice>
              <mc:Fallback>
                <p:oleObj name="Document" r:id="rId3" imgW="5746343" imgH="78277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36838"/>
            <a:ext cx="786975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Obžaloba</a:t>
            </a:r>
          </a:p>
        </p:txBody>
      </p:sp>
      <p:pic>
        <p:nvPicPr>
          <p:cNvPr id="311299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2597150" y="274638"/>
          <a:ext cx="394811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Document" r:id="rId3" imgW="5765470" imgH="8546030" progId="Word.Document.8">
                  <p:embed/>
                </p:oleObj>
              </mc:Choice>
              <mc:Fallback>
                <p:oleObj name="Document" r:id="rId3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4638"/>
                        <a:ext cx="3948113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</p:nvPr>
        </p:nvGraphicFramePr>
        <p:xfrm>
          <a:off x="1989138" y="52388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Document" r:id="rId3" imgW="5746343" imgH="8699889" progId="Word.Document.8">
                  <p:embed/>
                </p:oleObj>
              </mc:Choice>
              <mc:Fallback>
                <p:oleObj name="Document" r:id="rId3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2388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</p:nvPr>
        </p:nvGraphicFramePr>
        <p:xfrm>
          <a:off x="1901825" y="215900"/>
          <a:ext cx="5167313" cy="78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Document" r:id="rId3" imgW="5765470" imgH="8732962" progId="Word.Document.8">
                  <p:embed/>
                </p:oleObj>
              </mc:Choice>
              <mc:Fallback>
                <p:oleObj name="Document" r:id="rId3" imgW="5765470" imgH="8732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15900"/>
                        <a:ext cx="5167313" cy="782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981075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Document" r:id="rId3" imgW="5755726" imgH="5110794" progId="Word.Document.8">
                  <p:embed/>
                </p:oleObj>
              </mc:Choice>
              <mc:Fallback>
                <p:oleObj name="Document" r:id="rId3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81075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86518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4000" dirty="0" smtClean="0"/>
              <a:t>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684213"/>
          <a:ext cx="9466263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Dokument" r:id="rId3" imgW="8817154" imgH="5040260" progId="Word.Document.8">
                  <p:embed/>
                </p:oleObj>
              </mc:Choice>
              <mc:Fallback>
                <p:oleObj name="Dokument" r:id="rId3" imgW="8817154" imgH="5040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4213"/>
                        <a:ext cx="9466263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Část I. </a:t>
            </a:r>
            <a:br>
              <a:rPr lang="cs-CZ" sz="3200" dirty="0"/>
            </a:br>
            <a:r>
              <a:rPr lang="cs-CZ" sz="3200" dirty="0"/>
              <a:t>Přípravné řízení trestní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Orgány</a:t>
            </a:r>
            <a:r>
              <a:rPr lang="cs-CZ" sz="2000" dirty="0" smtClean="0"/>
              <a:t> přípravného řízení: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Policejní orgán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Státní zástupce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Soud (resp. soudce)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Formy</a:t>
            </a:r>
            <a:r>
              <a:rPr lang="cs-CZ" sz="2000" dirty="0" smtClean="0"/>
              <a:t> přípravného řízení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Postup před zahájením trestního stíhání </a:t>
            </a:r>
            <a:r>
              <a:rPr lang="cs-CZ" sz="2000" dirty="0" smtClean="0"/>
              <a:t>(§ 158 – 159b)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Vyšetřování</a:t>
            </a:r>
            <a:r>
              <a:rPr lang="cs-CZ" sz="2000" dirty="0" smtClean="0"/>
              <a:t> (§ 160 - § 175)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Zkrácené přípravné řízení </a:t>
            </a:r>
            <a:r>
              <a:rPr lang="cs-CZ" sz="2000" dirty="0" smtClean="0"/>
              <a:t>(§ 179a - § 179f)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Dokazování</a:t>
            </a:r>
            <a:r>
              <a:rPr lang="cs-CZ" sz="2000" dirty="0" smtClean="0"/>
              <a:t> v přípravném řízení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Obžaloba</a:t>
            </a:r>
            <a:r>
              <a:rPr lang="cs-CZ" sz="2000" dirty="0" smtClean="0"/>
              <a:t> a návrh na potrestání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92867" name="Picture 3" descr="policejní pronásledování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39306E-6 L -0.36233 4.39306E-6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1. Postup před zahájením trestního stíhání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Počátek provádění úkonů </a:t>
            </a:r>
            <a:r>
              <a:rPr lang="cs-CZ" sz="2000" dirty="0" smtClean="0"/>
              <a:t>trestního řízení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Sepsání úředního záznamu o zahájení úkonu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Neodkladné nebo neopakovatelné úkony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Policejní orgán je oprávněn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vysvětlení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fyzických a právnických osob a státních orgánů,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vyžadovat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rgbClr val="FFFF00"/>
                </a:solidFill>
              </a:rPr>
              <a:t>odborné vyjádření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od příslušných orgánů, a je-li toho pro posouzení věci třeba, též znalecké posudky,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obstarávat potřebné </a:t>
            </a:r>
            <a:r>
              <a:rPr lang="cs-CZ" sz="2000" dirty="0" smtClean="0">
                <a:solidFill>
                  <a:srgbClr val="FFFF00"/>
                </a:solidFill>
              </a:rPr>
              <a:t>podklady</a:t>
            </a:r>
            <a:r>
              <a:rPr lang="cs-CZ" sz="2000" dirty="0" smtClean="0"/>
              <a:t>, zejména spisy a jiné písemné materiály,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 smtClean="0"/>
              <a:t>provádět </a:t>
            </a:r>
            <a:r>
              <a:rPr lang="cs-CZ" sz="2000" dirty="0" smtClean="0">
                <a:solidFill>
                  <a:srgbClr val="FFFF00"/>
                </a:solidFill>
              </a:rPr>
              <a:t>ohledání věci a místa činu</a:t>
            </a:r>
            <a:r>
              <a:rPr lang="cs-CZ" sz="2000" dirty="0" smtClean="0"/>
              <a:t>,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 sz="1800" dirty="0" smtClean="0">
              <a:latin typeface="Microsoft Sans Serif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cs-CZ" sz="18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vyžadovat, za podmínek uvedených v § 114,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provedení zkoušky krve </a:t>
            </a:r>
            <a:r>
              <a:rPr lang="cs-CZ" sz="2000" dirty="0" smtClean="0"/>
              <a:t>nebo jiného podobného úkonu, včetně odběru potřebného biologického materiálu,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pořizovat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zvukové a obrazové záznamy osob</a:t>
            </a:r>
            <a:r>
              <a:rPr lang="cs-CZ" sz="2000" dirty="0" smtClean="0">
                <a:solidFill>
                  <a:schemeClr val="bg1"/>
                </a:solidFill>
              </a:rPr>
              <a:t>, </a:t>
            </a:r>
            <a:r>
              <a:rPr lang="cs-CZ" sz="2000" dirty="0" smtClean="0"/>
              <a:t>snímat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daktyloskopické otisky</a:t>
            </a:r>
            <a:r>
              <a:rPr lang="cs-CZ" sz="2000" dirty="0" smtClean="0"/>
              <a:t>, provádět osobou téhož pohlaví nebo lékařem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prohlídku těla </a:t>
            </a:r>
            <a:r>
              <a:rPr lang="cs-CZ" sz="2000" dirty="0" smtClean="0"/>
              <a:t>nebo ke zjištění a zachycení stop nebo následků činu,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76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zadržet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podezřelou osobu,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za podmínek stanovených v § 78 - § 81 činit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rozhodnutí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opatřen</a:t>
            </a:r>
            <a:r>
              <a:rPr lang="cs-CZ" sz="2000" dirty="0" smtClean="0">
                <a:solidFill>
                  <a:srgbClr val="FFFF00"/>
                </a:solidFill>
              </a:rPr>
              <a:t>í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v těchto ustanoveních naznačená,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 smtClean="0"/>
              <a:t>způsobem uvedeným v hlavě čtvrté 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provádět neodkladné nebo neopakovatelné úkony</a:t>
            </a:r>
            <a:r>
              <a:rPr lang="cs-CZ" sz="2000" dirty="0" smtClean="0"/>
              <a:t>, pokud podle tohoto zákona jejich provedení nepatří do výlučné pravomoci jiného orgánu činného v trestním řízení.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399784" cy="648072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/>
            </a:r>
            <a:br>
              <a:rPr lang="cs-CZ" sz="3100" dirty="0"/>
            </a:br>
            <a:r>
              <a:rPr lang="cs-CZ" sz="3100" dirty="0" smtClean="0"/>
              <a:t>Podání </a:t>
            </a:r>
            <a:r>
              <a:rPr lang="cs-CZ" sz="3100" dirty="0"/>
              <a:t>vysvětlení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Osoba podávající vysvětlení může být podezřelým nebo nikoli. 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Právo na právní pomoc advokáta.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Vysvětlení a neodkladný a neopakovatelný úkon (úloha soudce).</a:t>
            </a:r>
          </a:p>
        </p:txBody>
      </p:sp>
    </p:spTree>
    <p:extLst>
      <p:ext uri="{BB962C8B-B14F-4D97-AF65-F5344CB8AC3E}">
        <p14:creationId xmlns:p14="http://schemas.microsoft.com/office/powerpoint/2010/main" val="13751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Skončení prověřování</a:t>
            </a:r>
            <a:r>
              <a:rPr lang="cs-CZ" sz="2000" dirty="0">
                <a:solidFill>
                  <a:schemeClr val="accent1"/>
                </a:solidFill>
              </a:rPr>
              <a:t/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Zákon stanoví </a:t>
            </a:r>
            <a:r>
              <a:rPr lang="cs-CZ" sz="2000" b="1" dirty="0">
                <a:solidFill>
                  <a:srgbClr val="FFFF00"/>
                </a:solidFill>
              </a:rPr>
              <a:t>lhůty</a:t>
            </a:r>
            <a:r>
              <a:rPr lang="cs-CZ" sz="2000" dirty="0"/>
              <a:t> (2, 3, 6 měsíců)</a:t>
            </a:r>
          </a:p>
          <a:p>
            <a:pPr>
              <a:buClr>
                <a:srgbClr val="FF9933"/>
              </a:buClr>
              <a:buFont typeface="Wingdings" pitchFamily="2" charset="2"/>
              <a:buNone/>
            </a:pPr>
            <a:endParaRPr lang="cs-CZ" sz="2000" dirty="0"/>
          </a:p>
          <a:p>
            <a:pPr>
              <a:buClr>
                <a:srgbClr val="FF9966"/>
              </a:buClr>
              <a:buSzPct val="90000"/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FFFF00"/>
                </a:solidFill>
              </a:rPr>
              <a:t>Odložení</a:t>
            </a:r>
            <a:r>
              <a:rPr lang="cs-CZ" sz="2000" dirty="0"/>
              <a:t> nebo </a:t>
            </a:r>
            <a:r>
              <a:rPr lang="cs-CZ" sz="2000" b="1" dirty="0">
                <a:solidFill>
                  <a:srgbClr val="FFFF00"/>
                </a:solidFill>
              </a:rPr>
              <a:t>jiné vyřízení</a:t>
            </a:r>
            <a:r>
              <a:rPr lang="cs-CZ" sz="2000" dirty="0"/>
              <a:t> věci (§ 159a)</a:t>
            </a:r>
          </a:p>
          <a:p>
            <a:pPr>
              <a:buClr>
                <a:srgbClr val="FF9966"/>
              </a:buClr>
              <a:buSzPct val="90000"/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</a:t>
            </a:r>
            <a:r>
              <a:rPr lang="cs-CZ" sz="2000" dirty="0"/>
              <a:t> trestního stíhání (§ 159b)</a:t>
            </a:r>
          </a:p>
          <a:p>
            <a:pPr>
              <a:buClr>
                <a:srgbClr val="FF9966"/>
              </a:buClr>
              <a:buSzPct val="90000"/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FFFF00"/>
                </a:solidFill>
              </a:rPr>
              <a:t>Zahájení</a:t>
            </a:r>
            <a:r>
              <a:rPr lang="cs-CZ" sz="2000" dirty="0"/>
              <a:t> trestního stíhání (§ 160)</a:t>
            </a:r>
          </a:p>
          <a:p>
            <a:pPr>
              <a:buClr>
                <a:srgbClr val="FF9966"/>
              </a:buClr>
              <a:buSzPct val="90000"/>
              <a:buFont typeface="Wingdings" pitchFamily="2" charset="2"/>
              <a:buNone/>
            </a:pPr>
            <a:endParaRPr lang="cs-CZ" sz="1800" dirty="0">
              <a:latin typeface="Microsoft Sans Serif" pitchFamily="34" charset="0"/>
            </a:endParaRPr>
          </a:p>
          <a:p>
            <a:pPr>
              <a:buClr>
                <a:srgbClr val="FF9933"/>
              </a:buClr>
              <a:buFont typeface="Wingdings" pitchFamily="2" charset="2"/>
              <a:buChar char="Ø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1045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1254</TotalTime>
  <Words>645</Words>
  <Application>Microsoft Office PowerPoint</Application>
  <PresentationFormat>Předvádění na obrazovce (4:3)</PresentationFormat>
  <Paragraphs>105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Microsoft Sans Serif</vt:lpstr>
      <vt:lpstr>Wingdings</vt:lpstr>
      <vt:lpstr>Deluxe</vt:lpstr>
      <vt:lpstr>Dokument aplikace Microsoft Word 97–2003</vt:lpstr>
      <vt:lpstr>Dokument</vt:lpstr>
      <vt:lpstr>Přednáška pro VIII. jarní semestr magisterského studia </vt:lpstr>
      <vt:lpstr>Stádia trestního řízení</vt:lpstr>
      <vt:lpstr>Prezentace aplikace PowerPoint</vt:lpstr>
      <vt:lpstr>Část I.  Přípravné řízení trestní</vt:lpstr>
      <vt:lpstr>Prezentace aplikace PowerPoint</vt:lpstr>
      <vt:lpstr>1. Postup před zahájením trestního stíhání</vt:lpstr>
      <vt:lpstr>Prezentace aplikace PowerPoint</vt:lpstr>
      <vt:lpstr>  Podání vysvětlení  </vt:lpstr>
      <vt:lpstr>Skončení prověřování  </vt:lpstr>
      <vt:lpstr>2. Vyšetřování  </vt:lpstr>
      <vt:lpstr>Průběh vyšetřování  </vt:lpstr>
      <vt:lpstr>3. Zkrácené přípravné řízení (§ 179a - § 179h)  </vt:lpstr>
      <vt:lpstr>Rozhodnutí v přípravném řízení   </vt:lpstr>
      <vt:lpstr>Prezentace aplikace PowerPoint</vt:lpstr>
      <vt:lpstr>Prezentace aplikace PowerPoint</vt:lpstr>
      <vt:lpstr>Konkrétní případ trestního řízení</vt:lpstr>
      <vt:lpstr>Zahájení úkonů trestního řízení </vt:lpstr>
      <vt:lpstr>Prezentace aplikace PowerPoint</vt:lpstr>
      <vt:lpstr>Prezentace aplikace PowerPoint</vt:lpstr>
      <vt:lpstr>Zahájení trestního stíhání</vt:lpstr>
      <vt:lpstr>Prezentace aplikace PowerPoint</vt:lpstr>
      <vt:lpstr>Prezentace aplikace PowerPoint</vt:lpstr>
      <vt:lpstr>Obžaloba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64</cp:revision>
  <dcterms:created xsi:type="dcterms:W3CDTF">2005-04-06T16:52:48Z</dcterms:created>
  <dcterms:modified xsi:type="dcterms:W3CDTF">2012-03-06T12:46:39Z</dcterms:modified>
</cp:coreProperties>
</file>