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35"/>
  </p:notesMasterIdLst>
  <p:handoutMasterIdLst>
    <p:handoutMasterId r:id="rId36"/>
  </p:handoutMasterIdLst>
  <p:sldIdLst>
    <p:sldId id="372" r:id="rId2"/>
    <p:sldId id="333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348" r:id="rId15"/>
    <p:sldId id="349" r:id="rId16"/>
    <p:sldId id="368" r:id="rId17"/>
    <p:sldId id="369" r:id="rId18"/>
    <p:sldId id="370" r:id="rId19"/>
    <p:sldId id="353" r:id="rId20"/>
    <p:sldId id="354" r:id="rId21"/>
    <p:sldId id="355" r:id="rId22"/>
    <p:sldId id="356" r:id="rId23"/>
    <p:sldId id="371" r:id="rId24"/>
    <p:sldId id="358" r:id="rId25"/>
    <p:sldId id="359" r:id="rId26"/>
    <p:sldId id="360" r:id="rId27"/>
    <p:sldId id="361" r:id="rId28"/>
    <p:sldId id="362" r:id="rId29"/>
    <p:sldId id="363" r:id="rId30"/>
    <p:sldId id="364" r:id="rId31"/>
    <p:sldId id="365" r:id="rId32"/>
    <p:sldId id="366" r:id="rId33"/>
    <p:sldId id="367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4" autoAdjust="0"/>
  </p:normalViewPr>
  <p:slideViewPr>
    <p:cSldViewPr>
      <p:cViewPr>
        <p:scale>
          <a:sx n="66" d="100"/>
          <a:sy n="66" d="100"/>
        </p:scale>
        <p:origin x="-148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48AF82-43D9-48BD-B8C0-FAA0A9F3337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474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AE6B28-DF4E-4FB9-AA3E-4785FB9C60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055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A51D-D175-493E-A560-5B734854AC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CFD-49F6-4889-9ECD-526410CF43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9514-03FB-46F1-BFFD-784411E40A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6347DC5-53B1-49DE-8028-45F0D0C62B5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454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D058-6655-4F50-B976-1D4EDCE969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A135-A2E9-4F72-BE5C-A6FD97FE00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A470-1D00-471D-A987-FDE7F94C1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899D-6ED1-406D-8340-F1BC9C6784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DC47-1F9E-4010-AEBA-E5CA464828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35BE-3B16-4B1E-9F7F-C7FC87465A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A9D5-C7EE-43F7-8F80-55B4E6A805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692E08E7-B89D-4BCC-AA81-A252416AA7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9EBF9C4-F3E1-4007-B27D-F6DDEC6FA1D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3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3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4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5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7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8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9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Řízení před soudem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17.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4. 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2012 </a:t>
            </a:r>
          </a:p>
        </p:txBody>
      </p:sp>
    </p:spTree>
    <p:extLst>
      <p:ext uri="{BB962C8B-B14F-4D97-AF65-F5344CB8AC3E}">
        <p14:creationId xmlns:p14="http://schemas.microsoft.com/office/powerpoint/2010/main" val="2966792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100" dirty="0" smtClean="0">
                <a:solidFill>
                  <a:srgbClr val="FF9966"/>
                </a:solidFill>
              </a:rPr>
              <a:t>Závěr hlavního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závěrečné řeči státního zástupce a ostatních osob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právo posledního slova obžalovaného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Rozhodnutí v hlavním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podklad pro rozhodnutí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rozsudek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zastavení trestního stíhání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podmíněné zastavení trestního stíhání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schválení narovnání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přerušení trestního stíhání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postoupení věci</a:t>
            </a:r>
          </a:p>
        </p:txBody>
      </p:sp>
    </p:spTree>
    <p:extLst>
      <p:ext uri="{BB962C8B-B14F-4D97-AF65-F5344CB8AC3E}">
        <p14:creationId xmlns:p14="http://schemas.microsoft.com/office/powerpoint/2010/main" val="362324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Rozhodnutí mimo hlavní líčení: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podmíněné 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schválení narovnání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přerušení trestního stíhání</a:t>
            </a:r>
          </a:p>
        </p:txBody>
      </p:sp>
    </p:spTree>
    <p:extLst>
      <p:ext uri="{BB962C8B-B14F-4D97-AF65-F5344CB8AC3E}">
        <p14:creationId xmlns:p14="http://schemas.microsoft.com/office/powerpoint/2010/main" val="294800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400" dirty="0"/>
              <a:t>Veřejné a neveřejné zasedání </a:t>
            </a:r>
            <a:r>
              <a:rPr lang="cs-CZ" sz="2000" dirty="0" smtClean="0">
                <a:solidFill>
                  <a:schemeClr val="accent1"/>
                </a:solidFill>
              </a:rPr>
              <a:t/>
            </a:r>
            <a:br>
              <a:rPr lang="cs-CZ" sz="2000" dirty="0" smtClean="0">
                <a:solidFill>
                  <a:schemeClr val="accent1"/>
                </a:solidFill>
              </a:rPr>
            </a:br>
            <a:r>
              <a:rPr lang="cs-CZ" sz="4000" dirty="0" smtClean="0"/>
              <a:t>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b="1" dirty="0" smtClean="0">
                <a:solidFill>
                  <a:srgbClr val="FF9933"/>
                </a:solidFill>
              </a:rPr>
              <a:t>Veřejné zasedání</a:t>
            </a:r>
            <a:endParaRPr lang="cs-CZ" sz="2000" dirty="0" smtClean="0"/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otázky viny a trestu nebo které se blíží rozhodnutí o vině a trestu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b="1" dirty="0" smtClean="0"/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b="1" dirty="0" smtClean="0">
                <a:solidFill>
                  <a:srgbClr val="FF9933"/>
                </a:solidFill>
              </a:rPr>
              <a:t>Neveřejné zasedání</a:t>
            </a:r>
            <a:endParaRPr lang="cs-CZ" sz="2000" dirty="0" smtClean="0"/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není třeba provádět výslech obviněného, svědků, či znalců a slyšet strany (menší význam)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1700" dirty="0" smtClean="0"/>
          </a:p>
        </p:txBody>
      </p:sp>
    </p:spTree>
    <p:extLst>
      <p:ext uri="{BB962C8B-B14F-4D97-AF65-F5344CB8AC3E}">
        <p14:creationId xmlns:p14="http://schemas.microsoft.com/office/powerpoint/2010/main" val="298293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3000" b="1" dirty="0" smtClean="0">
                <a:solidFill>
                  <a:srgbClr val="FF9933"/>
                </a:solidFill>
              </a:rPr>
              <a:t>Veřejné zasedání</a:t>
            </a:r>
            <a:endParaRPr lang="cs-CZ" sz="3000" dirty="0" smtClean="0"/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pokud tak stanoví zákon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rozhodování o ochranných opatřeních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rozhodování o trestu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rozhodování o opravných prostředcích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ostatní případy</a:t>
            </a:r>
            <a:endParaRPr lang="cs-CZ" sz="1700" b="1" dirty="0" smtClean="0"/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3000" b="1" dirty="0" smtClean="0">
                <a:solidFill>
                  <a:srgbClr val="FF9933"/>
                </a:solidFill>
              </a:rPr>
              <a:t>Neveřejné zasedání</a:t>
            </a:r>
            <a:endParaRPr lang="cs-CZ" sz="3000" dirty="0" smtClean="0"/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stanoví-li tak nebo připouští-li to zákona, nebo není-li stanoveno, že se má rozhodovat v hlavním líčení nebo ve veřejném zasedání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předběžné projednání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všechna rozhodnutí o stížnostech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některá rozhodnutí o jiných opravných prostředcích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rozhodnutí o zahlazení odsouzení a použití amnestie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rozhodnutí o započítání vazby a rozhodnutí v souvislosti s výkonem trestu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17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3000" dirty="0" smtClean="0"/>
          </a:p>
        </p:txBody>
      </p:sp>
    </p:spTree>
    <p:extLst>
      <p:ext uri="{BB962C8B-B14F-4D97-AF65-F5344CB8AC3E}">
        <p14:creationId xmlns:p14="http://schemas.microsoft.com/office/powerpoint/2010/main" val="77690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1008063"/>
          </a:xfrm>
        </p:spPr>
        <p:txBody>
          <a:bodyPr>
            <a:noAutofit/>
          </a:bodyPr>
          <a:lstStyle/>
          <a:p>
            <a:r>
              <a:rPr lang="cs-CZ" sz="3600" cap="all" dirty="0"/>
              <a:t>Konkrétní případ trestního řízení</a:t>
            </a:r>
            <a:br>
              <a:rPr lang="cs-CZ" sz="3600" cap="all" dirty="0"/>
            </a:br>
            <a:r>
              <a:rPr lang="cs-CZ" sz="3600" cap="all" dirty="0"/>
              <a:t>část 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3683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dirty="0"/>
              <a:t>Obžaloba</a:t>
            </a:r>
          </a:p>
        </p:txBody>
      </p:sp>
      <p:pic>
        <p:nvPicPr>
          <p:cNvPr id="238595" name="Picture 3" descr="prace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724400"/>
            <a:ext cx="1871663" cy="1627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23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8050" name="Object 2"/>
          <p:cNvGraphicFramePr>
            <a:graphicFrameLocks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73970709"/>
              </p:ext>
            </p:extLst>
          </p:nvPr>
        </p:nvGraphicFramePr>
        <p:xfrm>
          <a:off x="1979712" y="3629"/>
          <a:ext cx="4992687" cy="739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54" name="Document" r:id="rId3" imgW="5765470" imgH="8546030" progId="Word.Document.8">
                  <p:embed/>
                </p:oleObj>
              </mc:Choice>
              <mc:Fallback>
                <p:oleObj name="Document" r:id="rId3" imgW="5765470" imgH="854603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629"/>
                        <a:ext cx="4992687" cy="739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9074" name="Object 2"/>
          <p:cNvGraphicFramePr>
            <a:graphicFrameLocks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68519701"/>
              </p:ext>
            </p:extLst>
          </p:nvPr>
        </p:nvGraphicFramePr>
        <p:xfrm>
          <a:off x="1619672" y="26459"/>
          <a:ext cx="4876800" cy="738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78" name="Document" r:id="rId3" imgW="5746343" imgH="8699889" progId="Word.Document.8">
                  <p:embed/>
                </p:oleObj>
              </mc:Choice>
              <mc:Fallback>
                <p:oleObj name="Document" r:id="rId3" imgW="5746343" imgH="869988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6459"/>
                        <a:ext cx="4876800" cy="738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0098" name="Object 2"/>
          <p:cNvGraphicFramePr>
            <a:graphicFrameLocks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07431400"/>
              </p:ext>
            </p:extLst>
          </p:nvPr>
        </p:nvGraphicFramePr>
        <p:xfrm>
          <a:off x="1619672" y="116632"/>
          <a:ext cx="5175250" cy="783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02" name="Dokument" r:id="rId3" imgW="5755629" imgH="8716183" progId="Word.Document.8">
                  <p:embed/>
                </p:oleObj>
              </mc:Choice>
              <mc:Fallback>
                <p:oleObj name="Dokument" r:id="rId3" imgW="5755629" imgH="871618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16632"/>
                        <a:ext cx="5175250" cy="7837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2690" name="Object 2"/>
          <p:cNvGraphicFramePr>
            <a:graphicFrameLocks noGrp="1" noChangeAspect="1"/>
          </p:cNvGraphicFramePr>
          <p:nvPr>
            <p:ph/>
          </p:nvPr>
        </p:nvGraphicFramePr>
        <p:xfrm>
          <a:off x="2005013" y="-171450"/>
          <a:ext cx="4953000" cy="756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94" name="Dokument" r:id="rId3" imgW="5736955" imgH="8760380" progId="Word.Document.8">
                  <p:embed/>
                </p:oleObj>
              </mc:Choice>
              <mc:Fallback>
                <p:oleObj name="Dokument" r:id="rId3" imgW="5736955" imgH="876038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013" y="-171450"/>
                        <a:ext cx="4953000" cy="756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58863"/>
          <a:ext cx="8229600" cy="428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14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58863"/>
                        <a:ext cx="8229600" cy="428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37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31988" y="0"/>
          <a:ext cx="4975225" cy="758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18" name="Dokument" r:id="rId3" imgW="5708225" imgH="8708278" progId="Word.Document.8">
                  <p:embed/>
                </p:oleObj>
              </mc:Choice>
              <mc:Fallback>
                <p:oleObj name="Dokument" r:id="rId3" imgW="5708225" imgH="870827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0"/>
                        <a:ext cx="4975225" cy="758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73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46288" y="6350"/>
          <a:ext cx="4862512" cy="741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2" name="Dokument" r:id="rId3" imgW="5679854" imgH="8660847" progId="Word.Document.8">
                  <p:embed/>
                </p:oleObj>
              </mc:Choice>
              <mc:Fallback>
                <p:oleObj name="Dokument" r:id="rId3" imgW="5679854" imgH="866084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6350"/>
                        <a:ext cx="4862512" cy="741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4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6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100154"/>
              </p:ext>
            </p:extLst>
          </p:nvPr>
        </p:nvGraphicFramePr>
        <p:xfrm>
          <a:off x="2051720" y="188640"/>
          <a:ext cx="5031770" cy="767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66" name="Dokument" r:id="rId3" imgW="5717921" imgH="8725526" progId="Word.Document.8">
                  <p:embed/>
                </p:oleObj>
              </mc:Choice>
              <mc:Fallback>
                <p:oleObj name="Dokument" r:id="rId3" imgW="5717921" imgH="872552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88640"/>
                        <a:ext cx="5031770" cy="767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2146" name="Object 2"/>
          <p:cNvGraphicFramePr>
            <a:graphicFrameLocks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86871073"/>
              </p:ext>
            </p:extLst>
          </p:nvPr>
        </p:nvGraphicFramePr>
        <p:xfrm>
          <a:off x="1475656" y="980728"/>
          <a:ext cx="5676900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50" name="Document" r:id="rId3" imgW="5755726" imgH="5110794" progId="Word.Document.8">
                  <p:embed/>
                </p:oleObj>
              </mc:Choice>
              <mc:Fallback>
                <p:oleObj name="Document" r:id="rId3" imgW="5755726" imgH="511079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980728"/>
                        <a:ext cx="5676900" cy="504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5" y="2565400"/>
            <a:ext cx="7942337" cy="1223640"/>
          </a:xfrm>
        </p:spPr>
        <p:txBody>
          <a:bodyPr>
            <a:normAutofit/>
          </a:bodyPr>
          <a:lstStyle/>
          <a:p>
            <a:r>
              <a:rPr lang="cs-CZ" sz="4000" dirty="0"/>
              <a:t>Rozsudek</a:t>
            </a:r>
          </a:p>
        </p:txBody>
      </p:sp>
      <p:pic>
        <p:nvPicPr>
          <p:cNvPr id="247811" name="Picture 3" descr="vez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005263"/>
            <a:ext cx="149542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24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8834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79150472"/>
              </p:ext>
            </p:extLst>
          </p:nvPr>
        </p:nvGraphicFramePr>
        <p:xfrm>
          <a:off x="1979712" y="188640"/>
          <a:ext cx="5063381" cy="7702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38" name="Dokument" r:id="rId3" imgW="5689192" imgH="8654379" progId="Word.Document.8">
                  <p:embed/>
                </p:oleObj>
              </mc:Choice>
              <mc:Fallback>
                <p:oleObj name="Dokument" r:id="rId3" imgW="5689192" imgH="865437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88640"/>
                        <a:ext cx="5063381" cy="77023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85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73263" y="3175"/>
          <a:ext cx="4876800" cy="743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2" name="Dokument" r:id="rId3" imgW="5708225" imgH="8706481" progId="Word.Document.8">
                  <p:embed/>
                </p:oleObj>
              </mc:Choice>
              <mc:Fallback>
                <p:oleObj name="Dokument" r:id="rId3" imgW="5708225" imgH="8706481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3175"/>
                        <a:ext cx="4876800" cy="743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9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088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572832"/>
              </p:ext>
            </p:extLst>
          </p:nvPr>
        </p:nvGraphicFramePr>
        <p:xfrm>
          <a:off x="2051720" y="188640"/>
          <a:ext cx="5088950" cy="7765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86" name="Dokument" r:id="rId3" imgW="5717921" imgH="8725526" progId="Word.Document.8">
                  <p:embed/>
                </p:oleObj>
              </mc:Choice>
              <mc:Fallback>
                <p:oleObj name="Dokument" r:id="rId3" imgW="5717921" imgH="872552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88640"/>
                        <a:ext cx="5088950" cy="77657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190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15098"/>
              </p:ext>
            </p:extLst>
          </p:nvPr>
        </p:nvGraphicFramePr>
        <p:xfrm>
          <a:off x="2195736" y="116632"/>
          <a:ext cx="5055070" cy="7719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10" name="Dokument" r:id="rId3" imgW="5679854" imgH="8673423" progId="Word.Document.8">
                  <p:embed/>
                </p:oleObj>
              </mc:Choice>
              <mc:Fallback>
                <p:oleObj name="Dokument" r:id="rId3" imgW="5679854" imgH="867342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16632"/>
                        <a:ext cx="5055070" cy="77193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293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758950" y="193675"/>
          <a:ext cx="5237163" cy="798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4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193675"/>
                        <a:ext cx="5237163" cy="798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dirty="0"/>
              <a:t>Stádia trestního řízení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000" dirty="0" smtClean="0"/>
              <a:t>Trestní řád rozeznává následující stádia: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Přípravné řízení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Předběžné projednání obžaloby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Hlavní líčení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Opravné řízení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Vykonávací řízení </a:t>
            </a:r>
          </a:p>
        </p:txBody>
      </p:sp>
    </p:spTree>
    <p:extLst>
      <p:ext uri="{BB962C8B-B14F-4D97-AF65-F5344CB8AC3E}">
        <p14:creationId xmlns:p14="http://schemas.microsoft.com/office/powerpoint/2010/main" val="39954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39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835150" y="0"/>
          <a:ext cx="5257800" cy="802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58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0"/>
                        <a:ext cx="5257800" cy="802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3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97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789113" y="188913"/>
          <a:ext cx="5230812" cy="798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2" name="Dokument" r:id="rId3" imgW="5708225" imgH="8708278" progId="Word.Document.8">
                  <p:embed/>
                </p:oleObj>
              </mc:Choice>
              <mc:Fallback>
                <p:oleObj name="Dokument" r:id="rId3" imgW="5708225" imgH="870827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188913"/>
                        <a:ext cx="5230812" cy="798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0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01825" y="333375"/>
          <a:ext cx="5238750" cy="708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06" name="Dokument" r:id="rId3" imgW="5717921" imgH="7727316" progId="Word.Document.8">
                  <p:embed/>
                </p:oleObj>
              </mc:Choice>
              <mc:Fallback>
                <p:oleObj name="Dokument" r:id="rId3" imgW="5717921" imgH="772731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333375"/>
                        <a:ext cx="5238750" cy="708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3422650"/>
          </a:xfrm>
        </p:spPr>
        <p:txBody>
          <a:bodyPr/>
          <a:lstStyle/>
          <a:p>
            <a:pPr>
              <a:buFontTx/>
              <a:buNone/>
            </a:pPr>
            <a:r>
              <a:rPr lang="cs-CZ" dirty="0">
                <a:solidFill>
                  <a:srgbClr val="FFFF00"/>
                </a:solidFill>
              </a:rPr>
              <a:t>			</a:t>
            </a:r>
            <a:r>
              <a:rPr lang="cs-CZ" b="1" dirty="0"/>
              <a:t>Jsou nějaké otázky???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Předběžné projednání obžaloby</a:t>
            </a:r>
            <a:br>
              <a:rPr lang="cs-CZ" sz="3600" dirty="0"/>
            </a:br>
            <a:r>
              <a:rPr lang="cs-CZ" sz="4000" dirty="0" smtClean="0"/>
              <a:t> 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Postup předsedy senátu po podání obžaloby: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Nařízení hlavního líčení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Nařízení předběžného projednání obžaloby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Účel: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účelem předběžného projednání obžaloby je prověřit, zda přípravné řízení bylo provedeno v souladu se zákonem a zda jeho výsledky odůvodňují postavení obviněného před soud.</a:t>
            </a:r>
          </a:p>
        </p:txBody>
      </p:sp>
    </p:spTree>
    <p:extLst>
      <p:ext uri="{BB962C8B-B14F-4D97-AF65-F5344CB8AC3E}">
        <p14:creationId xmlns:p14="http://schemas.microsoft.com/office/powerpoint/2010/main" val="293053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Způsob </a:t>
            </a:r>
            <a:r>
              <a:rPr lang="cs-CZ" sz="2000" dirty="0" smtClean="0"/>
              <a:t>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neveřejné zasedání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přezkum na podkladě zprávy předsedy senátu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důkazy se provádějí jen za účelem usnadnění rozhodnutí</a:t>
            </a:r>
          </a:p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eaLnBrk="1" hangingPunct="1"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Rozsah </a:t>
            </a:r>
            <a:r>
              <a:rPr lang="cs-CZ" sz="2000" dirty="0" smtClean="0"/>
              <a:t>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opodstatněnost obžaloby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správnost a zákonnost přípravného řízení</a:t>
            </a:r>
          </a:p>
        </p:txBody>
      </p:sp>
    </p:spTree>
    <p:extLst>
      <p:ext uri="{BB962C8B-B14F-4D97-AF65-F5344CB8AC3E}">
        <p14:creationId xmlns:p14="http://schemas.microsoft.com/office/powerpoint/2010/main" val="11008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Rozhodnutí v rámci 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postoupení věci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přerušení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podmíněné 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schválení narovnání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vrácení věci státnímu zástupci k došetření</a:t>
            </a:r>
          </a:p>
        </p:txBody>
      </p:sp>
    </p:spTree>
    <p:extLst>
      <p:ext uri="{BB962C8B-B14F-4D97-AF65-F5344CB8AC3E}">
        <p14:creationId xmlns:p14="http://schemas.microsoft.com/office/powerpoint/2010/main" val="404557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dirty="0"/>
              <a:t>Hlavní </a:t>
            </a:r>
            <a:r>
              <a:rPr lang="cs-CZ" sz="4000" dirty="0" smtClean="0"/>
              <a:t>líčení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1800" dirty="0" smtClean="0">
                <a:solidFill>
                  <a:srgbClr val="FF9966"/>
                </a:solidFill>
              </a:rPr>
              <a:t>Nejdůležitější a nejvýznamnější</a:t>
            </a:r>
            <a:r>
              <a:rPr lang="cs-CZ" sz="1800" dirty="0" smtClean="0"/>
              <a:t> část trestního řízení: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rozhodnutí o vině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rozhodnutí o trestu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jiné rozhodnutí</a:t>
            </a:r>
          </a:p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srgbClr val="FF9966"/>
              </a:solidFill>
            </a:endParaRPr>
          </a:p>
          <a:p>
            <a:pPr eaLnBrk="1" hangingPunct="1"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1800" dirty="0" smtClean="0">
                <a:solidFill>
                  <a:srgbClr val="FF9966"/>
                </a:solidFill>
              </a:rPr>
              <a:t>Příprava hlavního líčení: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úkony před doručením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doručení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zajištění úspěšného provedení hlavního líčení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nařízení hlavního líčení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jiné opatření (zastavení trestního stíhání, podmíněné zastavení trestního stíhání, narovnání, přerušení trestního stíhání)</a:t>
            </a:r>
          </a:p>
        </p:txBody>
      </p:sp>
    </p:spTree>
    <p:extLst>
      <p:ext uri="{BB962C8B-B14F-4D97-AF65-F5344CB8AC3E}">
        <p14:creationId xmlns:p14="http://schemas.microsoft.com/office/powerpoint/2010/main" val="300628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305597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1900" dirty="0" smtClean="0">
                <a:solidFill>
                  <a:srgbClr val="FF9966"/>
                </a:solidFill>
              </a:rPr>
              <a:t>Charakteristika hlavního líčení: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plné uplatnění základních zásad trestního řízení (veřejnost, bezprostřednost, ústnost, atd.)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rozhodující úloha soudu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rozdělení úlohy soudu mezi senát a předsedu senátu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řízení se koná jen o skutku, pro který bylo zahájeno trestní stíhání a podána obžaloba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přesně specifikovaná účast osob v hlavním líčení: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soud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zapisovatel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státní zástupce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obžalovaný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obhájce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poškozený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další osoby</a:t>
            </a:r>
          </a:p>
        </p:txBody>
      </p:sp>
    </p:spTree>
    <p:extLst>
      <p:ext uri="{BB962C8B-B14F-4D97-AF65-F5344CB8AC3E}">
        <p14:creationId xmlns:p14="http://schemas.microsoft.com/office/powerpoint/2010/main" val="27839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400" dirty="0"/>
              <a:t>Průběh hlavního líčení</a:t>
            </a:r>
            <a:br>
              <a:rPr lang="cs-CZ" sz="4400" dirty="0"/>
            </a:br>
            <a:r>
              <a:rPr lang="cs-CZ" sz="4000" dirty="0" smtClean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100" dirty="0" smtClean="0">
                <a:solidFill>
                  <a:srgbClr val="FF9966"/>
                </a:solidFill>
              </a:rPr>
              <a:t>Počátek hlavního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sdělení věci, která bude projednávána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zjištění přítomnosti osob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přednesení obžaloby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práva poškozeného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Dokazování: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okruh dokazovaných otázek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pořadí provádění důkazů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způsob provádění důkazů: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aktivní součinnost stran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uplatnění zásad ústnosti a bezprostřednosti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zvláštní povaha výslechu u hlavního líčení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1800" dirty="0" smtClean="0"/>
              <a:t>skončení dokazování</a:t>
            </a:r>
          </a:p>
        </p:txBody>
      </p:sp>
    </p:spTree>
    <p:extLst>
      <p:ext uri="{BB962C8B-B14F-4D97-AF65-F5344CB8AC3E}">
        <p14:creationId xmlns:p14="http://schemas.microsoft.com/office/powerpoint/2010/main" val="75025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1165</TotalTime>
  <Words>489</Words>
  <Application>Microsoft Office PowerPoint</Application>
  <PresentationFormat>Předvádění na obrazovce (4:3)</PresentationFormat>
  <Paragraphs>114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Microsoft Sans Serif</vt:lpstr>
      <vt:lpstr>Wingdings</vt:lpstr>
      <vt:lpstr>Deluxe</vt:lpstr>
      <vt:lpstr>Dokument aplikace Microsoft Word</vt:lpstr>
      <vt:lpstr>Dokument aplikace Microsoft Word 97–2003</vt:lpstr>
      <vt:lpstr>Přednáška pro VIII. jarní semestr magisterského studia </vt:lpstr>
      <vt:lpstr>Prezentace aplikace PowerPoint</vt:lpstr>
      <vt:lpstr>Stádia trestního řízení </vt:lpstr>
      <vt:lpstr>Předběžné projednání obžaloby  </vt:lpstr>
      <vt:lpstr>Prezentace aplikace PowerPoint</vt:lpstr>
      <vt:lpstr>Prezentace aplikace PowerPoint</vt:lpstr>
      <vt:lpstr>Hlavní líčení</vt:lpstr>
      <vt:lpstr>Prezentace aplikace PowerPoint</vt:lpstr>
      <vt:lpstr>Průběh hlavního líčení  </vt:lpstr>
      <vt:lpstr>Prezentace aplikace PowerPoint</vt:lpstr>
      <vt:lpstr>Prezentace aplikace PowerPoint</vt:lpstr>
      <vt:lpstr>Veřejné a neveřejné zasedání   </vt:lpstr>
      <vt:lpstr>Prezentace aplikace PowerPoint</vt:lpstr>
      <vt:lpstr>Konkrétní případ trestního řízení část II.</vt:lpstr>
      <vt:lpstr>Obžaloba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Rozsudek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/>
  <cp:lastModifiedBy>Uzivatel</cp:lastModifiedBy>
  <cp:revision>55</cp:revision>
  <dcterms:created xsi:type="dcterms:W3CDTF">2005-04-06T16:52:48Z</dcterms:created>
  <dcterms:modified xsi:type="dcterms:W3CDTF">2012-03-06T13:01:43Z</dcterms:modified>
</cp:coreProperties>
</file>