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Dokument_aplikace_Microsoft_Word_97_20031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2920" y="2924943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 smtClean="0"/>
              <a:t>Úvodní  výklady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6232176" cy="11492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Přednáška pro VIII. jarní semestr magisterského studia </a:t>
            </a:r>
            <a:endParaRPr lang="cs-CZ" sz="2400" b="1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221088"/>
            <a:ext cx="6480720" cy="1296144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Prof. JUDr. Jaroslav </a:t>
            </a:r>
            <a:r>
              <a:rPr lang="cs-CZ" sz="2400" b="1" dirty="0" err="1" smtClean="0"/>
              <a:t>Fenyk</a:t>
            </a:r>
            <a:r>
              <a:rPr lang="cs-CZ" sz="2400" b="1" dirty="0" smtClean="0"/>
              <a:t>, Ph.D., </a:t>
            </a:r>
            <a:r>
              <a:rPr lang="cs-CZ" sz="2400" b="1" dirty="0" err="1" smtClean="0"/>
              <a:t>DSc</a:t>
            </a:r>
            <a:r>
              <a:rPr lang="cs-CZ" sz="2400" b="1" dirty="0" smtClean="0"/>
              <a:t>.</a:t>
            </a:r>
          </a:p>
          <a:p>
            <a:endParaRPr lang="cs-CZ" sz="2400" b="1" dirty="0"/>
          </a:p>
          <a:p>
            <a:r>
              <a:rPr lang="cs-CZ" sz="2400" b="1" dirty="0" smtClean="0"/>
              <a:t>22. 2. 2012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dirty="0"/>
              <a:t>po r. 1999</a:t>
            </a:r>
          </a:p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českého TŘ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460zp – Některé úkony souvisící s trestním řízením</a:t>
            </a:r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§ 1 - § 156 – Společná ustanovení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  <a:t/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</a:t>
            </a:r>
            <a:r>
              <a:rPr lang="cs-CZ" sz="4000" dirty="0" smtClean="0"/>
              <a:t>soudem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řízením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2500" dirty="0"/>
              <a:t>Hlava 23 – Udělení milosti a použití amnestie</a:t>
            </a:r>
          </a:p>
          <a:p>
            <a:pPr>
              <a:lnSpc>
                <a:spcPct val="70000"/>
              </a:lnSpc>
            </a:pPr>
            <a:r>
              <a:rPr lang="cs-CZ" sz="2500" dirty="0"/>
              <a:t>Hlava 25 – Právní styk s cizinou (mezinárodní justiční spolupráce)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/>
              <a:t>§ 461 – 471 – Přechodná a závěrečná ustanovení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Klip" r:id="rId3" imgW="1857375" imgH="3995738" progId="MS_ClipArt_Gallery.2">
                  <p:embed/>
                </p:oleObj>
              </mc:Choice>
              <mc:Fallback>
                <p:oleObj name="Klip" r:id="rId3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 smtClean="0"/>
              <a:t>DOTAZY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 smtClean="0">
                <a:latin typeface="+mn-lt"/>
              </a:rPr>
              <a:t>Děkuji za pozornost. 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Historické typy trestního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 smtClean="0"/>
              <a:t>Vznik a vývoj inkvizičního trestního řízení</a:t>
            </a:r>
          </a:p>
          <a:p>
            <a:r>
              <a:rPr lang="cs-CZ" dirty="0" smtClean="0"/>
              <a:t>Angloamerické trestní řízení </a:t>
            </a:r>
          </a:p>
          <a:p>
            <a:r>
              <a:rPr lang="cs-CZ" dirty="0" smtClean="0"/>
              <a:t>Vývoj trestního procesu v českých zemích</a:t>
            </a:r>
          </a:p>
          <a:p>
            <a:r>
              <a:rPr lang="cs-CZ" dirty="0" smtClean="0"/>
              <a:t>Současný český trestní proces a pokusy o jeho reformu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878553" imgH="4910899" progId="Word.Document.8">
                  <p:embed/>
                </p:oleObj>
              </mc:Choice>
              <mc:Fallback>
                <p:oleObj name="Document" r:id="rId4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Pojem, druhy a funkce TPP a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trestního zákoníku a trestního řádu</a:t>
            </a:r>
          </a:p>
          <a:p>
            <a:r>
              <a:rPr lang="cs-CZ" dirty="0" smtClean="0"/>
              <a:t>Předmět a účel trestního řízení</a:t>
            </a:r>
          </a:p>
          <a:p>
            <a:r>
              <a:rPr lang="cs-CZ" dirty="0" smtClean="0"/>
              <a:t>Funkce TPP</a:t>
            </a:r>
          </a:p>
          <a:p>
            <a:r>
              <a:rPr lang="cs-CZ" dirty="0" smtClean="0"/>
              <a:t>Zákon č. 218/2003 Sb., o odpovědnosti mládeže za protiprávní činy a o soudnictví ve věcech mládeže, ve znění …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trestní odpovědnosti právnických osob a řízení proti nim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64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 ustanovení § 9 TŘ</a:t>
            </a:r>
          </a:p>
          <a:p>
            <a:r>
              <a:rPr lang="cs-CZ" dirty="0" smtClean="0"/>
              <a:t>Výklad ustanovení § 9a TŘ, případ ESD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Maria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Pupino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39416"/>
          </a:xfrm>
        </p:spPr>
        <p:txBody>
          <a:bodyPr/>
          <a:lstStyle/>
          <a:p>
            <a:r>
              <a:rPr lang="cs-CZ" dirty="0" smtClean="0"/>
              <a:t>Prameny TPP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593629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dirty="0" smtClean="0"/>
              <a:t>ZÁKLADNÍ PRÁVNÍ PŘEDPISY</a:t>
            </a:r>
          </a:p>
          <a:p>
            <a:r>
              <a:rPr lang="cs-CZ" dirty="0" smtClean="0"/>
              <a:t>Zákon č. 141/1961 Sb., o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dirty="0" smtClean="0"/>
              <a:t>, ve znění </a:t>
            </a:r>
            <a:r>
              <a:rPr lang="cs-CZ"/>
              <a:t>… </a:t>
            </a:r>
            <a:r>
              <a:rPr lang="cs-CZ" smtClean="0"/>
              <a:t>(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pozor na novelu č. 459/2011 Sb. s účinností od 1. 1. 2012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smtClean="0"/>
              <a:t>Zákon č. 40/2009 Sb.,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218/2003 Sb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., o odpovědnosti mládeže za protiprávní činy a o soudnictví ve věcech mládeže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418/2011 Sb., o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trestní odpovědnosti právnických osob</a:t>
            </a:r>
          </a:p>
          <a:p>
            <a:r>
              <a:rPr lang="cs-CZ" dirty="0" smtClean="0"/>
              <a:t>Zákon č. 283/1993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6/2002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273/2008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85/1996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169/1999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dirty="0" smtClean="0">
                <a:solidFill>
                  <a:srgbClr val="FFC000"/>
                </a:solidFill>
              </a:rPr>
              <a:t>,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ve znění…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36/1967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 smtClean="0"/>
              <a:t>v souvislosti s trestním řízením, ve znění …</a:t>
            </a:r>
          </a:p>
          <a:p>
            <a:r>
              <a:rPr lang="cs-CZ" sz="2300" dirty="0" smtClean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 smtClean="0"/>
              <a:t>v trestním řízení … 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rgbClr val="FF0000"/>
                </a:solidFill>
              </a:rPr>
              <a:t>Evropská úmluva o ochraně lidských práv a základních svobod </a:t>
            </a:r>
            <a:r>
              <a:rPr lang="cs-CZ" sz="2300" dirty="0"/>
              <a:t>(1950 a 14 protokolů</a:t>
            </a:r>
            <a:r>
              <a:rPr lang="cs-CZ" sz="2300" dirty="0" smtClean="0"/>
              <a:t>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387</TotalTime>
  <Words>745</Words>
  <Application>Microsoft Office PowerPoint</Application>
  <PresentationFormat>Předvádění na obrazovce (4:3)</PresentationFormat>
  <Paragraphs>94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Deluxe</vt:lpstr>
      <vt:lpstr>Document</vt:lpstr>
      <vt:lpstr>Klip</vt:lpstr>
      <vt:lpstr>Úvodní  výklady</vt:lpstr>
      <vt:lpstr>Historické typy trestního procesu</vt:lpstr>
      <vt:lpstr>Prezentace aplikace PowerPoint</vt:lpstr>
      <vt:lpstr>Pojem, druhy a funkce TPP a trestního řízení</vt:lpstr>
      <vt:lpstr>Předběžné otázky</vt:lpstr>
      <vt:lpstr>Prameny TPP</vt:lpstr>
      <vt:lpstr>Prezentace aplikace PowerPoint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</vt:lpstr>
      <vt:lpstr>DOTAZY ?</vt:lpstr>
      <vt:lpstr>Děkuji za pozornost.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Jaroslav Fenyk</cp:lastModifiedBy>
  <cp:revision>8</cp:revision>
  <dcterms:created xsi:type="dcterms:W3CDTF">2012-02-17T08:19:37Z</dcterms:created>
  <dcterms:modified xsi:type="dcterms:W3CDTF">2012-02-21T09:29:24Z</dcterms:modified>
</cp:coreProperties>
</file>