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s/slide56.xml" ContentType="application/vnd.openxmlformats-officedocument.presentationml.slide+xml"/>
  <Override PartName="/ppt/slides/slide5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  <Default Extension="gif" ContentType="image/gif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98" r:id="rId4"/>
    <p:sldId id="311" r:id="rId5"/>
    <p:sldId id="313" r:id="rId6"/>
    <p:sldId id="310" r:id="rId7"/>
    <p:sldId id="299" r:id="rId8"/>
    <p:sldId id="300" r:id="rId9"/>
    <p:sldId id="301" r:id="rId10"/>
    <p:sldId id="302" r:id="rId11"/>
    <p:sldId id="303" r:id="rId12"/>
    <p:sldId id="319" r:id="rId13"/>
    <p:sldId id="308" r:id="rId14"/>
    <p:sldId id="304" r:id="rId15"/>
    <p:sldId id="305" r:id="rId16"/>
    <p:sldId id="306" r:id="rId17"/>
    <p:sldId id="307" r:id="rId18"/>
    <p:sldId id="269" r:id="rId19"/>
    <p:sldId id="270" r:id="rId20"/>
    <p:sldId id="259" r:id="rId21"/>
    <p:sldId id="314" r:id="rId22"/>
    <p:sldId id="271" r:id="rId23"/>
    <p:sldId id="260" r:id="rId24"/>
    <p:sldId id="261" r:id="rId25"/>
    <p:sldId id="262" r:id="rId26"/>
    <p:sldId id="263" r:id="rId27"/>
    <p:sldId id="264" r:id="rId28"/>
    <p:sldId id="315" r:id="rId29"/>
    <p:sldId id="265" r:id="rId30"/>
    <p:sldId id="266" r:id="rId31"/>
    <p:sldId id="267" r:id="rId32"/>
    <p:sldId id="268" r:id="rId33"/>
    <p:sldId id="272" r:id="rId34"/>
    <p:sldId id="273" r:id="rId35"/>
    <p:sldId id="274" r:id="rId36"/>
    <p:sldId id="275" r:id="rId37"/>
    <p:sldId id="276" r:id="rId38"/>
    <p:sldId id="277" r:id="rId39"/>
    <p:sldId id="321" r:id="rId40"/>
    <p:sldId id="278" r:id="rId41"/>
    <p:sldId id="279" r:id="rId42"/>
    <p:sldId id="280" r:id="rId43"/>
    <p:sldId id="281" r:id="rId44"/>
    <p:sldId id="282" r:id="rId45"/>
    <p:sldId id="283" r:id="rId46"/>
    <p:sldId id="284" r:id="rId47"/>
    <p:sldId id="285" r:id="rId48"/>
    <p:sldId id="286" r:id="rId49"/>
    <p:sldId id="316" r:id="rId50"/>
    <p:sldId id="287" r:id="rId51"/>
    <p:sldId id="288" r:id="rId52"/>
    <p:sldId id="289" r:id="rId53"/>
    <p:sldId id="290" r:id="rId54"/>
    <p:sldId id="291" r:id="rId55"/>
    <p:sldId id="292" r:id="rId56"/>
    <p:sldId id="317" r:id="rId57"/>
    <p:sldId id="293" r:id="rId58"/>
    <p:sldId id="320" r:id="rId5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876" autoAdjust="0"/>
    <p:restoredTop sz="94660"/>
  </p:normalViewPr>
  <p:slideViewPr>
    <p:cSldViewPr>
      <p:cViewPr varScale="1">
        <p:scale>
          <a:sx n="68" d="100"/>
          <a:sy n="68" d="100"/>
        </p:scale>
        <p:origin x="-54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Obdélník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Obdélník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Obdélník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Obdélník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bdélník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Zaoblený obdélník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Zaoblený obdélník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Obdélník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1F51D19D-3540-40E4-8FA8-B46C6EC2C9AF}" type="datetimeFigureOut">
              <a:rPr lang="cs-CZ" smtClean="0"/>
              <a:pPr/>
              <a:t>24.4.2012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80FB5288-D7E1-4BEB-A15A-D5A76B08DB5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1D19D-3540-40E4-8FA8-B46C6EC2C9AF}" type="datetimeFigureOut">
              <a:rPr lang="cs-CZ" smtClean="0"/>
              <a:pPr/>
              <a:t>24.4.2012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B5288-D7E1-4BEB-A15A-D5A76B08DB5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1D19D-3540-40E4-8FA8-B46C6EC2C9AF}" type="datetimeFigureOut">
              <a:rPr lang="cs-CZ" smtClean="0"/>
              <a:pPr/>
              <a:t>24.4.2012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B5288-D7E1-4BEB-A15A-D5A76B08DB5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1D19D-3540-40E4-8FA8-B46C6EC2C9AF}" type="datetimeFigureOut">
              <a:rPr lang="cs-CZ" smtClean="0"/>
              <a:pPr/>
              <a:t>24.4.2012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B5288-D7E1-4BEB-A15A-D5A76B08DB5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1D19D-3540-40E4-8FA8-B46C6EC2C9AF}" type="datetimeFigureOut">
              <a:rPr lang="cs-CZ" smtClean="0"/>
              <a:pPr/>
              <a:t>24.4.2012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B5288-D7E1-4BEB-A15A-D5A76B08DB5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1D19D-3540-40E4-8FA8-B46C6EC2C9AF}" type="datetimeFigureOut">
              <a:rPr lang="cs-CZ" smtClean="0"/>
              <a:pPr/>
              <a:t>24.4.2012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B5288-D7E1-4BEB-A15A-D5A76B08DB5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6" name="Zástupný symbol pro datum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F51D19D-3540-40E4-8FA8-B46C6EC2C9AF}" type="datetimeFigureOut">
              <a:rPr lang="cs-CZ" smtClean="0"/>
              <a:pPr/>
              <a:t>24.4.2012</a:t>
            </a:fld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80FB5288-D7E1-4BEB-A15A-D5A76B08DB5C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8" name="Zástupný symbol pro zápatí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1F51D19D-3540-40E4-8FA8-B46C6EC2C9AF}" type="datetimeFigureOut">
              <a:rPr lang="cs-CZ" smtClean="0"/>
              <a:pPr/>
              <a:t>24.4.2012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80FB5288-D7E1-4BEB-A15A-D5A76B08DB5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1D19D-3540-40E4-8FA8-B46C6EC2C9AF}" type="datetimeFigureOut">
              <a:rPr lang="cs-CZ" smtClean="0"/>
              <a:pPr/>
              <a:t>24.4.2012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B5288-D7E1-4BEB-A15A-D5A76B08DB5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1D19D-3540-40E4-8FA8-B46C6EC2C9AF}" type="datetimeFigureOut">
              <a:rPr lang="cs-CZ" smtClean="0"/>
              <a:pPr/>
              <a:t>24.4.2012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B5288-D7E1-4BEB-A15A-D5A76B08DB5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1D19D-3540-40E4-8FA8-B46C6EC2C9AF}" type="datetimeFigureOut">
              <a:rPr lang="cs-CZ" smtClean="0"/>
              <a:pPr/>
              <a:t>24.4.2012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B5288-D7E1-4BEB-A15A-D5A76B08DB5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Obdélník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Obdélník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Obdélník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Obdélník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Obdélník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Zaoblený obdélník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Zaoblený obdélník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Obdélník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Obdélník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Obdélník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Obdélník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Obdélník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Obdélník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1F51D19D-3540-40E4-8FA8-B46C6EC2C9AF}" type="datetimeFigureOut">
              <a:rPr lang="cs-CZ" smtClean="0"/>
              <a:pPr/>
              <a:t>24.4.2012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80FB5288-D7E1-4BEB-A15A-D5A76B08DB5C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Zvláštní způsoby řízení </a:t>
            </a: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1008112"/>
          </a:xfrm>
        </p:spPr>
        <p:txBody>
          <a:bodyPr/>
          <a:lstStyle/>
          <a:p>
            <a:r>
              <a:rPr lang="cs-CZ" dirty="0" smtClean="0"/>
              <a:t>Řízení proti uprchlému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5472608"/>
          </a:xfrm>
        </p:spPr>
        <p:txBody>
          <a:bodyPr>
            <a:normAutofit fontScale="92500"/>
          </a:bodyPr>
          <a:lstStyle/>
          <a:p>
            <a:r>
              <a:rPr lang="cs-CZ" dirty="0" smtClean="0"/>
              <a:t>Pokud řízení proti uprchlému skončí pravomocným odsuzujícím rozsudkem a poté pominou důvody, pro které se takové řízení vedlo, </a:t>
            </a:r>
            <a:r>
              <a:rPr lang="cs-CZ" dirty="0" smtClean="0">
                <a:solidFill>
                  <a:schemeClr val="accent3"/>
                </a:solidFill>
              </a:rPr>
              <a:t>na návrh odsouzeného podaný do osmi dnů od doručení rozsudku soud prvního stupně takový rozsudek zruší a hlavní líčení provede znovu </a:t>
            </a:r>
            <a:r>
              <a:rPr lang="cs-CZ" dirty="0" smtClean="0"/>
              <a:t>(znovu se provedou důkazy, případně se přečtou protokoly a umožní se odsouzenému se k nim vyjádřit)</a:t>
            </a:r>
          </a:p>
          <a:p>
            <a:r>
              <a:rPr lang="cs-CZ" dirty="0" smtClean="0"/>
              <a:t>Doba od právní moci odsuzujícího rozsudku do jeho zrušení se do promlčecí doby nezapočítává</a:t>
            </a:r>
          </a:p>
          <a:p>
            <a:r>
              <a:rPr lang="cs-CZ" dirty="0" smtClean="0"/>
              <a:t>V novém řízení </a:t>
            </a:r>
            <a:r>
              <a:rPr lang="cs-CZ" dirty="0" smtClean="0">
                <a:solidFill>
                  <a:schemeClr val="accent3"/>
                </a:solidFill>
              </a:rPr>
              <a:t>nemůže dojít ke změně  rozhodnutí v neprospěch obviněného </a:t>
            </a:r>
            <a:r>
              <a:rPr lang="cs-CZ" dirty="0" smtClean="0"/>
              <a:t>(zákaz </a:t>
            </a:r>
            <a:r>
              <a:rPr lang="cs-CZ" dirty="0" err="1" smtClean="0"/>
              <a:t>reformatio</a:t>
            </a:r>
            <a:r>
              <a:rPr lang="cs-CZ" dirty="0" smtClean="0"/>
              <a:t> in </a:t>
            </a:r>
            <a:r>
              <a:rPr lang="cs-CZ" dirty="0" err="1" smtClean="0"/>
              <a:t>peius</a:t>
            </a:r>
            <a:r>
              <a:rPr lang="cs-CZ" dirty="0" smtClean="0"/>
              <a:t>)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1080120"/>
          </a:xfrm>
        </p:spPr>
        <p:txBody>
          <a:bodyPr/>
          <a:lstStyle/>
          <a:p>
            <a:r>
              <a:rPr lang="cs-CZ" dirty="0" smtClean="0"/>
              <a:t>Řízení před samosoudcem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873728"/>
          </a:xfrm>
        </p:spPr>
        <p:txBody>
          <a:bodyPr>
            <a:normAutofit/>
          </a:bodyPr>
          <a:lstStyle/>
          <a:p>
            <a:r>
              <a:rPr lang="cs-CZ" dirty="0" smtClean="0">
                <a:solidFill>
                  <a:schemeClr val="accent3"/>
                </a:solidFill>
              </a:rPr>
              <a:t>§ 314a a </a:t>
            </a:r>
            <a:r>
              <a:rPr lang="cs-CZ" dirty="0" err="1" smtClean="0">
                <a:solidFill>
                  <a:schemeClr val="accent3"/>
                </a:solidFill>
              </a:rPr>
              <a:t>násl</a:t>
            </a:r>
            <a:r>
              <a:rPr lang="cs-CZ" dirty="0" smtClean="0">
                <a:solidFill>
                  <a:schemeClr val="accent3"/>
                </a:solidFill>
              </a:rPr>
              <a:t>. TŘ</a:t>
            </a:r>
          </a:p>
          <a:p>
            <a:r>
              <a:rPr lang="cs-CZ" dirty="0" smtClean="0"/>
              <a:t>Řízení o TČ, za které zákon stanoví trest odnětí svobody jehož horní hranice nepřevyšuje pět let</a:t>
            </a:r>
          </a:p>
          <a:p>
            <a:r>
              <a:rPr lang="cs-CZ" dirty="0" smtClean="0"/>
              <a:t>Ne pokud má být uložen souhrnný trest nebo společný trest a dřívější trest byl uložen před senátem</a:t>
            </a:r>
          </a:p>
          <a:p>
            <a:endParaRPr lang="cs-CZ" dirty="0"/>
          </a:p>
        </p:txBody>
      </p:sp>
      <p:pic>
        <p:nvPicPr>
          <p:cNvPr id="5" name="Picture 2" descr="C:\Users\miroslav\Desktop\Judge-mean-old-man-300x28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11760" y="4005064"/>
            <a:ext cx="4932040" cy="285293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1008112"/>
          </a:xfrm>
        </p:spPr>
        <p:txBody>
          <a:bodyPr/>
          <a:lstStyle/>
          <a:p>
            <a:r>
              <a:rPr lang="cs-CZ" dirty="0" smtClean="0"/>
              <a:t>Řízení před samosoudcem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Samosoudce má stejná práva a povinnosti jako senát a jeho předseda</a:t>
            </a:r>
          </a:p>
          <a:p>
            <a:r>
              <a:rPr lang="cs-CZ" dirty="0" smtClean="0"/>
              <a:t>Neveřejné zasedání samosoudce nekoná</a:t>
            </a:r>
          </a:p>
          <a:p>
            <a:r>
              <a:rPr lang="cs-CZ" dirty="0" smtClean="0"/>
              <a:t>Samosoudce obžalobu a návrh na potrestání předběžně neprojednává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864096"/>
          </a:xfrm>
        </p:spPr>
        <p:txBody>
          <a:bodyPr/>
          <a:lstStyle/>
          <a:p>
            <a:r>
              <a:rPr lang="cs-CZ" dirty="0" smtClean="0"/>
              <a:t>Řízení před samosoudcem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5089752"/>
          </a:xfrm>
        </p:spPr>
        <p:txBody>
          <a:bodyPr>
            <a:normAutofit fontScale="92500" lnSpcReduction="20000"/>
          </a:bodyPr>
          <a:lstStyle/>
          <a:p>
            <a:r>
              <a:rPr lang="cs-CZ" dirty="0" smtClean="0"/>
              <a:t>Při hlavním líčení ve zjednodušeném řízení nejprve vyslechne obviněného, </a:t>
            </a:r>
            <a:r>
              <a:rPr lang="cs-CZ" dirty="0" err="1" smtClean="0"/>
              <a:t>event</a:t>
            </a:r>
            <a:r>
              <a:rPr lang="cs-CZ" dirty="0" smtClean="0"/>
              <a:t>. přečte protokol o výslechu podezřelého</a:t>
            </a:r>
          </a:p>
          <a:p>
            <a:r>
              <a:rPr lang="cs-CZ" dirty="0" smtClean="0"/>
              <a:t>Poté </a:t>
            </a:r>
            <a:r>
              <a:rPr lang="cs-CZ" dirty="0" smtClean="0">
                <a:solidFill>
                  <a:schemeClr val="accent3"/>
                </a:solidFill>
              </a:rPr>
              <a:t>může rozhodnout o upuštění dokazování těch skutečností, které procesní strany označily za nesporné, a s ohledem na ostatní zjištěné skutečnosti  není závažného důvodu o těchto prohlášeních pochybovat</a:t>
            </a:r>
          </a:p>
          <a:p>
            <a:r>
              <a:rPr lang="cs-CZ" dirty="0" smtClean="0"/>
              <a:t>Se souhlasem stran procesu může samosoudce přečíst i úřední záznamy o vysvětlení osob a provedení dalších úkonů </a:t>
            </a:r>
          </a:p>
          <a:p>
            <a:r>
              <a:rPr lang="cs-CZ" dirty="0" smtClean="0"/>
              <a:t>Jestliže se státní zástupce i obviněný vzdali odvolání, může vyhotovit  </a:t>
            </a:r>
            <a:r>
              <a:rPr lang="cs-CZ" dirty="0" smtClean="0">
                <a:solidFill>
                  <a:schemeClr val="accent3"/>
                </a:solidFill>
              </a:rPr>
              <a:t>zjednodušený písemný rozsudek, který neobsahuje odůvodnění</a:t>
            </a:r>
          </a:p>
          <a:p>
            <a:r>
              <a:rPr lang="cs-CZ" dirty="0" smtClean="0">
                <a:solidFill>
                  <a:schemeClr val="accent3"/>
                </a:solidFill>
              </a:rPr>
              <a:t>Trestní příkaz </a:t>
            </a:r>
            <a:r>
              <a:rPr lang="cs-CZ" dirty="0" smtClean="0"/>
              <a:t>– viz odklony – specifické případy</a:t>
            </a:r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476672"/>
            <a:ext cx="8229600" cy="1368152"/>
          </a:xfrm>
        </p:spPr>
        <p:txBody>
          <a:bodyPr>
            <a:normAutofit/>
          </a:bodyPr>
          <a:lstStyle/>
          <a:p>
            <a:r>
              <a:rPr lang="cs-CZ" dirty="0" smtClean="0"/>
              <a:t>Řízení po zrušení rozhodnutí nálezem Ústavního soudu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585696"/>
          </a:xfrm>
        </p:spPr>
        <p:txBody>
          <a:bodyPr>
            <a:normAutofit/>
          </a:bodyPr>
          <a:lstStyle/>
          <a:p>
            <a:r>
              <a:rPr lang="cs-CZ" dirty="0" smtClean="0"/>
              <a:t>§ 314h a </a:t>
            </a:r>
            <a:r>
              <a:rPr lang="cs-CZ" dirty="0" err="1" smtClean="0"/>
              <a:t>násl</a:t>
            </a:r>
            <a:r>
              <a:rPr lang="cs-CZ" dirty="0" smtClean="0"/>
              <a:t>. TŘ</a:t>
            </a:r>
          </a:p>
          <a:p>
            <a:r>
              <a:rPr lang="cs-CZ" dirty="0" smtClean="0"/>
              <a:t>Po doručení nálezu Ústavního soudu, kterým bylo zrušeno rozhodnutí orgánu činného v trestním řízení nebo jeho části se pokračuje v tom stadiu řízení, které bezprostředně předcházelo vydání zrušeného rozhodnutí</a:t>
            </a:r>
          </a:p>
          <a:p>
            <a:r>
              <a:rPr lang="cs-CZ" dirty="0" smtClean="0">
                <a:solidFill>
                  <a:schemeClr val="accent3"/>
                </a:solidFill>
              </a:rPr>
              <a:t>Vázanost právním názorem, který vyslovil ve věci Ústavní soud </a:t>
            </a:r>
            <a:r>
              <a:rPr lang="cs-CZ" dirty="0" smtClean="0"/>
              <a:t>a povinnost provést úkony a doplnění, které Ústavní soud nařídil</a:t>
            </a:r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1368152"/>
          </a:xfrm>
        </p:spPr>
        <p:txBody>
          <a:bodyPr>
            <a:normAutofit/>
          </a:bodyPr>
          <a:lstStyle/>
          <a:p>
            <a:r>
              <a:rPr lang="cs-CZ" dirty="0" smtClean="0"/>
              <a:t>Řízení po zrušení rozhodnutí nálezem Ústavního soudu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4797152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cs-CZ" dirty="0" smtClean="0">
                <a:solidFill>
                  <a:schemeClr val="accent3"/>
                </a:solidFill>
              </a:rPr>
              <a:t>Bylo – li nálezem Ústavního soudu zrušeno rozhodnutí OČTŘ pouze ve prospěch obviněného:</a:t>
            </a:r>
          </a:p>
          <a:p>
            <a:r>
              <a:rPr lang="cs-CZ" dirty="0" smtClean="0"/>
              <a:t>Doba od právní moci původního rozhodnutí do doručení nálezu ÚS se do promlčecí doby nezapočítává</a:t>
            </a:r>
          </a:p>
          <a:p>
            <a:r>
              <a:rPr lang="cs-CZ" dirty="0" smtClean="0">
                <a:solidFill>
                  <a:schemeClr val="accent3"/>
                </a:solidFill>
              </a:rPr>
              <a:t>Nemůže v novém řízení dojít ke změně rozhodnutí v neprospěch obviněného</a:t>
            </a:r>
          </a:p>
          <a:p>
            <a:r>
              <a:rPr lang="cs-CZ" dirty="0" smtClean="0"/>
              <a:t>Nepřekáží jeho smrt provedení dalšího řízení a trestní stíhání nelze zastavit proto, že obviněný zemřel</a:t>
            </a:r>
            <a:endParaRPr 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1440160"/>
          </a:xfrm>
        </p:spPr>
        <p:txBody>
          <a:bodyPr>
            <a:normAutofit/>
          </a:bodyPr>
          <a:lstStyle/>
          <a:p>
            <a:r>
              <a:rPr lang="cs-CZ" dirty="0" smtClean="0"/>
              <a:t>Řízení po zrušení rozhodnutí nálezem Ústavního soudu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132856"/>
            <a:ext cx="8229600" cy="4441680"/>
          </a:xfrm>
        </p:spPr>
        <p:txBody>
          <a:bodyPr>
            <a:normAutofit/>
          </a:bodyPr>
          <a:lstStyle/>
          <a:p>
            <a:r>
              <a:rPr lang="cs-CZ" dirty="0" smtClean="0"/>
              <a:t>Vykonává-li se na obviněném </a:t>
            </a:r>
            <a:r>
              <a:rPr lang="cs-CZ" dirty="0" smtClean="0">
                <a:solidFill>
                  <a:schemeClr val="accent3"/>
                </a:solidFill>
              </a:rPr>
              <a:t>trest odnětí svobody</a:t>
            </a:r>
            <a:r>
              <a:rPr lang="cs-CZ" dirty="0" smtClean="0"/>
              <a:t>, rozhodne příslušný soud neprodleně po doručení nálezu Ústavního soudu, kterým byl zrušen výrok o tomto trestu, o </a:t>
            </a:r>
            <a:r>
              <a:rPr lang="cs-CZ" dirty="0" smtClean="0">
                <a:solidFill>
                  <a:schemeClr val="accent3"/>
                </a:solidFill>
              </a:rPr>
              <a:t>vazbě</a:t>
            </a:r>
          </a:p>
          <a:p>
            <a:r>
              <a:rPr lang="cs-CZ" dirty="0" smtClean="0"/>
              <a:t>Vykonává-li se jiné rozhodnutí zrušené nálezem ÚS, rozhodne příslušný orgán po doručení nálezu o zastavené nebo přerušení jeho výkonu, případně učiní jiná vhodná opatření</a:t>
            </a:r>
            <a:endParaRPr lang="cs-CZ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8229600" cy="1296144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Řízení o přezkumu příkazu k odposlechu a záznamu telekomunikačního provozu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>
                <a:solidFill>
                  <a:schemeClr val="accent3"/>
                </a:solidFill>
              </a:rPr>
              <a:t>§ 314l a </a:t>
            </a:r>
            <a:r>
              <a:rPr lang="cs-CZ" dirty="0" err="1" smtClean="0">
                <a:solidFill>
                  <a:schemeClr val="accent3"/>
                </a:solidFill>
              </a:rPr>
              <a:t>násl</a:t>
            </a:r>
            <a:r>
              <a:rPr lang="cs-CZ" dirty="0" smtClean="0">
                <a:solidFill>
                  <a:schemeClr val="accent3"/>
                </a:solidFill>
              </a:rPr>
              <a:t>. TŘ</a:t>
            </a:r>
          </a:p>
          <a:p>
            <a:r>
              <a:rPr lang="cs-CZ" dirty="0" smtClean="0">
                <a:solidFill>
                  <a:schemeClr val="accent3"/>
                </a:solidFill>
              </a:rPr>
              <a:t>Nejvyšší soud v neveřejném zasedání přezkoumá zákonnost příkazu k odposlechu a záznamu telekomunikačního provozu</a:t>
            </a:r>
          </a:p>
          <a:p>
            <a:r>
              <a:rPr lang="cs-CZ" dirty="0" smtClean="0"/>
              <a:t>Shledá-li, že byl vydán nebo proveden v rozporu se zákonem, vysloví usnesením porušení zákona</a:t>
            </a:r>
          </a:p>
          <a:p>
            <a:r>
              <a:rPr lang="cs-CZ" dirty="0" smtClean="0"/>
              <a:t>Proti tomuto rozhodnutí není přípustný opravný prostředek</a:t>
            </a:r>
            <a:endParaRPr lang="cs-CZ" dirty="0"/>
          </a:p>
        </p:txBody>
      </p:sp>
      <p:pic>
        <p:nvPicPr>
          <p:cNvPr id="5" name="Picture 2" descr="C:\Users\miroslav\Desktop\Home-telephone-coloring-page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00192" y="620688"/>
            <a:ext cx="2483768" cy="219638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1368152"/>
          </a:xfrm>
        </p:spPr>
        <p:txBody>
          <a:bodyPr/>
          <a:lstStyle/>
          <a:p>
            <a:r>
              <a:rPr lang="cs-CZ" dirty="0" smtClean="0"/>
              <a:t>Odklony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5089752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cs-CZ" dirty="0" smtClean="0"/>
              <a:t>Místo v systému trestněprávních alternativ:</a:t>
            </a:r>
          </a:p>
          <a:p>
            <a:pPr>
              <a:buNone/>
            </a:pPr>
            <a:endParaRPr lang="cs-CZ" dirty="0" smtClean="0"/>
          </a:p>
          <a:p>
            <a:pPr marL="514350" indent="-514350">
              <a:buAutoNum type="arabicParenR"/>
            </a:pPr>
            <a:r>
              <a:rPr lang="cs-CZ" dirty="0" smtClean="0"/>
              <a:t>Alternativy vně systému trestního práva hmotného i procesního: mediace</a:t>
            </a:r>
          </a:p>
          <a:p>
            <a:pPr marL="514350" indent="-514350">
              <a:buAutoNum type="arabicParenR"/>
            </a:pPr>
            <a:endParaRPr lang="cs-CZ" dirty="0" smtClean="0"/>
          </a:p>
          <a:p>
            <a:pPr marL="514350" indent="-514350">
              <a:buAutoNum type="arabicParenR"/>
            </a:pPr>
            <a:r>
              <a:rPr lang="cs-CZ" dirty="0" smtClean="0"/>
              <a:t>Alternativy uvnitř systému trestního práva:</a:t>
            </a:r>
          </a:p>
          <a:p>
            <a:pPr marL="514350" indent="-514350">
              <a:buAutoNum type="alphaLcParenR"/>
            </a:pPr>
            <a:r>
              <a:rPr lang="cs-CZ" dirty="0" smtClean="0"/>
              <a:t>Hmotného - Alternativní tresty</a:t>
            </a:r>
          </a:p>
          <a:p>
            <a:pPr marL="514350" indent="-514350">
              <a:buNone/>
            </a:pPr>
            <a:r>
              <a:rPr lang="cs-CZ" dirty="0" smtClean="0"/>
              <a:t>			    - Alternativy k potrestání </a:t>
            </a:r>
          </a:p>
          <a:p>
            <a:pPr marL="514350" indent="-514350">
              <a:buNone/>
            </a:pPr>
            <a:r>
              <a:rPr lang="cs-CZ" dirty="0" smtClean="0"/>
              <a:t>			        (§ 46 a </a:t>
            </a:r>
            <a:r>
              <a:rPr lang="cs-CZ" dirty="0" err="1" smtClean="0"/>
              <a:t>násl</a:t>
            </a:r>
            <a:r>
              <a:rPr lang="cs-CZ" dirty="0" smtClean="0"/>
              <a:t>. TZ)</a:t>
            </a:r>
          </a:p>
          <a:p>
            <a:pPr marL="514350" indent="-514350">
              <a:buNone/>
            </a:pPr>
            <a:endParaRPr lang="cs-CZ" dirty="0" smtClean="0"/>
          </a:p>
          <a:p>
            <a:pPr marL="514350" indent="-514350">
              <a:buNone/>
            </a:pPr>
            <a:r>
              <a:rPr lang="cs-CZ" dirty="0" smtClean="0">
                <a:solidFill>
                  <a:schemeClr val="accent3"/>
                </a:solidFill>
              </a:rPr>
              <a:t>b) Procesního - Odklony</a:t>
            </a:r>
            <a:endParaRPr lang="cs-CZ" dirty="0">
              <a:solidFill>
                <a:schemeClr val="accent3"/>
              </a:solidFill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1152128"/>
          </a:xfrm>
        </p:spPr>
        <p:txBody>
          <a:bodyPr/>
          <a:lstStyle/>
          <a:p>
            <a:r>
              <a:rPr lang="cs-CZ" dirty="0" smtClean="0"/>
              <a:t>Odklony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941168"/>
          </a:xfrm>
        </p:spPr>
        <p:txBody>
          <a:bodyPr>
            <a:normAutofit/>
          </a:bodyPr>
          <a:lstStyle/>
          <a:p>
            <a:r>
              <a:rPr lang="cs-CZ" dirty="0" smtClean="0"/>
              <a:t>Prvek </a:t>
            </a:r>
            <a:r>
              <a:rPr lang="cs-CZ" dirty="0" err="1" smtClean="0">
                <a:solidFill>
                  <a:schemeClr val="accent3"/>
                </a:solidFill>
              </a:rPr>
              <a:t>restorativního</a:t>
            </a:r>
            <a:r>
              <a:rPr lang="cs-CZ" dirty="0" smtClean="0">
                <a:solidFill>
                  <a:schemeClr val="accent3"/>
                </a:solidFill>
              </a:rPr>
              <a:t> pojetí spravedlnosti</a:t>
            </a:r>
          </a:p>
          <a:p>
            <a:endParaRPr lang="cs-CZ" dirty="0" smtClean="0">
              <a:solidFill>
                <a:schemeClr val="accent3"/>
              </a:solidFill>
            </a:endParaRPr>
          </a:p>
          <a:p>
            <a:r>
              <a:rPr lang="cs-CZ" dirty="0" smtClean="0"/>
              <a:t>Zvláštní způsob trestního řízení, alternativní ke standardnímu projednání věci v hlavním líčení</a:t>
            </a:r>
          </a:p>
          <a:p>
            <a:r>
              <a:rPr lang="cs-CZ" dirty="0" smtClean="0"/>
              <a:t>Za určitých specifických podmínek toto řízení nesměřuje k odsouzení pachatele trestného činu, ale je odkloněno k jinému, alternativnímu řešení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Skutkově a právně jednodušší případy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64704"/>
            <a:ext cx="8229600" cy="1008112"/>
          </a:xfrm>
        </p:spPr>
        <p:txBody>
          <a:bodyPr/>
          <a:lstStyle/>
          <a:p>
            <a:r>
              <a:rPr lang="cs-CZ" dirty="0" smtClean="0"/>
              <a:t>Zvláštní způsoby řízení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657704"/>
          </a:xfrm>
        </p:spPr>
        <p:txBody>
          <a:bodyPr/>
          <a:lstStyle/>
          <a:p>
            <a:r>
              <a:rPr lang="cs-CZ" dirty="0" smtClean="0"/>
              <a:t>Řízení ve věcech mladistvých</a:t>
            </a:r>
          </a:p>
          <a:p>
            <a:r>
              <a:rPr lang="cs-CZ" dirty="0" smtClean="0"/>
              <a:t>Řízení proti uprchlému</a:t>
            </a:r>
          </a:p>
          <a:p>
            <a:r>
              <a:rPr lang="cs-CZ" dirty="0" smtClean="0"/>
              <a:t>Řízení před samosoudcem</a:t>
            </a:r>
          </a:p>
          <a:p>
            <a:r>
              <a:rPr lang="cs-CZ" dirty="0" smtClean="0"/>
              <a:t>Řízení po zrušení rozhodnutí nálezem Ústavního soudu</a:t>
            </a:r>
          </a:p>
          <a:p>
            <a:r>
              <a:rPr lang="cs-CZ" dirty="0" smtClean="0"/>
              <a:t>Řízení o přezkumu příkazu k odposlechu a záznamu telekomunikačního provozu</a:t>
            </a:r>
          </a:p>
          <a:p>
            <a:r>
              <a:rPr lang="cs-CZ" dirty="0" smtClean="0"/>
              <a:t>Odklony</a:t>
            </a:r>
            <a:endParaRPr lang="cs-CZ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1080120"/>
          </a:xfrm>
        </p:spPr>
        <p:txBody>
          <a:bodyPr/>
          <a:lstStyle/>
          <a:p>
            <a:r>
              <a:rPr lang="cs-CZ" dirty="0" smtClean="0"/>
              <a:t>Odklony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873728"/>
          </a:xfrm>
        </p:spPr>
        <p:txBody>
          <a:bodyPr>
            <a:normAutofit/>
          </a:bodyPr>
          <a:lstStyle/>
          <a:p>
            <a:r>
              <a:rPr lang="cs-CZ" dirty="0" smtClean="0"/>
              <a:t>Racionalizace trestní justice</a:t>
            </a:r>
          </a:p>
          <a:p>
            <a:r>
              <a:rPr lang="cs-CZ" dirty="0" smtClean="0"/>
              <a:t>Možné řešení narůstající kriminality a přeplněnosti věznic</a:t>
            </a:r>
          </a:p>
          <a:p>
            <a:r>
              <a:rPr lang="cs-CZ" dirty="0" smtClean="0"/>
              <a:t>Ulehčení přetíženému soudnímu systému</a:t>
            </a:r>
          </a:p>
          <a:p>
            <a:r>
              <a:rPr lang="cs-CZ" dirty="0" smtClean="0"/>
              <a:t>Urychlení trestního řízení</a:t>
            </a:r>
          </a:p>
          <a:p>
            <a:r>
              <a:rPr lang="cs-CZ" dirty="0" smtClean="0"/>
              <a:t>Ušetření finančních prostředků</a:t>
            </a:r>
          </a:p>
          <a:p>
            <a:r>
              <a:rPr lang="cs-CZ" dirty="0" smtClean="0"/>
              <a:t>Diferenciace trestní odpovědnosti</a:t>
            </a:r>
          </a:p>
          <a:p>
            <a:r>
              <a:rPr lang="cs-CZ" dirty="0" smtClean="0"/>
              <a:t>Individualizace trestního postihu</a:t>
            </a:r>
          </a:p>
          <a:p>
            <a:endParaRPr lang="cs-CZ" dirty="0"/>
          </a:p>
        </p:txBody>
      </p:sp>
      <p:pic>
        <p:nvPicPr>
          <p:cNvPr id="5" name="Picture 2" descr="C:\Users\miroslav\Desktop\money2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28184" y="3573017"/>
            <a:ext cx="2915816" cy="328498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1152128"/>
          </a:xfrm>
        </p:spPr>
        <p:txBody>
          <a:bodyPr/>
          <a:lstStyle/>
          <a:p>
            <a:r>
              <a:rPr lang="cs-CZ" dirty="0" smtClean="0"/>
              <a:t>Odklony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945736"/>
          </a:xfrm>
        </p:spPr>
        <p:txBody>
          <a:bodyPr/>
          <a:lstStyle/>
          <a:p>
            <a:r>
              <a:rPr lang="cs-CZ" dirty="0" smtClean="0"/>
              <a:t>Řešení neefektivity ukládaných trestů</a:t>
            </a:r>
          </a:p>
          <a:p>
            <a:r>
              <a:rPr lang="cs-CZ" dirty="0" smtClean="0"/>
              <a:t>Resocializace pachatele díky výchovným programům</a:t>
            </a:r>
          </a:p>
          <a:p>
            <a:r>
              <a:rPr lang="cs-CZ" dirty="0" smtClean="0"/>
              <a:t>Udržení jeho sociálních a pracovních vazeb</a:t>
            </a:r>
          </a:p>
          <a:p>
            <a:r>
              <a:rPr lang="cs-CZ" dirty="0" smtClean="0"/>
              <a:t>Preventivní působení proti šíření kriminality</a:t>
            </a:r>
          </a:p>
          <a:p>
            <a:r>
              <a:rPr lang="cs-CZ" dirty="0" smtClean="0"/>
              <a:t>Napravení konfliktního stavu mezi obviněným a poškozeným</a:t>
            </a:r>
          </a:p>
          <a:p>
            <a:r>
              <a:rPr lang="cs-CZ" dirty="0" smtClean="0"/>
              <a:t>Ochrana před sekundární viktimizací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1152128"/>
          </a:xfrm>
        </p:spPr>
        <p:txBody>
          <a:bodyPr/>
          <a:lstStyle/>
          <a:p>
            <a:r>
              <a:rPr lang="cs-CZ" dirty="0" smtClean="0"/>
              <a:t>Odklony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945736"/>
          </a:xfrm>
        </p:spPr>
        <p:txBody>
          <a:bodyPr>
            <a:normAutofit/>
          </a:bodyPr>
          <a:lstStyle/>
          <a:p>
            <a:r>
              <a:rPr lang="cs-CZ" dirty="0" smtClean="0"/>
              <a:t>Podmíněné zastavení trestního stíhání</a:t>
            </a:r>
          </a:p>
          <a:p>
            <a:r>
              <a:rPr lang="cs-CZ" dirty="0" smtClean="0"/>
              <a:t>Narovnání</a:t>
            </a:r>
          </a:p>
          <a:p>
            <a:r>
              <a:rPr lang="cs-CZ" dirty="0" smtClean="0"/>
              <a:t>Podmíněné odložení podání návrhu na potrestání (zkrácené přípravné řízení)</a:t>
            </a:r>
          </a:p>
          <a:p>
            <a:r>
              <a:rPr lang="cs-CZ" dirty="0" smtClean="0"/>
              <a:t>Odložení věci při schválení narovnání </a:t>
            </a:r>
          </a:p>
          <a:p>
            <a:pPr>
              <a:buNone/>
            </a:pPr>
            <a:r>
              <a:rPr lang="cs-CZ" dirty="0" smtClean="0"/>
              <a:t>	(zkrácené přípravné řízení)</a:t>
            </a:r>
          </a:p>
          <a:p>
            <a:r>
              <a:rPr lang="cs-CZ" dirty="0" smtClean="0"/>
              <a:t>Odstoupení od trestního stíhání mladistvého</a:t>
            </a:r>
          </a:p>
          <a:p>
            <a:r>
              <a:rPr lang="cs-CZ" dirty="0" smtClean="0"/>
              <a:t>Specifické druhy odklonů</a:t>
            </a:r>
          </a:p>
          <a:p>
            <a:pPr>
              <a:buNone/>
            </a:pPr>
            <a:r>
              <a:rPr lang="cs-CZ" dirty="0"/>
              <a:t> </a:t>
            </a:r>
            <a:r>
              <a:rPr lang="cs-CZ" dirty="0" smtClean="0"/>
              <a:t>    - Trestní příkaz</a:t>
            </a:r>
          </a:p>
          <a:p>
            <a:pPr>
              <a:buNone/>
            </a:pPr>
            <a:r>
              <a:rPr lang="cs-CZ" dirty="0"/>
              <a:t> </a:t>
            </a:r>
            <a:r>
              <a:rPr lang="cs-CZ" dirty="0" smtClean="0"/>
              <a:t>    - Dohoda o vině a trestu</a:t>
            </a:r>
            <a:endParaRPr lang="cs-CZ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548680"/>
            <a:ext cx="8229600" cy="1296144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Podmíněné zastavení trestního stíhání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729712"/>
          </a:xfrm>
        </p:spPr>
        <p:txBody>
          <a:bodyPr>
            <a:normAutofit fontScale="92500"/>
          </a:bodyPr>
          <a:lstStyle/>
          <a:p>
            <a:r>
              <a:rPr lang="cs-CZ" dirty="0" smtClean="0">
                <a:solidFill>
                  <a:schemeClr val="accent3"/>
                </a:solidFill>
              </a:rPr>
              <a:t>§ 307 a </a:t>
            </a:r>
            <a:r>
              <a:rPr lang="cs-CZ" dirty="0" err="1" smtClean="0">
                <a:solidFill>
                  <a:schemeClr val="accent3"/>
                </a:solidFill>
              </a:rPr>
              <a:t>násl</a:t>
            </a:r>
            <a:r>
              <a:rPr lang="cs-CZ" dirty="0" smtClean="0">
                <a:solidFill>
                  <a:schemeClr val="accent3"/>
                </a:solidFill>
              </a:rPr>
              <a:t>. TŘ</a:t>
            </a:r>
          </a:p>
          <a:p>
            <a:r>
              <a:rPr lang="cs-CZ" dirty="0" smtClean="0"/>
              <a:t>Fakultativní – bez nároku, na úvaze soudce, SZ</a:t>
            </a:r>
          </a:p>
          <a:p>
            <a:r>
              <a:rPr lang="cs-CZ" dirty="0" err="1" smtClean="0"/>
              <a:t>Mezitimní</a:t>
            </a:r>
            <a:endParaRPr lang="cs-CZ" dirty="0" smtClean="0"/>
          </a:p>
          <a:p>
            <a:r>
              <a:rPr lang="cs-CZ" dirty="0" smtClean="0">
                <a:solidFill>
                  <a:schemeClr val="accent3"/>
                </a:solidFill>
              </a:rPr>
              <a:t>Nerozhoduje se o vině a trestu</a:t>
            </a:r>
          </a:p>
          <a:p>
            <a:r>
              <a:rPr lang="cs-CZ" dirty="0" smtClean="0">
                <a:solidFill>
                  <a:schemeClr val="accent3"/>
                </a:solidFill>
              </a:rPr>
              <a:t>Nemá charakter odsuzujícího rozsudku</a:t>
            </a:r>
          </a:p>
          <a:p>
            <a:r>
              <a:rPr lang="cs-CZ" dirty="0" smtClean="0"/>
              <a:t>V první fázi ani charakter a účinky definitivního zastavení trestního stíhání</a:t>
            </a:r>
          </a:p>
          <a:p>
            <a:r>
              <a:rPr lang="cs-CZ" dirty="0" smtClean="0"/>
              <a:t>Dočasné zastavení probíhajícího trestního stíhání</a:t>
            </a:r>
          </a:p>
          <a:p>
            <a:r>
              <a:rPr lang="cs-CZ" dirty="0" smtClean="0"/>
              <a:t>Pokud obviněný vyhoví po stanovenou zkušební dobu podmínkám – definitivní zastavení trestního stíhání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1224136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Podmíněné zastavení trestního stíhání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873728"/>
          </a:xfrm>
        </p:spPr>
        <p:txBody>
          <a:bodyPr>
            <a:normAutofit/>
          </a:bodyPr>
          <a:lstStyle/>
          <a:p>
            <a:r>
              <a:rPr lang="cs-CZ" dirty="0" smtClean="0"/>
              <a:t>V řízení o </a:t>
            </a:r>
            <a:r>
              <a:rPr lang="cs-CZ" dirty="0" smtClean="0">
                <a:solidFill>
                  <a:schemeClr val="accent3"/>
                </a:solidFill>
              </a:rPr>
              <a:t>přečinu</a:t>
            </a:r>
            <a:r>
              <a:rPr lang="cs-CZ" dirty="0" smtClean="0"/>
              <a:t> – všechny nedbalostní trestné činy a ty úmyslné trestné činy, na něž trestní zákon stanoví trest odnětí svobody s horní hranicí trestní sazby do pěti let</a:t>
            </a:r>
          </a:p>
          <a:p>
            <a:r>
              <a:rPr lang="cs-CZ" dirty="0" smtClean="0"/>
              <a:t>Nutný </a:t>
            </a:r>
            <a:r>
              <a:rPr lang="cs-CZ" dirty="0" smtClean="0">
                <a:solidFill>
                  <a:schemeClr val="accent3"/>
                </a:solidFill>
              </a:rPr>
              <a:t>souhlas obviněného</a:t>
            </a:r>
            <a:r>
              <a:rPr lang="cs-CZ" dirty="0" smtClean="0"/>
              <a:t>, nikoliv však poškozeného</a:t>
            </a:r>
          </a:p>
          <a:p>
            <a:r>
              <a:rPr lang="cs-CZ" dirty="0" smtClean="0"/>
              <a:t>Soud a v přípravném řízení státní zástupce</a:t>
            </a:r>
          </a:p>
          <a:p>
            <a:r>
              <a:rPr lang="cs-CZ" dirty="0" smtClean="0"/>
              <a:t>Obviněný, poškozený, případně státní zástupce, mají možnost podat proti tomuto rozhodnutí </a:t>
            </a:r>
            <a:r>
              <a:rPr lang="cs-CZ" dirty="0" smtClean="0">
                <a:solidFill>
                  <a:schemeClr val="accent3"/>
                </a:solidFill>
              </a:rPr>
              <a:t>stížnost s odkladným účinkem</a:t>
            </a:r>
            <a:endParaRPr lang="cs-CZ" dirty="0">
              <a:solidFill>
                <a:schemeClr val="accent3"/>
              </a:solidFill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1296144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Podmíněné zastavení trestního stíhání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729712"/>
          </a:xfrm>
        </p:spPr>
        <p:txBody>
          <a:bodyPr>
            <a:normAutofit fontScale="92500"/>
          </a:bodyPr>
          <a:lstStyle/>
          <a:p>
            <a:r>
              <a:rPr lang="cs-CZ" dirty="0" smtClean="0"/>
              <a:t>Kumulativní podmínky:</a:t>
            </a:r>
          </a:p>
          <a:p>
            <a:r>
              <a:rPr lang="cs-CZ" dirty="0" smtClean="0">
                <a:solidFill>
                  <a:schemeClr val="accent3"/>
                </a:solidFill>
              </a:rPr>
              <a:t>Doznání obviněného </a:t>
            </a:r>
            <a:r>
              <a:rPr lang="cs-CZ" dirty="0" smtClean="0"/>
              <a:t>– charakter důkazu v případném dalším řízení</a:t>
            </a:r>
          </a:p>
          <a:p>
            <a:r>
              <a:rPr lang="cs-CZ" dirty="0" smtClean="0">
                <a:solidFill>
                  <a:schemeClr val="accent3"/>
                </a:solidFill>
              </a:rPr>
              <a:t>Náhrada škody</a:t>
            </a:r>
            <a:r>
              <a:rPr lang="cs-CZ" dirty="0" smtClean="0"/>
              <a:t>, pokud byla činem způsobena, uzavření dohody o náhradě škody s poškozeným, jiná potřebná opatření k její náhradě</a:t>
            </a:r>
          </a:p>
          <a:p>
            <a:r>
              <a:rPr lang="cs-CZ" dirty="0" smtClean="0"/>
              <a:t>Vydání bezdůvodného obohacení získaného činem, uzavření dohody o jeho vydání, jiná vhodná opatření</a:t>
            </a:r>
          </a:p>
          <a:p>
            <a:r>
              <a:rPr lang="cs-CZ" dirty="0" smtClean="0"/>
              <a:t>Rozhodnutí lze </a:t>
            </a:r>
            <a:r>
              <a:rPr lang="cs-CZ" dirty="0" smtClean="0">
                <a:solidFill>
                  <a:schemeClr val="accent3"/>
                </a:solidFill>
              </a:rPr>
              <a:t>důvodně považovat za dostačující </a:t>
            </a:r>
            <a:r>
              <a:rPr lang="cs-CZ" dirty="0" smtClean="0"/>
              <a:t>vzhledem k osobě obviněného, jeho dosavadnímu životu a okolnostem případu</a:t>
            </a:r>
            <a:endParaRPr lang="cs-CZ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1296144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Podmíněné zastavení trestního stíhání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801720"/>
          </a:xfrm>
        </p:spPr>
        <p:txBody>
          <a:bodyPr/>
          <a:lstStyle/>
          <a:p>
            <a:r>
              <a:rPr lang="cs-CZ" dirty="0" smtClean="0">
                <a:solidFill>
                  <a:schemeClr val="accent3"/>
                </a:solidFill>
              </a:rPr>
              <a:t>Zkušební doba </a:t>
            </a:r>
            <a:r>
              <a:rPr lang="cs-CZ" dirty="0" smtClean="0"/>
              <a:t>šest měsíců až dva roky</a:t>
            </a:r>
          </a:p>
          <a:p>
            <a:r>
              <a:rPr lang="cs-CZ" dirty="0" smtClean="0"/>
              <a:t>Náhrada škody, vydání bezdůvodného obohacení v průběhu zkušební doby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Možnost uložení </a:t>
            </a:r>
            <a:r>
              <a:rPr lang="cs-CZ" dirty="0" smtClean="0">
                <a:solidFill>
                  <a:schemeClr val="accent3"/>
                </a:solidFill>
              </a:rPr>
              <a:t>přiměřených omezení a povinností směřujících k vedení řádného života </a:t>
            </a:r>
            <a:r>
              <a:rPr lang="cs-CZ" dirty="0" smtClean="0"/>
              <a:t>– např. programy k získání pracovní kvalifikace, léčba závislosti, psychologické poradenství, zákaz návštěv určitých typů podniků, splacení dlužného výživného, atd.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1296144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Podmíněné zastavení trestního stíhání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5013176"/>
          </a:xfrm>
        </p:spPr>
        <p:txBody>
          <a:bodyPr>
            <a:normAutofit/>
          </a:bodyPr>
          <a:lstStyle/>
          <a:p>
            <a:r>
              <a:rPr lang="cs-CZ" dirty="0" smtClean="0">
                <a:solidFill>
                  <a:schemeClr val="accent3"/>
                </a:solidFill>
              </a:rPr>
              <a:t>Rozhodnutí o osvědčení </a:t>
            </a:r>
            <a:r>
              <a:rPr lang="cs-CZ" dirty="0" smtClean="0"/>
              <a:t>– pokud obviněný vedl řádný život, splnil povinnost nahradit způsobenou škodu, vydat bezdůvodné obohacení a vyhověl dalším uloženým omezením, nastávají účinky zastavení trestního stíhání – </a:t>
            </a:r>
            <a:r>
              <a:rPr lang="cs-CZ" dirty="0" err="1" smtClean="0"/>
              <a:t>rei</a:t>
            </a:r>
            <a:r>
              <a:rPr lang="cs-CZ" dirty="0" smtClean="0"/>
              <a:t> </a:t>
            </a:r>
            <a:r>
              <a:rPr lang="cs-CZ" dirty="0" err="1" smtClean="0"/>
              <a:t>iudicate</a:t>
            </a:r>
            <a:endParaRPr lang="cs-CZ" dirty="0" smtClean="0"/>
          </a:p>
          <a:p>
            <a:pPr>
              <a:buNone/>
            </a:pPr>
            <a:endParaRPr lang="cs-CZ" dirty="0" smtClean="0"/>
          </a:p>
          <a:p>
            <a:r>
              <a:rPr lang="cs-CZ" dirty="0" smtClean="0">
                <a:solidFill>
                  <a:schemeClr val="accent3"/>
                </a:solidFill>
              </a:rPr>
              <a:t>Fikce osvědčení se </a:t>
            </a:r>
            <a:r>
              <a:rPr lang="cs-CZ" dirty="0" smtClean="0"/>
              <a:t>– pokud do jednoho roku od uplynutí zkušební doby nebylo učiněno rozhodnutí, aniž by na tom měl obviněný vinu, má se za to, že se osvědčil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1296144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Podmíněné zastavení trestního stíhání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657704"/>
          </a:xfrm>
        </p:spPr>
        <p:txBody>
          <a:bodyPr/>
          <a:lstStyle/>
          <a:p>
            <a:r>
              <a:rPr lang="cs-CZ" dirty="0" smtClean="0"/>
              <a:t>V případě </a:t>
            </a:r>
            <a:r>
              <a:rPr lang="cs-CZ" dirty="0" smtClean="0">
                <a:solidFill>
                  <a:schemeClr val="accent3"/>
                </a:solidFill>
              </a:rPr>
              <a:t>neosvědčení </a:t>
            </a:r>
            <a:r>
              <a:rPr lang="cs-CZ" dirty="0" smtClean="0"/>
              <a:t>lze i v průběhu zkušební doby rozhodnout o pokračování trestního stíhání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Proti rozhodnutí (forma usnesení) o (ne)osvědčení mohou podat obviněný, poškozený a případně také státní zástupce </a:t>
            </a:r>
            <a:r>
              <a:rPr lang="cs-CZ" dirty="0" smtClean="0">
                <a:solidFill>
                  <a:schemeClr val="accent3"/>
                </a:solidFill>
              </a:rPr>
              <a:t>stížnost s odkladným účinkem</a:t>
            </a:r>
          </a:p>
          <a:p>
            <a:r>
              <a:rPr lang="cs-CZ" dirty="0" smtClean="0"/>
              <a:t>Překážka věci rozhodnuté</a:t>
            </a:r>
          </a:p>
          <a:p>
            <a:r>
              <a:rPr lang="cs-CZ" dirty="0" smtClean="0"/>
              <a:t>Mimořádné opravné prostředky 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301080"/>
          </a:xfrm>
        </p:spPr>
        <p:txBody>
          <a:bodyPr/>
          <a:lstStyle/>
          <a:p>
            <a:r>
              <a:rPr lang="cs-CZ" dirty="0" smtClean="0"/>
              <a:t>Narovnání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5301208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>
                <a:solidFill>
                  <a:schemeClr val="accent3"/>
                </a:solidFill>
              </a:rPr>
              <a:t>§ 309 a </a:t>
            </a:r>
            <a:r>
              <a:rPr lang="cs-CZ" dirty="0" err="1" smtClean="0">
                <a:solidFill>
                  <a:schemeClr val="accent3"/>
                </a:solidFill>
              </a:rPr>
              <a:t>násl</a:t>
            </a:r>
            <a:r>
              <a:rPr lang="cs-CZ" dirty="0" smtClean="0">
                <a:solidFill>
                  <a:schemeClr val="accent3"/>
                </a:solidFill>
              </a:rPr>
              <a:t>. TŘ</a:t>
            </a:r>
          </a:p>
          <a:p>
            <a:r>
              <a:rPr lang="cs-CZ" dirty="0" smtClean="0"/>
              <a:t>Fakultativní</a:t>
            </a:r>
          </a:p>
          <a:p>
            <a:r>
              <a:rPr lang="cs-CZ" dirty="0"/>
              <a:t>D</a:t>
            </a:r>
            <a:r>
              <a:rPr lang="cs-CZ" dirty="0" smtClean="0"/>
              <a:t>efinitivní</a:t>
            </a:r>
          </a:p>
          <a:p>
            <a:r>
              <a:rPr lang="cs-CZ" dirty="0" smtClean="0">
                <a:solidFill>
                  <a:schemeClr val="accent3"/>
                </a:solidFill>
              </a:rPr>
              <a:t>Nerozhoduje se o vině a trestu</a:t>
            </a:r>
          </a:p>
          <a:p>
            <a:r>
              <a:rPr lang="cs-CZ" dirty="0" smtClean="0">
                <a:solidFill>
                  <a:schemeClr val="accent3"/>
                </a:solidFill>
              </a:rPr>
              <a:t>Nemá charakter odsuzujícího rozsudku</a:t>
            </a:r>
          </a:p>
          <a:p>
            <a:pPr>
              <a:buNone/>
            </a:pPr>
            <a:endParaRPr lang="cs-CZ" dirty="0" smtClean="0">
              <a:solidFill>
                <a:schemeClr val="accent3"/>
              </a:solidFill>
            </a:endParaRPr>
          </a:p>
          <a:p>
            <a:r>
              <a:rPr lang="cs-CZ" dirty="0" smtClean="0"/>
              <a:t>Především pokud je činem dotčena </a:t>
            </a:r>
            <a:r>
              <a:rPr lang="cs-CZ" dirty="0" smtClean="0">
                <a:solidFill>
                  <a:schemeClr val="accent3"/>
                </a:solidFill>
              </a:rPr>
              <a:t>soukromá oblast společenských vztahů</a:t>
            </a:r>
            <a:r>
              <a:rPr lang="cs-CZ" dirty="0" smtClean="0"/>
              <a:t>, stát nemá na trestním postihu pachatele výraznější zájem a dává přednost dohodě mezi obviněným a poškozeným</a:t>
            </a:r>
          </a:p>
          <a:p>
            <a:r>
              <a:rPr lang="cs-CZ" dirty="0" smtClean="0"/>
              <a:t>Cílem urovnání vzájemného konfliktního stavu </a:t>
            </a:r>
          </a:p>
          <a:p>
            <a:r>
              <a:rPr lang="cs-CZ" dirty="0" smtClean="0"/>
              <a:t>Odškodnění oběti rychlejším a méně stresujícím způsobem</a:t>
            </a:r>
          </a:p>
          <a:p>
            <a:endParaRPr lang="cs-CZ" dirty="0"/>
          </a:p>
        </p:txBody>
      </p:sp>
      <p:pic>
        <p:nvPicPr>
          <p:cNvPr id="5" name="Picture 3" descr="C:\Users\miroslav\Desktop\business-dea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36096" y="620688"/>
            <a:ext cx="3449464" cy="244827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64704"/>
            <a:ext cx="8229600" cy="108012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Řízení ve věcech </a:t>
            </a:r>
            <a:br>
              <a:rPr lang="cs-CZ" dirty="0" smtClean="0"/>
            </a:br>
            <a:r>
              <a:rPr lang="cs-CZ" dirty="0" smtClean="0"/>
              <a:t>mladistvých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4653136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>
                <a:solidFill>
                  <a:schemeClr val="accent3"/>
                </a:solidFill>
              </a:rPr>
              <a:t>§ 291 TŘ</a:t>
            </a:r>
          </a:p>
          <a:p>
            <a:r>
              <a:rPr lang="cs-CZ" dirty="0" smtClean="0"/>
              <a:t>Zákon o soudnictví ve věcech mládeže, pokud nestanoví něco jiného, postupuje se podle TŘ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>
                <a:solidFill>
                  <a:schemeClr val="accent3"/>
                </a:solidFill>
              </a:rPr>
              <a:t>Zvláštní ustanovení o trestním řízení ve věcech mladistvých se neužije:</a:t>
            </a:r>
          </a:p>
          <a:p>
            <a:pPr>
              <a:buNone/>
            </a:pPr>
            <a:r>
              <a:rPr lang="cs-CZ" dirty="0" smtClean="0"/>
              <a:t>   - V řízení o proviněních, která obviněný spáchal jednak před dovršením 18let, jednak po dovršení 18let, jestliže TZ na čin spáchaný po dovršení  18 roku stanoví trest stejný nebo přísnější</a:t>
            </a:r>
          </a:p>
          <a:p>
            <a:pPr>
              <a:buNone/>
            </a:pPr>
            <a:r>
              <a:rPr lang="cs-CZ" dirty="0" smtClean="0"/>
              <a:t>   - Bylo-li zahájeno trestní stíhání až po dovršení 19. roku mladistvého</a:t>
            </a:r>
          </a:p>
          <a:p>
            <a:endParaRPr lang="cs-CZ" dirty="0" smtClean="0"/>
          </a:p>
        </p:txBody>
      </p:sp>
      <p:pic>
        <p:nvPicPr>
          <p:cNvPr id="4" name="Picture 2" descr="C:\Users\miroslav\Desktop\tumblr_lh66e7ASO41qc8tk8o1_500_large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67944" y="0"/>
            <a:ext cx="5076056" cy="249289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1152128"/>
          </a:xfrm>
        </p:spPr>
        <p:txBody>
          <a:bodyPr/>
          <a:lstStyle/>
          <a:p>
            <a:r>
              <a:rPr lang="cs-CZ" dirty="0" smtClean="0"/>
              <a:t>Narovnání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945736"/>
          </a:xfrm>
        </p:spPr>
        <p:txBody>
          <a:bodyPr>
            <a:normAutofit/>
          </a:bodyPr>
          <a:lstStyle/>
          <a:p>
            <a:r>
              <a:rPr lang="cs-CZ" dirty="0" smtClean="0"/>
              <a:t>V řízení o </a:t>
            </a:r>
            <a:r>
              <a:rPr lang="cs-CZ" dirty="0" smtClean="0">
                <a:solidFill>
                  <a:schemeClr val="accent3"/>
                </a:solidFill>
              </a:rPr>
              <a:t>přečinu</a:t>
            </a:r>
            <a:r>
              <a:rPr lang="cs-CZ" dirty="0" smtClean="0"/>
              <a:t> – všechny nedbalostní trestné činy a ty úmyslné trestné činy, na něž trestní zákon stanoví trest odnětí svobody s horní hranicí trestní sazby do pěti let</a:t>
            </a:r>
          </a:p>
          <a:p>
            <a:r>
              <a:rPr lang="cs-CZ" dirty="0" smtClean="0"/>
              <a:t>Nutný </a:t>
            </a:r>
            <a:r>
              <a:rPr lang="cs-CZ" dirty="0" smtClean="0">
                <a:solidFill>
                  <a:schemeClr val="accent3"/>
                </a:solidFill>
              </a:rPr>
              <a:t>souhlas obviněného a poškozeného</a:t>
            </a:r>
          </a:p>
          <a:p>
            <a:r>
              <a:rPr lang="cs-CZ" dirty="0" smtClean="0"/>
              <a:t>Soud, v přípravném řízení státní zástupce</a:t>
            </a:r>
          </a:p>
          <a:p>
            <a:r>
              <a:rPr lang="cs-CZ" dirty="0" smtClean="0"/>
              <a:t>Obviněný, poškozený, případně státní zástupce, mají možnost podat proti tomuto rozhodnutí </a:t>
            </a:r>
            <a:r>
              <a:rPr lang="cs-CZ" dirty="0" smtClean="0">
                <a:solidFill>
                  <a:schemeClr val="accent3"/>
                </a:solidFill>
              </a:rPr>
              <a:t>stížnost s odkladným účinkem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1152128"/>
          </a:xfrm>
        </p:spPr>
        <p:txBody>
          <a:bodyPr/>
          <a:lstStyle/>
          <a:p>
            <a:r>
              <a:rPr lang="cs-CZ" dirty="0" smtClean="0"/>
              <a:t>Narovnání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5089752"/>
          </a:xfrm>
        </p:spPr>
        <p:txBody>
          <a:bodyPr>
            <a:normAutofit/>
          </a:bodyPr>
          <a:lstStyle/>
          <a:p>
            <a:r>
              <a:rPr lang="cs-CZ" dirty="0" smtClean="0"/>
              <a:t>Kumulativní podmínky:</a:t>
            </a:r>
          </a:p>
          <a:p>
            <a:r>
              <a:rPr lang="cs-CZ" dirty="0" smtClean="0">
                <a:solidFill>
                  <a:schemeClr val="accent3"/>
                </a:solidFill>
              </a:rPr>
              <a:t>Prohlášení obviněného, že spáchal skutek, pro který je stíhán </a:t>
            </a:r>
            <a:r>
              <a:rPr lang="cs-CZ" dirty="0" smtClean="0"/>
              <a:t>– nejedná se o doznání</a:t>
            </a:r>
          </a:p>
          <a:p>
            <a:r>
              <a:rPr lang="cs-CZ" dirty="0" smtClean="0"/>
              <a:t>Bez důvodných pochybností, že toto prohlášení bylo učiněno svobodně, vážně a určitě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Pokud není narovnání schváleno, </a:t>
            </a:r>
            <a:r>
              <a:rPr lang="cs-CZ" dirty="0" smtClean="0">
                <a:solidFill>
                  <a:schemeClr val="accent3"/>
                </a:solidFill>
              </a:rPr>
              <a:t>nelze k tomuto prohlášení v dalším řízení přihlížet jako k důkazu!!!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1224136"/>
          </a:xfrm>
        </p:spPr>
        <p:txBody>
          <a:bodyPr/>
          <a:lstStyle/>
          <a:p>
            <a:r>
              <a:rPr lang="cs-CZ" dirty="0" smtClean="0"/>
              <a:t>Narovnání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6120680"/>
          </a:xfrm>
        </p:spPr>
        <p:txBody>
          <a:bodyPr>
            <a:normAutofit/>
          </a:bodyPr>
          <a:lstStyle/>
          <a:p>
            <a:r>
              <a:rPr lang="cs-CZ" dirty="0" smtClean="0"/>
              <a:t>Kumulativní podmínky:</a:t>
            </a:r>
          </a:p>
          <a:p>
            <a:r>
              <a:rPr lang="cs-CZ" dirty="0" smtClean="0">
                <a:solidFill>
                  <a:schemeClr val="accent3"/>
                </a:solidFill>
              </a:rPr>
              <a:t>Uhrazení škody</a:t>
            </a:r>
            <a:r>
              <a:rPr lang="cs-CZ" dirty="0" smtClean="0"/>
              <a:t>, učinění jiných potřebných úkonů k její úhradě, případně jiné odčinění újmy vzniklé přečinem – nezbytný předpoklad narovnání</a:t>
            </a:r>
          </a:p>
          <a:p>
            <a:r>
              <a:rPr lang="cs-CZ" dirty="0" smtClean="0"/>
              <a:t>Např. složení finanční částky do úschovy soudu, nahlášení pojistné události, uveřejnění omluvy…</a:t>
            </a:r>
          </a:p>
          <a:p>
            <a:r>
              <a:rPr lang="cs-CZ" dirty="0" smtClean="0">
                <a:solidFill>
                  <a:schemeClr val="accent3"/>
                </a:solidFill>
              </a:rPr>
              <a:t>Narovnání nelze schválit, pokud neexistuje žádná újma způsobená TČ a žádný poškozený!</a:t>
            </a:r>
          </a:p>
          <a:p>
            <a:pPr>
              <a:buNone/>
            </a:pPr>
            <a:endParaRPr lang="cs-CZ" dirty="0" smtClean="0">
              <a:solidFill>
                <a:schemeClr val="accent3"/>
              </a:solidFill>
            </a:endParaRPr>
          </a:p>
          <a:p>
            <a:r>
              <a:rPr lang="cs-CZ" dirty="0" smtClean="0"/>
              <a:t>Vydá bezdůvodné obohacení získané přečinem nebo učiní jiná opatření k jeho vydání</a:t>
            </a:r>
          </a:p>
          <a:p>
            <a:endParaRPr lang="cs-CZ" dirty="0" smtClean="0">
              <a:solidFill>
                <a:schemeClr val="accent3"/>
              </a:solidFill>
            </a:endParaRPr>
          </a:p>
          <a:p>
            <a:endParaRPr lang="cs-CZ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1224136"/>
          </a:xfrm>
        </p:spPr>
        <p:txBody>
          <a:bodyPr/>
          <a:lstStyle/>
          <a:p>
            <a:r>
              <a:rPr lang="cs-CZ" dirty="0" smtClean="0"/>
              <a:t>Narovnání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5017744"/>
          </a:xfrm>
        </p:spPr>
        <p:txBody>
          <a:bodyPr>
            <a:normAutofit fontScale="92500"/>
          </a:bodyPr>
          <a:lstStyle/>
          <a:p>
            <a:r>
              <a:rPr lang="cs-CZ" dirty="0" smtClean="0"/>
              <a:t>Kumulativní podmínky:</a:t>
            </a:r>
          </a:p>
          <a:p>
            <a:r>
              <a:rPr lang="cs-CZ" dirty="0" smtClean="0"/>
              <a:t>Složení </a:t>
            </a:r>
            <a:r>
              <a:rPr lang="cs-CZ" dirty="0" smtClean="0">
                <a:solidFill>
                  <a:schemeClr val="accent3"/>
                </a:solidFill>
              </a:rPr>
              <a:t>peněžní částky určené konkrétnímu adresátovi k obecně prospěšným účelů </a:t>
            </a:r>
            <a:r>
              <a:rPr lang="cs-CZ" dirty="0" smtClean="0"/>
              <a:t>– rozvoj vzdělání, kultury, ekologických programů, charitativních činností,…</a:t>
            </a:r>
          </a:p>
          <a:p>
            <a:r>
              <a:rPr lang="cs-CZ" dirty="0" smtClean="0"/>
              <a:t>Částka nesmí být zřejmě nepřiměřená závažnosti přečinu</a:t>
            </a:r>
          </a:p>
          <a:p>
            <a:r>
              <a:rPr lang="cs-CZ" dirty="0" smtClean="0"/>
              <a:t>Z této peněžité částky musí být nejméně </a:t>
            </a:r>
            <a:r>
              <a:rPr lang="cs-CZ" dirty="0" smtClean="0">
                <a:solidFill>
                  <a:schemeClr val="accent3"/>
                </a:solidFill>
              </a:rPr>
              <a:t>50% určeno státu na peněžitou pomoc obětem trestné činnosti</a:t>
            </a:r>
          </a:p>
          <a:p>
            <a:r>
              <a:rPr lang="cs-CZ" dirty="0" smtClean="0"/>
              <a:t>Volbu příjemce částky k obecně prospěšným účelům provádí obviněný po dohodě s poškozeným</a:t>
            </a:r>
          </a:p>
          <a:p>
            <a:pPr>
              <a:buNone/>
            </a:pP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1152128"/>
          </a:xfrm>
        </p:spPr>
        <p:txBody>
          <a:bodyPr/>
          <a:lstStyle/>
          <a:p>
            <a:r>
              <a:rPr lang="cs-CZ" dirty="0" smtClean="0"/>
              <a:t>Narovnání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5017744"/>
          </a:xfrm>
        </p:spPr>
        <p:txBody>
          <a:bodyPr>
            <a:normAutofit fontScale="92500"/>
          </a:bodyPr>
          <a:lstStyle/>
          <a:p>
            <a:r>
              <a:rPr lang="cs-CZ" dirty="0" smtClean="0"/>
              <a:t>Kumulativní podmínky:</a:t>
            </a:r>
          </a:p>
          <a:p>
            <a:pPr>
              <a:buNone/>
            </a:pPr>
            <a:r>
              <a:rPr lang="cs-CZ" dirty="0" smtClean="0"/>
              <a:t>Rozhodnutí lze považovat za dostačující vzhledem:</a:t>
            </a:r>
          </a:p>
          <a:p>
            <a:r>
              <a:rPr lang="cs-CZ" dirty="0" smtClean="0"/>
              <a:t>k </a:t>
            </a:r>
            <a:r>
              <a:rPr lang="cs-CZ" dirty="0" smtClean="0">
                <a:solidFill>
                  <a:schemeClr val="accent3"/>
                </a:solidFill>
              </a:rPr>
              <a:t>povaze a závažnosti spáchaného činu </a:t>
            </a:r>
            <a:r>
              <a:rPr lang="cs-CZ" dirty="0" smtClean="0"/>
              <a:t>(§ 39/2 TZ)</a:t>
            </a:r>
          </a:p>
          <a:p>
            <a:r>
              <a:rPr lang="cs-CZ" dirty="0" smtClean="0"/>
              <a:t>k </a:t>
            </a:r>
            <a:r>
              <a:rPr lang="cs-CZ" dirty="0" smtClean="0">
                <a:solidFill>
                  <a:schemeClr val="accent3"/>
                </a:solidFill>
              </a:rPr>
              <a:t>míře dotčení veřejného zájmu </a:t>
            </a:r>
            <a:r>
              <a:rPr lang="cs-CZ" dirty="0" smtClean="0"/>
              <a:t>(čím méně dotčen veřejný zájem, tím spíše řešením narovnání)</a:t>
            </a:r>
          </a:p>
          <a:p>
            <a:r>
              <a:rPr lang="cs-CZ" dirty="0" smtClean="0"/>
              <a:t>k </a:t>
            </a:r>
            <a:r>
              <a:rPr lang="cs-CZ" dirty="0" smtClean="0">
                <a:solidFill>
                  <a:schemeClr val="accent3"/>
                </a:solidFill>
              </a:rPr>
              <a:t>osobě obviněného </a:t>
            </a:r>
            <a:r>
              <a:rPr lang="cs-CZ" dirty="0" smtClean="0"/>
              <a:t>(osoba blízká věku mladistvého, dosud netrestaná, vztah ke spáchanému činu)</a:t>
            </a:r>
          </a:p>
          <a:p>
            <a:r>
              <a:rPr lang="cs-CZ" dirty="0" smtClean="0"/>
              <a:t>k </a:t>
            </a:r>
            <a:r>
              <a:rPr lang="cs-CZ" dirty="0" smtClean="0">
                <a:solidFill>
                  <a:schemeClr val="accent3"/>
                </a:solidFill>
              </a:rPr>
              <a:t>jeho osobním a majetkovým poměrům </a:t>
            </a:r>
            <a:r>
              <a:rPr lang="cs-CZ" dirty="0" smtClean="0"/>
              <a:t>(zdravotní stavu, rodinná situace, pracovní zařazení, vyživovací povinnosti, finanční situace, …)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1080120"/>
          </a:xfrm>
        </p:spPr>
        <p:txBody>
          <a:bodyPr/>
          <a:lstStyle/>
          <a:p>
            <a:r>
              <a:rPr lang="cs-CZ" dirty="0" smtClean="0"/>
              <a:t>Narovnání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87372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dirty="0" smtClean="0">
                <a:solidFill>
                  <a:schemeClr val="accent3"/>
                </a:solidFill>
              </a:rPr>
              <a:t>Před rozhodnutím o schválení narovnání soud a v přípravné řízení státní zástupce vyslechne obviněného a poškozeného:</a:t>
            </a:r>
          </a:p>
          <a:p>
            <a:r>
              <a:rPr lang="cs-CZ" dirty="0" smtClean="0"/>
              <a:t>k okolnostem uzavření dohody o narovnání, zda jsou si vědomi důsledků, poučí je o jejich právech a podstatě institutu narovnání</a:t>
            </a:r>
          </a:p>
          <a:p>
            <a:r>
              <a:rPr lang="cs-CZ" dirty="0" smtClean="0"/>
              <a:t>Součástí výslechu obviněného musí být také prohlášení, že spáchal skutek, pro který je stíhán </a:t>
            </a:r>
            <a:endParaRPr lang="cs-CZ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1224136"/>
          </a:xfrm>
        </p:spPr>
        <p:txBody>
          <a:bodyPr/>
          <a:lstStyle/>
          <a:p>
            <a:r>
              <a:rPr lang="cs-CZ" dirty="0" smtClean="0"/>
              <a:t>Narovnání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5157192"/>
          </a:xfrm>
        </p:spPr>
        <p:txBody>
          <a:bodyPr>
            <a:normAutofit lnSpcReduction="10000"/>
          </a:bodyPr>
          <a:lstStyle/>
          <a:p>
            <a:r>
              <a:rPr lang="cs-CZ" dirty="0" smtClean="0">
                <a:solidFill>
                  <a:schemeClr val="accent3"/>
                </a:solidFill>
              </a:rPr>
              <a:t>Rozhodnutí o schválení narovnání a zastavení trestního stíhání </a:t>
            </a:r>
          </a:p>
          <a:p>
            <a:r>
              <a:rPr lang="cs-CZ" dirty="0" smtClean="0"/>
              <a:t>Forma usnesení, definitivní zastavení trestního stíhání</a:t>
            </a:r>
          </a:p>
          <a:p>
            <a:r>
              <a:rPr lang="cs-CZ" dirty="0" smtClean="0"/>
              <a:t>Popis skutku, právní posouzení, obsah narovnání, výrok o zastavení trestního stíhání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>
                <a:solidFill>
                  <a:schemeClr val="accent3"/>
                </a:solidFill>
              </a:rPr>
              <a:t>Stížnost s odkladným účinkem </a:t>
            </a:r>
            <a:r>
              <a:rPr lang="cs-CZ" dirty="0" smtClean="0"/>
              <a:t>– obviněný, poškozený, státní zástupce</a:t>
            </a:r>
          </a:p>
          <a:p>
            <a:endParaRPr lang="cs-CZ" dirty="0" smtClean="0"/>
          </a:p>
          <a:p>
            <a:r>
              <a:rPr lang="cs-CZ" dirty="0" smtClean="0"/>
              <a:t>Překážka věci rozhodnuté</a:t>
            </a:r>
          </a:p>
          <a:p>
            <a:r>
              <a:rPr lang="cs-CZ" dirty="0" smtClean="0"/>
              <a:t>Mimořádné opravné prostředky </a:t>
            </a:r>
            <a:endParaRPr lang="cs-CZ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1296144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Odklony</a:t>
            </a:r>
            <a:br>
              <a:rPr lang="cs-CZ" dirty="0" smtClean="0"/>
            </a:br>
            <a:r>
              <a:rPr lang="cs-CZ" dirty="0" smtClean="0"/>
              <a:t>Zkrácené přípravné řízení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5157192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/>
              <a:t>Osoba není stíhána jako obviněný, </a:t>
            </a:r>
          </a:p>
          <a:p>
            <a:pPr>
              <a:buNone/>
            </a:pPr>
            <a:r>
              <a:rPr lang="cs-CZ" dirty="0" smtClean="0"/>
              <a:t>    ale je v pozici </a:t>
            </a:r>
            <a:r>
              <a:rPr lang="cs-CZ" dirty="0" smtClean="0">
                <a:solidFill>
                  <a:schemeClr val="accent3"/>
                </a:solidFill>
              </a:rPr>
              <a:t>podezřelého</a:t>
            </a:r>
          </a:p>
          <a:p>
            <a:r>
              <a:rPr lang="cs-CZ" dirty="0" smtClean="0"/>
              <a:t>Obdobou obžaloby je zde </a:t>
            </a:r>
            <a:r>
              <a:rPr lang="cs-CZ" dirty="0" smtClean="0">
                <a:solidFill>
                  <a:schemeClr val="accent3"/>
                </a:solidFill>
              </a:rPr>
              <a:t>návrh na potrestání</a:t>
            </a:r>
          </a:p>
          <a:p>
            <a:r>
              <a:rPr lang="cs-CZ" dirty="0" smtClean="0"/>
              <a:t>U trestných činů, o kterých přísluší konat řízení v prvním stupni </a:t>
            </a:r>
            <a:r>
              <a:rPr lang="cs-CZ" dirty="0" smtClean="0">
                <a:solidFill>
                  <a:schemeClr val="accent3"/>
                </a:solidFill>
              </a:rPr>
              <a:t>okresnímu soudu a za které zákon stanoví trest odnětí svobody, jehož horní hranice nepřevyšuje </a:t>
            </a:r>
            <a:r>
              <a:rPr lang="cs-CZ" b="1" dirty="0" smtClean="0">
                <a:solidFill>
                  <a:schemeClr val="accent3"/>
                </a:solidFill>
              </a:rPr>
              <a:t>pět</a:t>
            </a:r>
            <a:r>
              <a:rPr lang="cs-CZ" dirty="0" smtClean="0">
                <a:solidFill>
                  <a:schemeClr val="accent3"/>
                </a:solidFill>
              </a:rPr>
              <a:t> roky</a:t>
            </a:r>
          </a:p>
          <a:p>
            <a:endParaRPr lang="cs-CZ" dirty="0" smtClean="0">
              <a:solidFill>
                <a:schemeClr val="accent3"/>
              </a:solidFill>
            </a:endParaRPr>
          </a:p>
          <a:p>
            <a:r>
              <a:rPr lang="cs-CZ" dirty="0" smtClean="0"/>
              <a:t>Podezřelý byl přistižen při činu nebo bezprostředně poté</a:t>
            </a:r>
          </a:p>
          <a:p>
            <a:r>
              <a:rPr lang="cs-CZ" dirty="0" smtClean="0"/>
              <a:t>Pro zkrácené přípravné řízení stanovena dvoutýdenní lhůta s možným prodloužením o deset dnů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/>
          </a:p>
        </p:txBody>
      </p:sp>
      <p:pic>
        <p:nvPicPr>
          <p:cNvPr id="4" name="Picture 2" descr="C:\Users\miroslav\Desktop\tn_hodiny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28184" y="620688"/>
            <a:ext cx="2915816" cy="187220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052736"/>
            <a:ext cx="8229600" cy="72008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Podmíněné odložení podání návrhu na potrestání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729712"/>
          </a:xfrm>
        </p:spPr>
        <p:txBody>
          <a:bodyPr>
            <a:normAutofit/>
          </a:bodyPr>
          <a:lstStyle/>
          <a:p>
            <a:r>
              <a:rPr lang="cs-CZ" dirty="0" smtClean="0">
                <a:solidFill>
                  <a:schemeClr val="accent3"/>
                </a:solidFill>
              </a:rPr>
              <a:t>§ 179g a </a:t>
            </a:r>
            <a:r>
              <a:rPr lang="cs-CZ" dirty="0" err="1" smtClean="0">
                <a:solidFill>
                  <a:schemeClr val="accent3"/>
                </a:solidFill>
              </a:rPr>
              <a:t>násl</a:t>
            </a:r>
            <a:r>
              <a:rPr lang="cs-CZ" dirty="0" smtClean="0">
                <a:solidFill>
                  <a:schemeClr val="accent3"/>
                </a:solidFill>
              </a:rPr>
              <a:t>. TŘ</a:t>
            </a:r>
          </a:p>
          <a:p>
            <a:r>
              <a:rPr lang="cs-CZ" dirty="0" smtClean="0"/>
              <a:t>Státní zástupce může rozhodnout, že se podání návrhu na potrestání podmíněně odkládá – mezitímní rozhodnutí</a:t>
            </a:r>
          </a:p>
          <a:p>
            <a:r>
              <a:rPr lang="cs-CZ" dirty="0" smtClean="0"/>
              <a:t>Doznání podezřelého</a:t>
            </a:r>
          </a:p>
          <a:p>
            <a:r>
              <a:rPr lang="cs-CZ" dirty="0" smtClean="0"/>
              <a:t>Souhlas podezřelého, souhlas poškozeného vyžadován není</a:t>
            </a:r>
          </a:p>
          <a:p>
            <a:r>
              <a:rPr lang="cs-CZ" dirty="0" smtClean="0"/>
              <a:t>Podezřelý a poškozený mohou podat stížnost s odkladným účinkem</a:t>
            </a:r>
          </a:p>
          <a:p>
            <a:endParaRPr lang="cs-CZ" dirty="0" smtClean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1368152"/>
          </a:xfrm>
        </p:spPr>
        <p:txBody>
          <a:bodyPr>
            <a:normAutofit/>
          </a:bodyPr>
          <a:lstStyle/>
          <a:p>
            <a:r>
              <a:rPr lang="cs-CZ" dirty="0" smtClean="0"/>
              <a:t>Podmíněné odložení podání návrhu na potrestání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4513688"/>
          </a:xfrm>
        </p:spPr>
        <p:txBody>
          <a:bodyPr>
            <a:normAutofit/>
          </a:bodyPr>
          <a:lstStyle/>
          <a:p>
            <a:r>
              <a:rPr lang="cs-CZ" dirty="0" smtClean="0"/>
              <a:t>Podezřelý nahradil škodu, pokud byla činem způsobena, nebo s poškozeným o její náhradě uzavřel dohodu, nebo učinil jiná opatření k její náhradě</a:t>
            </a:r>
          </a:p>
          <a:p>
            <a:r>
              <a:rPr lang="cs-CZ" dirty="0" smtClean="0"/>
              <a:t>Vydal bezdůvodné obohacení činem získané, uzavřel o jeho vydání dohodu s poškozeným, učinil jiná vhodná opatření k vydání</a:t>
            </a:r>
          </a:p>
          <a:p>
            <a:r>
              <a:rPr lang="cs-CZ" dirty="0" smtClean="0"/>
              <a:t>Rozhodnutí lze důvodně považovat za dostačující vzhledem k osobě podezřelého, jeho dosavadnímu životu a okolnostem případu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1152128"/>
          </a:xfrm>
        </p:spPr>
        <p:txBody>
          <a:bodyPr/>
          <a:lstStyle/>
          <a:p>
            <a:r>
              <a:rPr lang="cs-CZ" dirty="0" smtClean="0"/>
              <a:t>Řízení ve věcech mladistvých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5229200"/>
          </a:xfrm>
        </p:spPr>
        <p:txBody>
          <a:bodyPr>
            <a:normAutofit fontScale="92500" lnSpcReduction="20000"/>
          </a:bodyPr>
          <a:lstStyle/>
          <a:p>
            <a:r>
              <a:rPr lang="cs-CZ" dirty="0" smtClean="0">
                <a:solidFill>
                  <a:schemeClr val="accent3"/>
                </a:solidFill>
              </a:rPr>
              <a:t>Mladistvý</a:t>
            </a:r>
            <a:r>
              <a:rPr lang="cs-CZ" dirty="0" smtClean="0"/>
              <a:t> – v době spáchání dovršil patnáctý rok a nepřekročil osmnáctý</a:t>
            </a:r>
          </a:p>
          <a:p>
            <a:r>
              <a:rPr lang="cs-CZ" dirty="0" smtClean="0">
                <a:solidFill>
                  <a:schemeClr val="accent3"/>
                </a:solidFill>
              </a:rPr>
              <a:t>Relativní trestní odpovědnost </a:t>
            </a:r>
            <a:r>
              <a:rPr lang="cs-CZ" dirty="0" smtClean="0"/>
              <a:t>dle rozumové a mravní vyspělosti</a:t>
            </a:r>
          </a:p>
          <a:p>
            <a:r>
              <a:rPr lang="cs-CZ" dirty="0" smtClean="0"/>
              <a:t>Trestný čin spáchaný mladistvým se nazývá </a:t>
            </a:r>
            <a:r>
              <a:rPr lang="cs-CZ" dirty="0" smtClean="0">
                <a:solidFill>
                  <a:schemeClr val="accent3"/>
                </a:solidFill>
              </a:rPr>
              <a:t>provinění</a:t>
            </a:r>
          </a:p>
          <a:p>
            <a:r>
              <a:rPr lang="cs-CZ" dirty="0" smtClean="0"/>
              <a:t>Mladistvému lze uložit výchovná, ochranná a trestní </a:t>
            </a:r>
            <a:r>
              <a:rPr lang="cs-CZ" dirty="0" smtClean="0">
                <a:solidFill>
                  <a:schemeClr val="accent3"/>
                </a:solidFill>
              </a:rPr>
              <a:t>opatření</a:t>
            </a:r>
          </a:p>
          <a:p>
            <a:r>
              <a:rPr lang="cs-CZ" dirty="0" smtClean="0"/>
              <a:t>Řízení koná </a:t>
            </a:r>
            <a:r>
              <a:rPr lang="cs-CZ" dirty="0" smtClean="0">
                <a:solidFill>
                  <a:schemeClr val="accent3"/>
                </a:solidFill>
              </a:rPr>
              <a:t>soud pro mládež, v jehož obvodu mladistvý bydlí</a:t>
            </a:r>
            <a:r>
              <a:rPr lang="cs-CZ" dirty="0" smtClean="0"/>
              <a:t>,  případně se zdržuje nebo pracuje</a:t>
            </a:r>
          </a:p>
          <a:p>
            <a:r>
              <a:rPr lang="cs-CZ" dirty="0" smtClean="0"/>
              <a:t>Pouze výjimečně lze konat řízení proti mladistvému a dospělému, jestliže je to nutné pro všestranné a objektivní posouzení věci a není to na újmu mladistvého 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8229600" cy="1224136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Podmíněné odložení podání návrhu na potrestání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869160"/>
          </a:xfrm>
        </p:spPr>
        <p:txBody>
          <a:bodyPr>
            <a:normAutofit lnSpcReduction="10000"/>
          </a:bodyPr>
          <a:lstStyle/>
          <a:p>
            <a:r>
              <a:rPr lang="cs-CZ" dirty="0" smtClean="0">
                <a:solidFill>
                  <a:schemeClr val="accent3"/>
                </a:solidFill>
              </a:rPr>
              <a:t>Zkušební doba na 6 měsíců až </a:t>
            </a:r>
            <a:r>
              <a:rPr lang="cs-CZ" b="1" dirty="0" smtClean="0">
                <a:solidFill>
                  <a:schemeClr val="accent3"/>
                </a:solidFill>
              </a:rPr>
              <a:t>2 roky</a:t>
            </a:r>
          </a:p>
          <a:p>
            <a:r>
              <a:rPr lang="cs-CZ" dirty="0" smtClean="0"/>
              <a:t>V rozhodnutí se mu uloží, aby v průběhu zkušební doby nahradil škodu nebo vydal bezdůvodné obohacení</a:t>
            </a:r>
          </a:p>
          <a:p>
            <a:r>
              <a:rPr lang="cs-CZ" dirty="0" smtClean="0"/>
              <a:t>Lze uložit přiměřená omezení a povinnosti směřující k vedení řádného života </a:t>
            </a:r>
          </a:p>
          <a:p>
            <a:pPr>
              <a:buNone/>
            </a:pPr>
            <a:r>
              <a:rPr lang="cs-CZ" dirty="0" smtClean="0"/>
              <a:t>   (pracovní kvalifikace, terapie, zákaz návštěv heren, zákaz aplikace omamných a psychotropních látek, splatit dlužné výživné, …)</a:t>
            </a:r>
          </a:p>
          <a:p>
            <a:r>
              <a:rPr lang="cs-CZ" dirty="0" smtClean="0"/>
              <a:t>Podmínka vedení řádného života – nebyl odsouzen za další TČ, postižen za přestupek, …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8229600" cy="1152128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Podmíněné odložení podání návrhu na potrestání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5184576"/>
          </a:xfrm>
        </p:spPr>
        <p:txBody>
          <a:bodyPr>
            <a:normAutofit fontScale="92500" lnSpcReduction="20000"/>
          </a:bodyPr>
          <a:lstStyle/>
          <a:p>
            <a:r>
              <a:rPr lang="cs-CZ" dirty="0" smtClean="0"/>
              <a:t>Pokud vedl po celou zkušební dobu řádný život a vyhověl omezením a splnil povinnost nahradit způsobenou škodu nebo vydat bezdůvodné obohacení, </a:t>
            </a:r>
            <a:r>
              <a:rPr lang="cs-CZ" dirty="0" smtClean="0">
                <a:solidFill>
                  <a:schemeClr val="accent3"/>
                </a:solidFill>
              </a:rPr>
              <a:t>státní zástupce rozhodne usnesením o tom, že se osvědčil</a:t>
            </a:r>
          </a:p>
          <a:p>
            <a:r>
              <a:rPr lang="cs-CZ" dirty="0" smtClean="0"/>
              <a:t>Jinak (i během zkušební doby) nařídí policejnímu orgánu, který dosud vedl zkrácené přípravné řízení, aby zahájil trestní stíhání</a:t>
            </a:r>
          </a:p>
          <a:p>
            <a:r>
              <a:rPr lang="cs-CZ" dirty="0" smtClean="0">
                <a:solidFill>
                  <a:schemeClr val="accent3"/>
                </a:solidFill>
              </a:rPr>
              <a:t>Fikce osvědčení </a:t>
            </a:r>
            <a:r>
              <a:rPr lang="cs-CZ" dirty="0" smtClean="0"/>
              <a:t>– pokud do 6 měsíců od uplynutí zkušební doby nebylo rozhodnuto, aniž by na tom měl podezřelý vinu</a:t>
            </a:r>
          </a:p>
          <a:p>
            <a:r>
              <a:rPr lang="cs-CZ" dirty="0" smtClean="0"/>
              <a:t>Překážka věci rozsouzené</a:t>
            </a:r>
          </a:p>
          <a:p>
            <a:r>
              <a:rPr lang="cs-CZ" dirty="0" smtClean="0"/>
              <a:t>Podezřelý a poškozený mohou podat </a:t>
            </a:r>
            <a:r>
              <a:rPr lang="cs-CZ" dirty="0" smtClean="0">
                <a:solidFill>
                  <a:schemeClr val="accent3"/>
                </a:solidFill>
              </a:rPr>
              <a:t>stížnost s odkladným účinkem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1224136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Odložení věci při schválení narovnání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873728"/>
          </a:xfrm>
        </p:spPr>
        <p:txBody>
          <a:bodyPr>
            <a:normAutofit fontScale="92500" lnSpcReduction="20000"/>
          </a:bodyPr>
          <a:lstStyle/>
          <a:p>
            <a:r>
              <a:rPr lang="cs-CZ" dirty="0" smtClean="0">
                <a:solidFill>
                  <a:schemeClr val="accent3"/>
                </a:solidFill>
              </a:rPr>
              <a:t>§ 179c/2f</a:t>
            </a:r>
          </a:p>
          <a:p>
            <a:r>
              <a:rPr lang="cs-CZ" dirty="0" smtClean="0"/>
              <a:t>Obdobně se použije ustanovení § 309 a </a:t>
            </a:r>
            <a:r>
              <a:rPr lang="cs-CZ" dirty="0" err="1" smtClean="0"/>
              <a:t>násl</a:t>
            </a:r>
            <a:r>
              <a:rPr lang="cs-CZ" dirty="0" smtClean="0"/>
              <a:t>.</a:t>
            </a:r>
          </a:p>
          <a:p>
            <a:r>
              <a:rPr lang="cs-CZ" dirty="0" smtClean="0"/>
              <a:t>TČ u kterých v prvním stupni rozhoduje </a:t>
            </a:r>
            <a:r>
              <a:rPr lang="cs-CZ" dirty="0" smtClean="0">
                <a:solidFill>
                  <a:schemeClr val="accent3"/>
                </a:solidFill>
              </a:rPr>
              <a:t>okresní soud, za které zákon stanoví trest odnětí svobody, který nepřevyšuje tři léta</a:t>
            </a:r>
          </a:p>
          <a:p>
            <a:r>
              <a:rPr lang="cs-CZ" dirty="0" smtClean="0"/>
              <a:t>Hovoříme o </a:t>
            </a:r>
            <a:r>
              <a:rPr lang="cs-CZ" dirty="0" smtClean="0">
                <a:solidFill>
                  <a:schemeClr val="accent3"/>
                </a:solidFill>
              </a:rPr>
              <a:t>podezřelém</a:t>
            </a:r>
            <a:r>
              <a:rPr lang="cs-CZ" dirty="0" smtClean="0"/>
              <a:t>, ne o obviněném</a:t>
            </a:r>
          </a:p>
          <a:p>
            <a:r>
              <a:rPr lang="cs-CZ" dirty="0" smtClean="0"/>
              <a:t>Státní zástupce věc usnesením odkládá</a:t>
            </a:r>
          </a:p>
          <a:p>
            <a:r>
              <a:rPr lang="cs-CZ" dirty="0" smtClean="0"/>
              <a:t>Podezřelý i poškozený mohou podat </a:t>
            </a:r>
            <a:r>
              <a:rPr lang="cs-CZ" dirty="0" smtClean="0">
                <a:solidFill>
                  <a:schemeClr val="accent3"/>
                </a:solidFill>
              </a:rPr>
              <a:t>stížnost</a:t>
            </a:r>
          </a:p>
          <a:p>
            <a:r>
              <a:rPr lang="cs-CZ" dirty="0" smtClean="0"/>
              <a:t>Pro zkrácené přípravné řízení stanovena dvoutýdenní lhůta s možným prodloužením o deset dnů, narovnání časově náročnější, proto ve zkráceném přípravném řízení využíváno v podstatě minimálně</a:t>
            </a:r>
            <a:endParaRPr lang="cs-CZ" dirty="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3568" y="476672"/>
            <a:ext cx="8003232" cy="1800200"/>
          </a:xfrm>
        </p:spPr>
        <p:txBody>
          <a:bodyPr>
            <a:normAutofit/>
          </a:bodyPr>
          <a:lstStyle/>
          <a:p>
            <a:r>
              <a:rPr lang="cs-CZ" dirty="0" smtClean="0"/>
              <a:t>Odklony </a:t>
            </a:r>
            <a:br>
              <a:rPr lang="cs-CZ" dirty="0" smtClean="0"/>
            </a:br>
            <a:r>
              <a:rPr lang="cs-CZ" dirty="0" smtClean="0"/>
              <a:t>Mladiství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4797152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Podezření ze spáchání provinění se jeví na základě dostatečného objasnění skutkového stavu věci zcela důvodným</a:t>
            </a:r>
          </a:p>
          <a:p>
            <a:r>
              <a:rPr lang="cs-CZ" dirty="0" smtClean="0">
                <a:solidFill>
                  <a:schemeClr val="accent3"/>
                </a:solidFill>
              </a:rPr>
              <a:t>Mladistvý je připraven nést odpovědnost za spáchaný čin, vypořádat se s jeho příčinami a přičinit se o odstranění škodlivých následků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Podmíněné zastavení trestního stíhání</a:t>
            </a:r>
          </a:p>
          <a:p>
            <a:r>
              <a:rPr lang="cs-CZ" dirty="0" smtClean="0"/>
              <a:t>Narovnání</a:t>
            </a:r>
          </a:p>
          <a:p>
            <a:r>
              <a:rPr lang="cs-CZ" dirty="0" smtClean="0">
                <a:solidFill>
                  <a:schemeClr val="accent2"/>
                </a:solidFill>
              </a:rPr>
              <a:t>Odstoupení od trestního stíhání </a:t>
            </a:r>
            <a:r>
              <a:rPr lang="cs-CZ" dirty="0" smtClean="0"/>
              <a:t>– speciálně  pro mladistvé</a:t>
            </a:r>
            <a:endParaRPr lang="cs-CZ" dirty="0"/>
          </a:p>
        </p:txBody>
      </p:sp>
      <p:pic>
        <p:nvPicPr>
          <p:cNvPr id="4" name="Picture 2" descr="C:\Users\miroslav\Desktop\Youngpeople49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16016" y="404664"/>
            <a:ext cx="4427984" cy="170080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1152128"/>
          </a:xfrm>
        </p:spPr>
        <p:txBody>
          <a:bodyPr/>
          <a:lstStyle/>
          <a:p>
            <a:r>
              <a:rPr lang="cs-CZ" dirty="0" smtClean="0"/>
              <a:t>Odstoupení od trestního stíhání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5017744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>
                <a:solidFill>
                  <a:schemeClr val="accent3"/>
                </a:solidFill>
              </a:rPr>
              <a:t>§ 70 ZSM a </a:t>
            </a:r>
            <a:r>
              <a:rPr lang="cs-CZ" dirty="0" err="1" smtClean="0">
                <a:solidFill>
                  <a:schemeClr val="accent3"/>
                </a:solidFill>
              </a:rPr>
              <a:t>násl</a:t>
            </a:r>
            <a:r>
              <a:rPr lang="cs-CZ" dirty="0" smtClean="0">
                <a:solidFill>
                  <a:schemeClr val="accent3"/>
                </a:solidFill>
              </a:rPr>
              <a:t>. TŘ</a:t>
            </a:r>
          </a:p>
          <a:p>
            <a:r>
              <a:rPr lang="cs-CZ" dirty="0" smtClean="0">
                <a:solidFill>
                  <a:schemeClr val="accent3"/>
                </a:solidFill>
              </a:rPr>
              <a:t>Řízení o provinění, na které trestní zákoník stanoví trest odnětí svobody jehož horní hranice nepřevyšuje tři roky</a:t>
            </a:r>
          </a:p>
          <a:p>
            <a:r>
              <a:rPr lang="cs-CZ" dirty="0" smtClean="0"/>
              <a:t>Soud pro mládež, v přípravném řízení státní zástupce</a:t>
            </a:r>
          </a:p>
          <a:p>
            <a:r>
              <a:rPr lang="cs-CZ" dirty="0" smtClean="0"/>
              <a:t>Z důvodu </a:t>
            </a:r>
            <a:r>
              <a:rPr lang="cs-CZ" dirty="0" smtClean="0">
                <a:solidFill>
                  <a:schemeClr val="accent3"/>
                </a:solidFill>
              </a:rPr>
              <a:t>chybějícího veřejného zájmu</a:t>
            </a:r>
          </a:p>
          <a:p>
            <a:r>
              <a:rPr lang="cs-CZ" dirty="0" smtClean="0"/>
              <a:t>S přihlédnutím k </a:t>
            </a:r>
            <a:r>
              <a:rPr lang="cs-CZ" dirty="0" smtClean="0">
                <a:solidFill>
                  <a:schemeClr val="accent3"/>
                </a:solidFill>
              </a:rPr>
              <a:t>povaze a závažnosti provinění</a:t>
            </a:r>
          </a:p>
          <a:p>
            <a:r>
              <a:rPr lang="cs-CZ" dirty="0" smtClean="0"/>
              <a:t>S přihlédnutím k </a:t>
            </a:r>
            <a:r>
              <a:rPr lang="cs-CZ" dirty="0" smtClean="0">
                <a:solidFill>
                  <a:schemeClr val="accent3"/>
                </a:solidFill>
              </a:rPr>
              <a:t>osobě mladistvého</a:t>
            </a:r>
          </a:p>
          <a:p>
            <a:r>
              <a:rPr lang="cs-CZ" dirty="0" smtClean="0"/>
              <a:t>Je-li trestní stíhání </a:t>
            </a:r>
            <a:r>
              <a:rPr lang="cs-CZ" dirty="0" smtClean="0">
                <a:solidFill>
                  <a:schemeClr val="accent3"/>
                </a:solidFill>
              </a:rPr>
              <a:t>neúčelné</a:t>
            </a:r>
          </a:p>
          <a:p>
            <a:r>
              <a:rPr lang="cs-CZ" dirty="0" smtClean="0"/>
              <a:t>Potrestání </a:t>
            </a:r>
            <a:r>
              <a:rPr lang="cs-CZ" dirty="0" smtClean="0">
                <a:solidFill>
                  <a:schemeClr val="accent3"/>
                </a:solidFill>
              </a:rPr>
              <a:t>není nutné k odvracení mladistvého do páchání dalších provinění</a:t>
            </a:r>
            <a:endParaRPr lang="cs-CZ" dirty="0">
              <a:solidFill>
                <a:schemeClr val="accent3"/>
              </a:solidFill>
            </a:endParaRP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1224136"/>
          </a:xfrm>
        </p:spPr>
        <p:txBody>
          <a:bodyPr/>
          <a:lstStyle/>
          <a:p>
            <a:r>
              <a:rPr lang="cs-CZ" dirty="0" smtClean="0"/>
              <a:t>Odstoupení od trestního stíhání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5017744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Zejména (fakultativně, demonstrativně) pokud</a:t>
            </a:r>
          </a:p>
          <a:p>
            <a:r>
              <a:rPr lang="cs-CZ" dirty="0" smtClean="0"/>
              <a:t>úspěšně </a:t>
            </a:r>
            <a:r>
              <a:rPr lang="cs-CZ" dirty="0" smtClean="0">
                <a:solidFill>
                  <a:schemeClr val="accent3"/>
                </a:solidFill>
              </a:rPr>
              <a:t>vykonal vhodný probační program</a:t>
            </a:r>
          </a:p>
          <a:p>
            <a:r>
              <a:rPr lang="cs-CZ" dirty="0" smtClean="0"/>
              <a:t>Byla úplně nebo částečně </a:t>
            </a:r>
            <a:r>
              <a:rPr lang="cs-CZ" dirty="0" smtClean="0">
                <a:solidFill>
                  <a:schemeClr val="accent3"/>
                </a:solidFill>
              </a:rPr>
              <a:t>nahrazena škoda </a:t>
            </a:r>
            <a:r>
              <a:rPr lang="cs-CZ" dirty="0" smtClean="0"/>
              <a:t>způsobená proviněním a poškozený s takovým odškodněním souhlasil – nemusí ji nahradit sám mladistvý</a:t>
            </a:r>
          </a:p>
          <a:p>
            <a:r>
              <a:rPr lang="cs-CZ" dirty="0" smtClean="0"/>
              <a:t>Bylo úplně nebo částečně vráceno bezdůvodné obohacení  a poškozený s takovým rozsahem souhlasí</a:t>
            </a:r>
          </a:p>
          <a:p>
            <a:r>
              <a:rPr lang="cs-CZ" dirty="0" smtClean="0"/>
              <a:t>Bylo mladistvému vysloveno </a:t>
            </a:r>
            <a:r>
              <a:rPr lang="cs-CZ" dirty="0" smtClean="0">
                <a:solidFill>
                  <a:schemeClr val="accent3"/>
                </a:solidFill>
              </a:rPr>
              <a:t>napomenutí s výstrahou</a:t>
            </a:r>
            <a:r>
              <a:rPr lang="cs-CZ" dirty="0" smtClean="0"/>
              <a:t>  a takové řešení lze z hlediska účelu řízení považovat za dostatečné</a:t>
            </a:r>
            <a:endParaRPr lang="cs-CZ" dirty="0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1152128"/>
          </a:xfrm>
        </p:spPr>
        <p:txBody>
          <a:bodyPr/>
          <a:lstStyle/>
          <a:p>
            <a:r>
              <a:rPr lang="cs-CZ" dirty="0" smtClean="0"/>
              <a:t>Odstoupení od trestního stíhání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801720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Proti usnesení o odstoupení přípustná </a:t>
            </a:r>
            <a:r>
              <a:rPr lang="cs-CZ" dirty="0" smtClean="0">
                <a:solidFill>
                  <a:schemeClr val="accent3"/>
                </a:solidFill>
              </a:rPr>
              <a:t>stížnost s odkladným účinkem</a:t>
            </a:r>
          </a:p>
          <a:p>
            <a:r>
              <a:rPr lang="cs-CZ" dirty="0" smtClean="0">
                <a:solidFill>
                  <a:schemeClr val="accent3"/>
                </a:solidFill>
              </a:rPr>
              <a:t>Poškozený se o odstoupení pouze vyrozumí – velmi slabé postavení</a:t>
            </a:r>
          </a:p>
          <a:p>
            <a:r>
              <a:rPr lang="cs-CZ" dirty="0" smtClean="0"/>
              <a:t>Pokud mladistvý do tří dnů od doručení usnesení o odstoupení od trestního stíhání prohlásí, že na projednání věci trvá, v trestním stíhání se pokračuje</a:t>
            </a:r>
          </a:p>
          <a:p>
            <a:r>
              <a:rPr lang="cs-CZ" dirty="0" smtClean="0"/>
              <a:t>Pokud v tomto případě neshledá soud důvod ke zproštění mladistvého, vysloví sice vinu, ale trestní opatření neuloží </a:t>
            </a:r>
            <a:endParaRPr lang="cs-CZ" dirty="0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1296144"/>
          </a:xfrm>
        </p:spPr>
        <p:txBody>
          <a:bodyPr/>
          <a:lstStyle/>
          <a:p>
            <a:r>
              <a:rPr lang="cs-CZ" dirty="0" smtClean="0"/>
              <a:t>Odstoupení od trestního stíhání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801720"/>
          </a:xfrm>
        </p:spPr>
        <p:txBody>
          <a:bodyPr>
            <a:normAutofit/>
          </a:bodyPr>
          <a:lstStyle/>
          <a:p>
            <a:r>
              <a:rPr lang="cs-CZ" dirty="0" smtClean="0">
                <a:solidFill>
                  <a:schemeClr val="accent3"/>
                </a:solidFill>
              </a:rPr>
              <a:t>Opravné prostředky </a:t>
            </a:r>
            <a:r>
              <a:rPr lang="cs-CZ" dirty="0" smtClean="0"/>
              <a:t>může ve prospěch mladistvého, a to i proti jeho vůli, podat příslušný orgán sociálně právní ochrany dětí</a:t>
            </a:r>
          </a:p>
          <a:p>
            <a:r>
              <a:rPr lang="cs-CZ" dirty="0" smtClean="0"/>
              <a:t>Stížnost ve prospěch mladistvého mohou podat také jeho příbuzní v pokolení přímém, sourozenec, osvojitel, manžel, druh</a:t>
            </a:r>
          </a:p>
          <a:p>
            <a:r>
              <a:rPr lang="cs-CZ" dirty="0" smtClean="0"/>
              <a:t>Návrh na povolení obnovy řízení v neprospěch obviněného může podat jen státní zástupce</a:t>
            </a:r>
            <a:endParaRPr lang="cs-CZ" dirty="0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1152128"/>
          </a:xfrm>
        </p:spPr>
        <p:txBody>
          <a:bodyPr/>
          <a:lstStyle/>
          <a:p>
            <a:r>
              <a:rPr lang="cs-CZ" dirty="0" smtClean="0"/>
              <a:t>Odklony  - specifické případy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530120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b="1" dirty="0" smtClean="0"/>
              <a:t>Trestní příkaz </a:t>
            </a:r>
          </a:p>
          <a:p>
            <a:r>
              <a:rPr lang="cs-CZ" dirty="0" smtClean="0">
                <a:solidFill>
                  <a:schemeClr val="accent3"/>
                </a:solidFill>
              </a:rPr>
              <a:t>§ 314e a </a:t>
            </a:r>
            <a:r>
              <a:rPr lang="cs-CZ" dirty="0" err="1" smtClean="0">
                <a:solidFill>
                  <a:schemeClr val="accent3"/>
                </a:solidFill>
              </a:rPr>
              <a:t>násl</a:t>
            </a:r>
            <a:r>
              <a:rPr lang="cs-CZ" dirty="0" smtClean="0">
                <a:solidFill>
                  <a:schemeClr val="accent3"/>
                </a:solidFill>
              </a:rPr>
              <a:t>. TŘ</a:t>
            </a:r>
          </a:p>
          <a:p>
            <a:pPr>
              <a:buNone/>
            </a:pPr>
            <a:endParaRPr lang="cs-CZ" dirty="0" smtClean="0">
              <a:solidFill>
                <a:schemeClr val="accent3"/>
              </a:solidFill>
            </a:endParaRPr>
          </a:p>
          <a:p>
            <a:r>
              <a:rPr lang="cs-CZ" dirty="0" smtClean="0"/>
              <a:t>Odchýlení se od standardní podoby trestního řízení s cílem řízení urychlit a zjednodušit (samosoudce, bez projednání věci v hlavím líčení, bez dokazování, pouze na základě spisového materiálu, …)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Ale má charakter odsuzujícího rozsudku, rozhoduje se o vině a trestu</a:t>
            </a: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1152128"/>
          </a:xfrm>
        </p:spPr>
        <p:txBody>
          <a:bodyPr/>
          <a:lstStyle/>
          <a:p>
            <a:r>
              <a:rPr lang="cs-CZ" dirty="0" smtClean="0"/>
              <a:t>Trestní příkaz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3"/>
                </a:solidFill>
              </a:rPr>
              <a:t>Povaha trestního příkazu coby odklonu sporná </a:t>
            </a:r>
          </a:p>
          <a:p>
            <a:pPr>
              <a:buNone/>
            </a:pPr>
            <a:r>
              <a:rPr lang="cs-CZ" dirty="0" smtClean="0"/>
              <a:t> - dochází k významnému odklonění od standardní podoby řízení</a:t>
            </a:r>
          </a:p>
          <a:p>
            <a:pPr>
              <a:buNone/>
            </a:pPr>
            <a:r>
              <a:rPr lang="cs-CZ" dirty="0" smtClean="0"/>
              <a:t> - ale výsledkem je odsuzující rozsudek o vině a trestu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Lze jej proto chápat jako </a:t>
            </a:r>
            <a:r>
              <a:rPr lang="cs-CZ" dirty="0" smtClean="0">
                <a:solidFill>
                  <a:schemeClr val="accent3"/>
                </a:solidFill>
              </a:rPr>
              <a:t>specifickou formu odklonu, odklon v širším slova smyslu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64704"/>
            <a:ext cx="8229600" cy="864096"/>
          </a:xfrm>
        </p:spPr>
        <p:txBody>
          <a:bodyPr/>
          <a:lstStyle/>
          <a:p>
            <a:r>
              <a:rPr lang="cs-CZ" dirty="0" smtClean="0"/>
              <a:t>Řízení ve věcech mladistvých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945736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/>
              <a:t>Mladistvý </a:t>
            </a:r>
            <a:r>
              <a:rPr lang="cs-CZ" dirty="0" smtClean="0">
                <a:solidFill>
                  <a:schemeClr val="accent3"/>
                </a:solidFill>
              </a:rPr>
              <a:t>musí mít obhájce </a:t>
            </a:r>
            <a:r>
              <a:rPr lang="cs-CZ" dirty="0" smtClean="0"/>
              <a:t>již od okamžiku, kdy jsou proti němu užita opatření podle ZSM nebo provedeny úkony podle TŘ, včetně úkonů neodkladných a neopakovatelných, ledaže nelze provedení úkonu odložit a vyrozumění obhájce o něm zajistit</a:t>
            </a:r>
          </a:p>
          <a:p>
            <a:r>
              <a:rPr lang="cs-CZ" dirty="0" smtClean="0"/>
              <a:t>O zahájení trestního stíhání mladistvého je třeba bez zbytečného odkladu </a:t>
            </a:r>
            <a:r>
              <a:rPr lang="cs-CZ" dirty="0" smtClean="0">
                <a:solidFill>
                  <a:schemeClr val="accent3"/>
                </a:solidFill>
              </a:rPr>
              <a:t>informovat také jeho zákonného zástupce, orgán sociálně právní ochrany dětí a Probační a mediační službu</a:t>
            </a:r>
          </a:p>
          <a:p>
            <a:r>
              <a:rPr lang="cs-CZ" dirty="0" smtClean="0"/>
              <a:t>Hlavní líčení a veřejné zasedání nelze konat v nepřítomnosti mladistvého (nejde-li o řízení proti uprchlému)</a:t>
            </a:r>
            <a:endParaRPr lang="cs-CZ" dirty="0"/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1224136"/>
          </a:xfrm>
        </p:spPr>
        <p:txBody>
          <a:bodyPr/>
          <a:lstStyle/>
          <a:p>
            <a:r>
              <a:rPr lang="cs-CZ" dirty="0" smtClean="0"/>
              <a:t>Trestní příkaz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801720"/>
          </a:xfrm>
        </p:spPr>
        <p:txBody>
          <a:bodyPr/>
          <a:lstStyle/>
          <a:p>
            <a:r>
              <a:rPr lang="cs-CZ" dirty="0" smtClean="0">
                <a:solidFill>
                  <a:schemeClr val="accent3"/>
                </a:solidFill>
              </a:rPr>
              <a:t>Samosoudce</a:t>
            </a:r>
          </a:p>
          <a:p>
            <a:r>
              <a:rPr lang="cs-CZ" dirty="0" smtClean="0">
                <a:solidFill>
                  <a:schemeClr val="accent3"/>
                </a:solidFill>
              </a:rPr>
              <a:t>Bez projednání věci v hlavním líčení</a:t>
            </a:r>
          </a:p>
          <a:p>
            <a:pPr>
              <a:buNone/>
            </a:pPr>
            <a:endParaRPr lang="cs-CZ" dirty="0" smtClean="0">
              <a:solidFill>
                <a:schemeClr val="accent3"/>
              </a:solidFill>
            </a:endParaRPr>
          </a:p>
          <a:p>
            <a:r>
              <a:rPr lang="cs-CZ" dirty="0" smtClean="0"/>
              <a:t>Jestliže je skutkový stav spolehlivě prokázán opatřenými důkazy (bez dokazování, jen dle spisu)</a:t>
            </a:r>
          </a:p>
          <a:p>
            <a:endParaRPr lang="cs-CZ" dirty="0" smtClean="0"/>
          </a:p>
          <a:p>
            <a:r>
              <a:rPr lang="cs-CZ" dirty="0" smtClean="0"/>
              <a:t>I ve zjednodušeném řízení konaném po zkráceném přípravném řízení</a:t>
            </a:r>
            <a:endParaRPr lang="cs-CZ" dirty="0"/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1224136"/>
          </a:xfrm>
        </p:spPr>
        <p:txBody>
          <a:bodyPr/>
          <a:lstStyle/>
          <a:p>
            <a:r>
              <a:rPr lang="cs-CZ" dirty="0" smtClean="0"/>
              <a:t>Trestní příkaz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801720"/>
          </a:xfrm>
        </p:spPr>
        <p:txBody>
          <a:bodyPr/>
          <a:lstStyle/>
          <a:p>
            <a:pPr>
              <a:buNone/>
            </a:pPr>
            <a:r>
              <a:rPr lang="cs-CZ" dirty="0" smtClean="0">
                <a:solidFill>
                  <a:schemeClr val="accent3"/>
                </a:solidFill>
              </a:rPr>
              <a:t>Nelze vydat: </a:t>
            </a:r>
          </a:p>
          <a:p>
            <a:r>
              <a:rPr lang="cs-CZ" dirty="0" smtClean="0"/>
              <a:t>V řízení proti osobě, která byla zbavena (omezena) ve způsobilosti k právním úkonům</a:t>
            </a:r>
          </a:p>
          <a:p>
            <a:r>
              <a:rPr lang="cs-CZ" dirty="0" smtClean="0"/>
              <a:t>Jestliže má být rozhodováno o ochranném opatření</a:t>
            </a:r>
          </a:p>
          <a:p>
            <a:r>
              <a:rPr lang="cs-CZ" dirty="0" smtClean="0"/>
              <a:t>Jestliže má být uložen souhrnný trest nebo společný trest a předchozí trest byl uložen rozsudkem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1152128"/>
          </a:xfrm>
        </p:spPr>
        <p:txBody>
          <a:bodyPr/>
          <a:lstStyle/>
          <a:p>
            <a:r>
              <a:rPr lang="cs-CZ" dirty="0" smtClean="0"/>
              <a:t>Trestní příkaz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5017744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cs-CZ" dirty="0" smtClean="0">
                <a:solidFill>
                  <a:schemeClr val="accent3"/>
                </a:solidFill>
              </a:rPr>
              <a:t>Lze uložit:</a:t>
            </a:r>
          </a:p>
          <a:p>
            <a:r>
              <a:rPr lang="cs-CZ" dirty="0" smtClean="0"/>
              <a:t>Trest odnětí svobody do jednoho roku s podmíněným odkladem výkonu</a:t>
            </a:r>
          </a:p>
          <a:p>
            <a:r>
              <a:rPr lang="cs-CZ" dirty="0" smtClean="0"/>
              <a:t>Domácí vězení do jednoho roku</a:t>
            </a:r>
          </a:p>
          <a:p>
            <a:r>
              <a:rPr lang="cs-CZ" dirty="0" smtClean="0"/>
              <a:t>Trest obecně prospěšných prací</a:t>
            </a:r>
          </a:p>
          <a:p>
            <a:r>
              <a:rPr lang="cs-CZ" dirty="0" smtClean="0"/>
              <a:t>Trest zákazu činnosti do pěti let</a:t>
            </a:r>
          </a:p>
          <a:p>
            <a:r>
              <a:rPr lang="cs-CZ" dirty="0" smtClean="0"/>
              <a:t>Peněžitý trest</a:t>
            </a:r>
          </a:p>
          <a:p>
            <a:r>
              <a:rPr lang="cs-CZ" dirty="0" smtClean="0"/>
              <a:t>Trest propadnutí věci nebo jiné majetkové hodnoty</a:t>
            </a:r>
          </a:p>
          <a:p>
            <a:r>
              <a:rPr lang="cs-CZ" dirty="0" smtClean="0"/>
              <a:t>Vyhoštění do pěti let</a:t>
            </a:r>
          </a:p>
          <a:p>
            <a:r>
              <a:rPr lang="cs-CZ" dirty="0" smtClean="0"/>
              <a:t>Zákaz pobytu do pěti let</a:t>
            </a:r>
          </a:p>
          <a:p>
            <a:r>
              <a:rPr lang="cs-CZ" dirty="0" smtClean="0"/>
              <a:t>Trest zákazu vstupu na sportovní, kulturní a jiné společenské akce do pěti let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1008112"/>
          </a:xfrm>
        </p:spPr>
        <p:txBody>
          <a:bodyPr/>
          <a:lstStyle/>
          <a:p>
            <a:r>
              <a:rPr lang="cs-CZ" dirty="0" smtClean="0"/>
              <a:t>Trestní příkaz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5616624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cs-CZ" dirty="0" smtClean="0">
                <a:solidFill>
                  <a:schemeClr val="accent3"/>
                </a:solidFill>
              </a:rPr>
              <a:t>Odpor</a:t>
            </a:r>
          </a:p>
          <a:p>
            <a:r>
              <a:rPr lang="cs-CZ" dirty="0" smtClean="0"/>
              <a:t>Obviněný, osoby, které jsou oprávněny podat v jeho prospěch odvolání, a státní zástupce</a:t>
            </a:r>
          </a:p>
          <a:p>
            <a:r>
              <a:rPr lang="cs-CZ" dirty="0" smtClean="0">
                <a:solidFill>
                  <a:schemeClr val="accent3"/>
                </a:solidFill>
              </a:rPr>
              <a:t>U soudu, který trestní příkaz vydal</a:t>
            </a:r>
          </a:p>
          <a:p>
            <a:r>
              <a:rPr lang="cs-CZ" dirty="0" smtClean="0">
                <a:solidFill>
                  <a:schemeClr val="accent3"/>
                </a:solidFill>
              </a:rPr>
              <a:t>Do osmi dnů od jeho doručení</a:t>
            </a:r>
          </a:p>
          <a:p>
            <a:r>
              <a:rPr lang="cs-CZ" dirty="0" smtClean="0"/>
              <a:t>Po doručení trestního příkazu se oprávněná osoba může odporu výslovně vzdát</a:t>
            </a:r>
          </a:p>
          <a:p>
            <a:r>
              <a:rPr lang="cs-CZ" dirty="0" smtClean="0">
                <a:solidFill>
                  <a:schemeClr val="accent3"/>
                </a:solidFill>
              </a:rPr>
              <a:t>Trestní příkaz se podáním odporu ruší </a:t>
            </a:r>
          </a:p>
          <a:p>
            <a:r>
              <a:rPr lang="cs-CZ" dirty="0" smtClean="0">
                <a:solidFill>
                  <a:schemeClr val="accent3"/>
                </a:solidFill>
              </a:rPr>
              <a:t>Samosoudce nařídí ve věci hlavní líčení</a:t>
            </a:r>
          </a:p>
          <a:p>
            <a:endParaRPr lang="cs-CZ" dirty="0" smtClean="0">
              <a:solidFill>
                <a:schemeClr val="accent3"/>
              </a:solidFill>
            </a:endParaRPr>
          </a:p>
          <a:p>
            <a:r>
              <a:rPr lang="cs-CZ" dirty="0" smtClean="0"/>
              <a:t>Samosoudce pak není vázán právní kvalifikací, ani druhem a výměrou trestu obsaženém v trestním příkazu</a:t>
            </a:r>
          </a:p>
          <a:p>
            <a:r>
              <a:rPr lang="cs-CZ" dirty="0" smtClean="0"/>
              <a:t>Pokud není podán odpor, trestní příkaz se stane pravomocný a vykonatelný</a:t>
            </a:r>
            <a:endParaRPr lang="cs-CZ" dirty="0"/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1152128"/>
          </a:xfrm>
        </p:spPr>
        <p:txBody>
          <a:bodyPr/>
          <a:lstStyle/>
          <a:p>
            <a:r>
              <a:rPr lang="cs-CZ" dirty="0" smtClean="0"/>
              <a:t>Odklony  - specifické případy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87372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b="1" dirty="0" smtClean="0"/>
              <a:t>Dohoda o vině a trestu</a:t>
            </a:r>
          </a:p>
          <a:p>
            <a:r>
              <a:rPr lang="cs-CZ" dirty="0" smtClean="0"/>
              <a:t>V současné době se projednává její zavedení</a:t>
            </a:r>
          </a:p>
          <a:p>
            <a:r>
              <a:rPr lang="cs-CZ" dirty="0" smtClean="0"/>
              <a:t>Odchýlení od standardní podoby trestního řízení (dohoda mezi státním zástupcem a obviněným, kterou schvaluje soud, bez dokazování, soud není aktivní při určování výše trestu, …)</a:t>
            </a:r>
          </a:p>
          <a:p>
            <a:r>
              <a:rPr lang="cs-CZ" dirty="0" smtClean="0"/>
              <a:t>Povaha odsuzujícího rozsudku, schválení dohody o vině a trestu</a:t>
            </a:r>
          </a:p>
          <a:p>
            <a:r>
              <a:rPr lang="cs-CZ" dirty="0" smtClean="0"/>
              <a:t>Lze proto chápat jako </a:t>
            </a:r>
            <a:r>
              <a:rPr lang="cs-CZ" dirty="0" smtClean="0">
                <a:solidFill>
                  <a:schemeClr val="accent3"/>
                </a:solidFill>
              </a:rPr>
              <a:t>specifickou formu odklonu, odklon v širším slova smyslu</a:t>
            </a:r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1296144"/>
          </a:xfrm>
        </p:spPr>
        <p:txBody>
          <a:bodyPr/>
          <a:lstStyle/>
          <a:p>
            <a:r>
              <a:rPr lang="cs-CZ" dirty="0" smtClean="0"/>
              <a:t>Dohoda o vině a trestu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945736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Možnost státního zástupce sjednat s obviněným za účasti obhájce v rámci přípravného řízení dohodu a o vině a trestu, kterou následně schválí soud</a:t>
            </a:r>
          </a:p>
          <a:p>
            <a:r>
              <a:rPr lang="cs-CZ" dirty="0" smtClean="0"/>
              <a:t>Na návrh obviněného nebo i bez takového návrhu, jestliže výsledky vyšetřování dostatečně prokazují závěr, že skutek je trestným činem a spáchal jej obviněný</a:t>
            </a:r>
          </a:p>
          <a:p>
            <a:r>
              <a:rPr lang="cs-CZ" dirty="0" smtClean="0"/>
              <a:t>U všech TČ s výjimkou těch, kterými byla úmyslně způsobena smrt, nejde-li o trestný čin zabití nebo o TČ vraždy novorozeného dítěte matkou</a:t>
            </a:r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1008112"/>
          </a:xfrm>
        </p:spPr>
        <p:txBody>
          <a:bodyPr/>
          <a:lstStyle/>
          <a:p>
            <a:r>
              <a:rPr lang="cs-CZ" dirty="0" smtClean="0"/>
              <a:t>Dohoda o vině a trestu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585696"/>
          </a:xfrm>
        </p:spPr>
        <p:txBody>
          <a:bodyPr/>
          <a:lstStyle/>
          <a:p>
            <a:r>
              <a:rPr lang="cs-CZ" dirty="0" smtClean="0"/>
              <a:t>Obviněný prohlásí, že se cítí být vinen skutkem, pro který je stíhán – o prohlášení nejsou důvodné pochybnosti</a:t>
            </a:r>
          </a:p>
          <a:p>
            <a:r>
              <a:rPr lang="cs-CZ" dirty="0" smtClean="0"/>
              <a:t>Za účasti obhájce sjedná se státním zástupce dohodu o trestu, případně ochranných opatřeních, náhradě škody…</a:t>
            </a:r>
          </a:p>
          <a:p>
            <a:r>
              <a:rPr lang="cs-CZ" dirty="0" smtClean="0"/>
              <a:t>Státní zástupce při sjednávání dohody o vině a trestu neusiluje jen o dohodu s obviněným, ale respektuje také zájmy poškozeného 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1224136"/>
          </a:xfrm>
        </p:spPr>
        <p:txBody>
          <a:bodyPr/>
          <a:lstStyle/>
          <a:p>
            <a:r>
              <a:rPr lang="cs-CZ" dirty="0" smtClean="0"/>
              <a:t>Dohoda o vině a trestu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5301208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Soud může návrh </a:t>
            </a:r>
            <a:r>
              <a:rPr lang="cs-CZ" dirty="0" smtClean="0">
                <a:solidFill>
                  <a:schemeClr val="accent3"/>
                </a:solidFill>
              </a:rPr>
              <a:t>odmítnout ze závažných procesních důvodů  </a:t>
            </a:r>
            <a:r>
              <a:rPr lang="cs-CZ" dirty="0" smtClean="0"/>
              <a:t>nebo dohodu </a:t>
            </a:r>
            <a:r>
              <a:rPr lang="cs-CZ" dirty="0" smtClean="0">
                <a:solidFill>
                  <a:schemeClr val="accent3"/>
                </a:solidFill>
              </a:rPr>
              <a:t>neschválit z důvodu její nepřiměřenosti nebo nesprávnosti </a:t>
            </a:r>
            <a:r>
              <a:rPr lang="cs-CZ" dirty="0" smtClean="0"/>
              <a:t>a vrátit věc usnesením do přípravného řízení</a:t>
            </a:r>
          </a:p>
          <a:p>
            <a:r>
              <a:rPr lang="cs-CZ" dirty="0" smtClean="0"/>
              <a:t>V dalším řízení se k dohodě, včetně prohlášení viny nepřihlíží</a:t>
            </a:r>
          </a:p>
          <a:p>
            <a:endParaRPr lang="cs-CZ" dirty="0" smtClean="0"/>
          </a:p>
          <a:p>
            <a:r>
              <a:rPr lang="cs-CZ" dirty="0" smtClean="0"/>
              <a:t>Obviněný se sjednáním dohody </a:t>
            </a:r>
            <a:r>
              <a:rPr lang="cs-CZ" dirty="0" smtClean="0">
                <a:solidFill>
                  <a:schemeClr val="accent3"/>
                </a:solidFill>
              </a:rPr>
              <a:t>vzdává práva na projednání věci v hlavním líčení a práva napadnout rozsudek odvoláním</a:t>
            </a:r>
          </a:p>
          <a:p>
            <a:r>
              <a:rPr lang="cs-CZ" dirty="0" smtClean="0"/>
              <a:t>Odvolání je možné </a:t>
            </a:r>
            <a:r>
              <a:rPr lang="cs-CZ" dirty="0" smtClean="0">
                <a:solidFill>
                  <a:schemeClr val="accent3"/>
                </a:solidFill>
              </a:rPr>
              <a:t>jen pokud je rozsudek v rozporu s dohodou o vině a trestu</a:t>
            </a:r>
            <a:r>
              <a:rPr lang="cs-CZ" dirty="0" smtClean="0"/>
              <a:t>, jejíž schválení státní zástupce navrhnul</a:t>
            </a:r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585696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cs-CZ" sz="4000" b="1" dirty="0" smtClean="0"/>
              <a:t>Děkuji za pozornost</a:t>
            </a:r>
          </a:p>
          <a:p>
            <a:pPr algn="ctr">
              <a:buNone/>
            </a:pPr>
            <a:endParaRPr lang="cs-CZ" sz="4800" b="1" dirty="0" smtClean="0"/>
          </a:p>
          <a:p>
            <a:pPr algn="ctr">
              <a:buNone/>
            </a:pPr>
            <a:r>
              <a:rPr lang="cs-CZ" sz="6000" b="1" dirty="0" smtClean="0"/>
              <a:t> </a:t>
            </a:r>
            <a:r>
              <a:rPr lang="cs-CZ" sz="9600" dirty="0" smtClean="0">
                <a:sym typeface="Wingdings" pitchFamily="2" charset="2"/>
              </a:rPr>
              <a:t></a:t>
            </a:r>
            <a:endParaRPr lang="cs-CZ" sz="96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445096"/>
          </a:xfrm>
        </p:spPr>
        <p:txBody>
          <a:bodyPr/>
          <a:lstStyle/>
          <a:p>
            <a:r>
              <a:rPr lang="cs-CZ" dirty="0" smtClean="0"/>
              <a:t>Řízení ve věcech mladistvých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873728"/>
          </a:xfrm>
        </p:spPr>
        <p:txBody>
          <a:bodyPr>
            <a:normAutofit/>
          </a:bodyPr>
          <a:lstStyle/>
          <a:p>
            <a:r>
              <a:rPr lang="cs-CZ" dirty="0" smtClean="0"/>
              <a:t>Zásada zvláštního specifického přístupu k projednávání věcí mladistvých</a:t>
            </a:r>
          </a:p>
          <a:p>
            <a:r>
              <a:rPr lang="cs-CZ" dirty="0" smtClean="0"/>
              <a:t>Zásada spolupráce s orgánem sociálně právní ochrany dětí, osobami realizujícími probační programy</a:t>
            </a:r>
          </a:p>
          <a:p>
            <a:r>
              <a:rPr lang="cs-CZ" dirty="0" smtClean="0"/>
              <a:t>Zásada ochrany soukromí a osobnosti mladistvého</a:t>
            </a:r>
          </a:p>
          <a:p>
            <a:r>
              <a:rPr lang="cs-CZ" dirty="0" smtClean="0"/>
              <a:t>Zásada rychlosti řízení</a:t>
            </a:r>
          </a:p>
          <a:p>
            <a:r>
              <a:rPr lang="cs-CZ" dirty="0" smtClean="0"/>
              <a:t>Zásada uspokojení zájmů poškozeného</a:t>
            </a: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864096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Řízení proti </a:t>
            </a:r>
            <a:br>
              <a:rPr lang="cs-CZ" dirty="0" smtClean="0"/>
            </a:br>
            <a:r>
              <a:rPr lang="cs-CZ" dirty="0" smtClean="0"/>
              <a:t>uprchlému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873728"/>
          </a:xfrm>
        </p:spPr>
        <p:txBody>
          <a:bodyPr>
            <a:normAutofit/>
          </a:bodyPr>
          <a:lstStyle/>
          <a:p>
            <a:r>
              <a:rPr lang="cs-CZ" dirty="0" smtClean="0">
                <a:solidFill>
                  <a:schemeClr val="accent3"/>
                </a:solidFill>
              </a:rPr>
              <a:t>§ 302 a </a:t>
            </a:r>
            <a:r>
              <a:rPr lang="cs-CZ" dirty="0" err="1" smtClean="0">
                <a:solidFill>
                  <a:schemeClr val="accent3"/>
                </a:solidFill>
              </a:rPr>
              <a:t>násl</a:t>
            </a:r>
            <a:r>
              <a:rPr lang="cs-CZ" dirty="0" smtClean="0">
                <a:solidFill>
                  <a:schemeClr val="accent3"/>
                </a:solidFill>
              </a:rPr>
              <a:t>. TŘ</a:t>
            </a:r>
          </a:p>
          <a:p>
            <a:r>
              <a:rPr lang="cs-CZ" dirty="0" smtClean="0"/>
              <a:t>Proti obviněnému, který se </a:t>
            </a:r>
            <a:r>
              <a:rPr lang="cs-CZ" dirty="0" smtClean="0">
                <a:solidFill>
                  <a:schemeClr val="accent3"/>
                </a:solidFill>
              </a:rPr>
              <a:t>vyhýbá trestnímu řízení pobytem v cizině nebo tím, že se skrývá</a:t>
            </a:r>
          </a:p>
          <a:p>
            <a:r>
              <a:rPr lang="cs-CZ" dirty="0" smtClean="0"/>
              <a:t>Trestní stíhání se zahajuje </a:t>
            </a:r>
            <a:r>
              <a:rPr lang="cs-CZ" dirty="0" smtClean="0">
                <a:solidFill>
                  <a:schemeClr val="accent3"/>
                </a:solidFill>
              </a:rPr>
              <a:t>doručením usnesení o zahájení trestního stíhání</a:t>
            </a:r>
            <a:r>
              <a:rPr lang="cs-CZ" dirty="0" smtClean="0"/>
              <a:t> obviněného </a:t>
            </a:r>
            <a:r>
              <a:rPr lang="cs-CZ" dirty="0" smtClean="0">
                <a:solidFill>
                  <a:schemeClr val="accent3"/>
                </a:solidFill>
              </a:rPr>
              <a:t>obhájci</a:t>
            </a:r>
          </a:p>
          <a:p>
            <a:r>
              <a:rPr lang="cs-CZ" dirty="0" smtClean="0"/>
              <a:t>Obviněný musí mát v tomto řízení </a:t>
            </a:r>
            <a:r>
              <a:rPr lang="cs-CZ" dirty="0" smtClean="0">
                <a:solidFill>
                  <a:schemeClr val="accent3"/>
                </a:solidFill>
              </a:rPr>
              <a:t>vždy obhájce</a:t>
            </a:r>
            <a:r>
              <a:rPr lang="cs-CZ" dirty="0" smtClean="0"/>
              <a:t>, ten má stejná práva jako obviněný</a:t>
            </a:r>
          </a:p>
          <a:p>
            <a:r>
              <a:rPr lang="cs-CZ" dirty="0" smtClean="0"/>
              <a:t>O konání řízení proti uprchlému po podání obžaloby rozhoduje soud na návrh státního zástupce nebo i bez návrhu</a:t>
            </a:r>
            <a:endParaRPr lang="cs-CZ" dirty="0"/>
          </a:p>
        </p:txBody>
      </p:sp>
      <p:pic>
        <p:nvPicPr>
          <p:cNvPr id="2051" name="Picture 3" descr="C:\Users\miroslav\Desktop\beach-relax-default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07904" y="0"/>
            <a:ext cx="5436096" cy="220486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1008112"/>
          </a:xfrm>
        </p:spPr>
        <p:txBody>
          <a:bodyPr/>
          <a:lstStyle/>
          <a:p>
            <a:r>
              <a:rPr lang="cs-CZ" dirty="0" smtClean="0"/>
              <a:t>Řízení proti uprchlému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5017744"/>
          </a:xfrm>
        </p:spPr>
        <p:txBody>
          <a:bodyPr/>
          <a:lstStyle/>
          <a:p>
            <a:r>
              <a:rPr lang="cs-CZ" dirty="0" smtClean="0"/>
              <a:t>Všechny písemnosti určené pro obviněného se </a:t>
            </a:r>
            <a:r>
              <a:rPr lang="cs-CZ" dirty="0" smtClean="0">
                <a:solidFill>
                  <a:schemeClr val="accent3"/>
                </a:solidFill>
              </a:rPr>
              <a:t>doručují jen obhájci </a:t>
            </a:r>
            <a:r>
              <a:rPr lang="cs-CZ" dirty="0" smtClean="0"/>
              <a:t>(předvolání k hlavnímu líčení a rozsudek do vlastních rukou obhájce)</a:t>
            </a:r>
          </a:p>
          <a:p>
            <a:r>
              <a:rPr lang="cs-CZ" dirty="0" smtClean="0"/>
              <a:t>Předvolání k hlavnímu líčení a k veřejnému zasedání se také </a:t>
            </a:r>
            <a:r>
              <a:rPr lang="cs-CZ" dirty="0" smtClean="0">
                <a:solidFill>
                  <a:schemeClr val="accent3"/>
                </a:solidFill>
              </a:rPr>
              <a:t>vhodným způsobem uveřejní</a:t>
            </a:r>
          </a:p>
          <a:p>
            <a:r>
              <a:rPr lang="cs-CZ" dirty="0" smtClean="0"/>
              <a:t>HL/VZ se pak provede i v nepřítomnosti obviněného, a to bez ohledu na to, zda se o něm obviněný dozvěděl</a:t>
            </a: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936104"/>
          </a:xfrm>
        </p:spPr>
        <p:txBody>
          <a:bodyPr/>
          <a:lstStyle/>
          <a:p>
            <a:r>
              <a:rPr lang="cs-CZ" dirty="0" smtClean="0"/>
              <a:t>Řízení proti uprchlému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5017744"/>
          </a:xfrm>
        </p:spPr>
        <p:txBody>
          <a:bodyPr>
            <a:normAutofit fontScale="92500" lnSpcReduction="20000"/>
          </a:bodyPr>
          <a:lstStyle/>
          <a:p>
            <a:r>
              <a:rPr lang="cs-CZ" dirty="0" smtClean="0"/>
              <a:t>Pominou-li důvody řízení proti uprchlému, pokračuje se podle obecných ustanovení</a:t>
            </a:r>
          </a:p>
          <a:p>
            <a:r>
              <a:rPr lang="cs-CZ" dirty="0" smtClean="0">
                <a:solidFill>
                  <a:schemeClr val="accent3"/>
                </a:solidFill>
              </a:rPr>
              <a:t>Soud je proto povinen zkoumat v průběhu trestního stíhání, zda důvody konání řízení proti uprchlému trvají</a:t>
            </a:r>
          </a:p>
          <a:p>
            <a:r>
              <a:rPr lang="cs-CZ" dirty="0" smtClean="0"/>
              <a:t>Požaduje-li to obviněný, provedou se v řízení před soudem znovu důkazy v předchozím soudním řízení provedené</a:t>
            </a:r>
          </a:p>
          <a:p>
            <a:r>
              <a:rPr lang="cs-CZ" dirty="0" smtClean="0"/>
              <a:t>Pokud to jejich povaha nebo jiná závažná skutečnost nedovoluje, přečtou se protokoly o provedení těchto důkazů nebo se mu přehrají obrazové a zvukové záznamy pořízené o úkonech provedených prostřednictvím videokonferenčního zařízení a umožní se odsouzenému se k nim vyjádřit</a:t>
            </a:r>
            <a:endParaRPr lang="cs-CZ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istický">
  <a:themeElements>
    <a:clrScheme name="Vlastní 6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EA157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Urbanistický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istický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722</TotalTime>
  <Words>3409</Words>
  <Application>Microsoft Office PowerPoint</Application>
  <PresentationFormat>Předvádění na obrazovce (4:3)</PresentationFormat>
  <Paragraphs>353</Paragraphs>
  <Slides>58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58</vt:i4>
      </vt:variant>
    </vt:vector>
  </HeadingPairs>
  <TitlesOfParts>
    <vt:vector size="59" baseType="lpstr">
      <vt:lpstr>Urbanistický</vt:lpstr>
      <vt:lpstr>Zvláštní způsoby řízení </vt:lpstr>
      <vt:lpstr>Zvláštní způsoby řízení</vt:lpstr>
      <vt:lpstr>Řízení ve věcech  mladistvých</vt:lpstr>
      <vt:lpstr>Řízení ve věcech mladistvých</vt:lpstr>
      <vt:lpstr>Řízení ve věcech mladistvých</vt:lpstr>
      <vt:lpstr>Řízení ve věcech mladistvých</vt:lpstr>
      <vt:lpstr>Řízení proti  uprchlému</vt:lpstr>
      <vt:lpstr>Řízení proti uprchlému</vt:lpstr>
      <vt:lpstr>Řízení proti uprchlému</vt:lpstr>
      <vt:lpstr>Řízení proti uprchlému</vt:lpstr>
      <vt:lpstr>Řízení před samosoudcem</vt:lpstr>
      <vt:lpstr>Řízení před samosoudcem</vt:lpstr>
      <vt:lpstr>Řízení před samosoudcem</vt:lpstr>
      <vt:lpstr>Řízení po zrušení rozhodnutí nálezem Ústavního soudu</vt:lpstr>
      <vt:lpstr>Řízení po zrušení rozhodnutí nálezem Ústavního soudu</vt:lpstr>
      <vt:lpstr>Řízení po zrušení rozhodnutí nálezem Ústavního soudu</vt:lpstr>
      <vt:lpstr>Řízení o přezkumu příkazu k odposlechu a záznamu telekomunikačního provozu</vt:lpstr>
      <vt:lpstr>Odklony</vt:lpstr>
      <vt:lpstr>Odklony</vt:lpstr>
      <vt:lpstr>Odklony</vt:lpstr>
      <vt:lpstr>Odklony</vt:lpstr>
      <vt:lpstr>Odklony</vt:lpstr>
      <vt:lpstr>Podmíněné zastavení trestního stíhání</vt:lpstr>
      <vt:lpstr>Podmíněné zastavení trestního stíhání</vt:lpstr>
      <vt:lpstr>Podmíněné zastavení trestního stíhání</vt:lpstr>
      <vt:lpstr>Podmíněné zastavení trestního stíhání</vt:lpstr>
      <vt:lpstr>Podmíněné zastavení trestního stíhání</vt:lpstr>
      <vt:lpstr>Podmíněné zastavení trestního stíhání</vt:lpstr>
      <vt:lpstr>Narovnání</vt:lpstr>
      <vt:lpstr>Narovnání</vt:lpstr>
      <vt:lpstr>Narovnání</vt:lpstr>
      <vt:lpstr>Narovnání</vt:lpstr>
      <vt:lpstr>Narovnání</vt:lpstr>
      <vt:lpstr>Narovnání</vt:lpstr>
      <vt:lpstr>Narovnání</vt:lpstr>
      <vt:lpstr>Narovnání</vt:lpstr>
      <vt:lpstr>Odklony Zkrácené přípravné řízení</vt:lpstr>
      <vt:lpstr>Podmíněné odložení podání návrhu na potrestání </vt:lpstr>
      <vt:lpstr>Podmíněné odložení podání návrhu na potrestání</vt:lpstr>
      <vt:lpstr>Podmíněné odložení podání návrhu na potrestání</vt:lpstr>
      <vt:lpstr>Podmíněné odložení podání návrhu na potrestání</vt:lpstr>
      <vt:lpstr>Odložení věci při schválení narovnání</vt:lpstr>
      <vt:lpstr>Odklony  Mladiství</vt:lpstr>
      <vt:lpstr>Odstoupení od trestního stíhání</vt:lpstr>
      <vt:lpstr>Odstoupení od trestního stíhání</vt:lpstr>
      <vt:lpstr>Odstoupení od trestního stíhání</vt:lpstr>
      <vt:lpstr>Odstoupení od trestního stíhání</vt:lpstr>
      <vt:lpstr>Odklony  - specifické případy</vt:lpstr>
      <vt:lpstr>Trestní příkaz</vt:lpstr>
      <vt:lpstr>Trestní příkaz</vt:lpstr>
      <vt:lpstr>Trestní příkaz</vt:lpstr>
      <vt:lpstr>Trestní příkaz</vt:lpstr>
      <vt:lpstr>Trestní příkaz</vt:lpstr>
      <vt:lpstr>Odklony  - specifické případy</vt:lpstr>
      <vt:lpstr>Dohoda o vině a trestu</vt:lpstr>
      <vt:lpstr>Dohoda o vině a trestu</vt:lpstr>
      <vt:lpstr>Dohoda o vině a trestu</vt:lpstr>
      <vt:lpstr>Snímek 58</vt:lpstr>
    </vt:vector>
  </TitlesOfParts>
  <Company>UVT MU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Zvláštní způsoby řízení</dc:title>
  <dc:creator>206483</dc:creator>
  <cp:lastModifiedBy>miroslav</cp:lastModifiedBy>
  <cp:revision>89</cp:revision>
  <dcterms:created xsi:type="dcterms:W3CDTF">2012-04-16T11:46:50Z</dcterms:created>
  <dcterms:modified xsi:type="dcterms:W3CDTF">2012-04-24T14:12:58Z</dcterms:modified>
</cp:coreProperties>
</file>