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59"/>
  </p:notesMasterIdLst>
  <p:handoutMasterIdLst>
    <p:handoutMasterId r:id="rId60"/>
  </p:handoutMasterIdLst>
  <p:sldIdLst>
    <p:sldId id="256" r:id="rId2"/>
    <p:sldId id="282" r:id="rId3"/>
    <p:sldId id="260" r:id="rId4"/>
    <p:sldId id="261" r:id="rId5"/>
    <p:sldId id="262" r:id="rId6"/>
    <p:sldId id="264" r:id="rId7"/>
    <p:sldId id="265" r:id="rId8"/>
    <p:sldId id="263" r:id="rId9"/>
    <p:sldId id="266" r:id="rId10"/>
    <p:sldId id="267" r:id="rId11"/>
    <p:sldId id="268" r:id="rId12"/>
    <p:sldId id="284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83" r:id="rId23"/>
    <p:sldId id="272" r:id="rId24"/>
    <p:sldId id="279" r:id="rId25"/>
    <p:sldId id="285" r:id="rId26"/>
    <p:sldId id="280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B49B9-0BEB-49A1-B57A-E27FBAEC2A15}" type="datetimeFigureOut">
              <a:rPr lang="cs-CZ" smtClean="0"/>
              <a:pPr/>
              <a:t>12.3.2012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689C0-3A3A-4B68-85F3-A7652739EF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A9866-300D-4F91-8EF3-4A69AFEDEDE9}" type="datetimeFigureOut">
              <a:rPr lang="cs-CZ" smtClean="0"/>
              <a:pPr/>
              <a:t>12.3.2012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24F21-6968-4696-B184-A11157CB745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81B481-AD52-42DE-A9B3-122FEE080448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81D76A-79A3-4DE1-97F4-9D25A6A3A2EE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F68CF8-A805-400F-905B-E3FB7723D8D7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85D667-C83C-4DE3-AEAC-874AFEEAAE01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6B1ACE-D6C3-48A2-9C25-1A09D6613135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939800" y="685800"/>
            <a:ext cx="4979988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7988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B2239F-B4D0-45DC-B496-AEB481F8212D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32690-EDC5-4CA9-B3E5-C879D9A0E93F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939800" y="685800"/>
            <a:ext cx="4981575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7988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7E437-7B71-4DA8-8078-9671D60EC8FD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51A4-4558-490D-933A-4385680028B3}" type="datetimeFigureOut">
              <a:rPr lang="cs-CZ" smtClean="0"/>
              <a:pPr/>
              <a:t>12.3.2012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0E42-D7D4-4C42-91AD-ACA8FADFB7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51A4-4558-490D-933A-4385680028B3}" type="datetimeFigureOut">
              <a:rPr lang="cs-CZ" smtClean="0"/>
              <a:pPr/>
              <a:t>12.3.2012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0E42-D7D4-4C42-91AD-ACA8FADFB7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51A4-4558-490D-933A-4385680028B3}" type="datetimeFigureOut">
              <a:rPr lang="cs-CZ" smtClean="0"/>
              <a:pPr/>
              <a:t>12.3.2012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0E42-D7D4-4C42-91AD-ACA8FADFB7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EB58B-7005-46E9-8655-5A7BFBF5FB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51A4-4558-490D-933A-4385680028B3}" type="datetimeFigureOut">
              <a:rPr lang="cs-CZ" smtClean="0"/>
              <a:pPr/>
              <a:t>12.3.2012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0E42-D7D4-4C42-91AD-ACA8FADFB7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51A4-4558-490D-933A-4385680028B3}" type="datetimeFigureOut">
              <a:rPr lang="cs-CZ" smtClean="0"/>
              <a:pPr/>
              <a:t>12.3.2012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0E42-D7D4-4C42-91AD-ACA8FADFB7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51A4-4558-490D-933A-4385680028B3}" type="datetimeFigureOut">
              <a:rPr lang="cs-CZ" smtClean="0"/>
              <a:pPr/>
              <a:t>12.3.2012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0E42-D7D4-4C42-91AD-ACA8FADFB7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51A4-4558-490D-933A-4385680028B3}" type="datetimeFigureOut">
              <a:rPr lang="cs-CZ" smtClean="0"/>
              <a:pPr/>
              <a:t>12.3.2012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0E42-D7D4-4C42-91AD-ACA8FADFB7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51A4-4558-490D-933A-4385680028B3}" type="datetimeFigureOut">
              <a:rPr lang="cs-CZ" smtClean="0"/>
              <a:pPr/>
              <a:t>12.3.2012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0E42-D7D4-4C42-91AD-ACA8FADFB7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51A4-4558-490D-933A-4385680028B3}" type="datetimeFigureOut">
              <a:rPr lang="cs-CZ" smtClean="0"/>
              <a:pPr/>
              <a:t>12.3.2012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0E42-D7D4-4C42-91AD-ACA8FADFB7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51A4-4558-490D-933A-4385680028B3}" type="datetimeFigureOut">
              <a:rPr lang="cs-CZ" smtClean="0"/>
              <a:pPr/>
              <a:t>12.3.2012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0E42-D7D4-4C42-91AD-ACA8FADFB7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51A4-4558-490D-933A-4385680028B3}" type="datetimeFigureOut">
              <a:rPr lang="cs-CZ" smtClean="0"/>
              <a:pPr/>
              <a:t>12.3.2012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320E42-D7D4-4C42-91AD-ACA8FADFB7C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7B51A4-4558-490D-933A-4385680028B3}" type="datetimeFigureOut">
              <a:rPr lang="cs-CZ" smtClean="0"/>
              <a:pPr/>
              <a:t>12.3.2012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320E42-D7D4-4C42-91AD-ACA8FADFB7CE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hrance.cz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mailto:cermak@ochrance.cz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kriminace.cz/" TargetMode="External"/><Relationship Id="rId2" Type="http://schemas.openxmlformats.org/officeDocument/2006/relationships/hyperlink" Target="http://www.diskriminace.cz/dt-publikace/anti-diskriminace_web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chrance.cz/diskriminace" TargetMode="External"/><Relationship Id="rId4" Type="http://schemas.openxmlformats.org/officeDocument/2006/relationships/hyperlink" Target="http://www.poradna-prava.cz/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532383"/>
          </a:xfrm>
        </p:spPr>
        <p:txBody>
          <a:bodyPr>
            <a:normAutofit/>
          </a:bodyPr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Antidiskriminační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právo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Michal Čermák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357188"/>
            <a:ext cx="8231188" cy="911225"/>
          </a:xfrm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mtClean="0">
                <a:latin typeface="Arial" charset="0"/>
                <a:cs typeface="Arial" charset="0"/>
              </a:rPr>
              <a:t>Rovnost v</a:t>
            </a:r>
            <a:r>
              <a:rPr lang="en-GB" smtClean="0">
                <a:latin typeface="Arial" charset="0"/>
                <a:cs typeface="Arial" charset="0"/>
              </a:rPr>
              <a:t> zacházení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31188" cy="4527550"/>
          </a:xfrm>
        </p:spPr>
        <p:txBody>
          <a:bodyPr lIns="90000" tIns="46800" rIns="90000" bIns="46800"/>
          <a:lstStyle/>
          <a:p>
            <a:pPr marL="341313" indent="-341313" algn="just" defTabSz="449263" eaLnBrk="1" hangingPunct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smtClean="0">
                <a:latin typeface="Arial" charset="0"/>
                <a:cs typeface="Arial" charset="0"/>
              </a:rPr>
              <a:t>Se všemi se musí zacházet rovně, když jde o jejich práva a důstojnost.</a:t>
            </a:r>
          </a:p>
          <a:p>
            <a:pPr marL="341313" indent="-341313" algn="just" defTabSz="449263" eaLnBrk="1" hangingPunct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smtClean="0">
                <a:latin typeface="Arial" charset="0"/>
                <a:cs typeface="Arial" charset="0"/>
              </a:rPr>
              <a:t>Všichni si ale fakticky nejsou rovni v např.  v inteligenci, v talentu, vzhledu atd.</a:t>
            </a:r>
          </a:p>
          <a:p>
            <a:pPr marL="341313" indent="-341313" algn="just" defTabSz="449263" eaLnBrk="1" hangingPunct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smtClean="0">
                <a:latin typeface="Arial" charset="0"/>
                <a:cs typeface="Arial" charset="0"/>
              </a:rPr>
              <a:t>Není totiž úlohou práva stírat všechny rozdíly mezi osobami, jelikož </a:t>
            </a:r>
            <a:r>
              <a:rPr lang="cs-CZ" sz="2800" i="1" smtClean="0">
                <a:latin typeface="Arial" charset="0"/>
                <a:cs typeface="Arial" charset="0"/>
              </a:rPr>
              <a:t>„egalitářský univerzalismus by nutně vyvolal hluboce nefunkční sociální účinky“</a:t>
            </a:r>
            <a:r>
              <a:rPr lang="cs-CZ" sz="2800" smtClean="0">
                <a:latin typeface="Arial" charset="0"/>
                <a:cs typeface="Arial" charset="0"/>
              </a:rPr>
              <a:t>. Viz nález Ústavního soudu ČR, sp. zn. Pl. ÚS 4/95.</a:t>
            </a:r>
          </a:p>
          <a:p>
            <a:pPr marL="341313" indent="-341313" algn="just" defTabSz="449263" eaLnBrk="1" hangingPunct="1">
              <a:spcBef>
                <a:spcPts val="7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3789040"/>
            <a:ext cx="7772400" cy="936625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Diskriminace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4869160"/>
            <a:ext cx="6400800" cy="6223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Vymezení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pojmu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Diskriminace dvojího druhu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Diskriminace hospodářská – mimo oblast zájmu dnešního semináře. (Např. zneužívání dominantního postavení na trhu).</a:t>
            </a:r>
          </a:p>
          <a:p>
            <a:r>
              <a:rPr lang="cs-CZ" dirty="0" smtClean="0"/>
              <a:t>Diskriminace spojená s lidskou důstojností (např. nevpuštění zákazníka do obchodu z důvodu jeho etnicity) – Diskriminace jako pošlapání lidské důstojnosti – v oblasti zájmu dnešního semináře.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smtClean="0">
                <a:latin typeface="Arial" pitchFamily="34" charset="0"/>
                <a:cs typeface="Arial" pitchFamily="34" charset="0"/>
              </a:rPr>
              <a:t>Co děláme, když diskriminujeme?	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>
                <a:latin typeface="Arial" charset="0"/>
                <a:cs typeface="Arial" charset="0"/>
              </a:rPr>
              <a:t>Vstupujeme nelegitimně do  práv a důstojnosti člověka.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cs-CZ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cs-CZ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cs-CZ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mtClean="0">
                <a:latin typeface="Arial" charset="0"/>
                <a:cs typeface="Arial" charset="0"/>
              </a:rPr>
              <a:t>Nerespektujeme rovnost zacházení.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>
                <a:latin typeface="Arial" charset="0"/>
                <a:cs typeface="Arial" charset="0"/>
              </a:rPr>
              <a:t>Jednáme protiprávně.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3419872" y="1916832"/>
            <a:ext cx="1728788" cy="2087563"/>
          </a:xfrm>
          <a:prstGeom prst="downArrow">
            <a:avLst>
              <a:gd name="adj1" fmla="val 50000"/>
              <a:gd name="adj2" fmla="val 301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" charset="0"/>
                <a:cs typeface="Arial" charset="0"/>
              </a:rPr>
              <a:t>Co to je diskriminace?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smtClean="0">
                <a:latin typeface="Arial" charset="0"/>
                <a:cs typeface="Arial" charset="0"/>
              </a:rPr>
              <a:t>Diskriminace je porušením práva na rovné zacházení = Diskriminace je protiprávní</a:t>
            </a:r>
          </a:p>
          <a:p>
            <a:pPr algn="just" eaLnBrk="1" hangingPunct="1"/>
            <a:r>
              <a:rPr lang="cs-CZ" smtClean="0">
                <a:latin typeface="Arial" charset="0"/>
                <a:cs typeface="Arial" charset="0"/>
              </a:rPr>
              <a:t>Diskriminace je rozdílné zacházení s lidmi v právem vymezených situacích z důvodu(ů), které právo zapovídá.</a:t>
            </a:r>
          </a:p>
          <a:p>
            <a:pPr algn="just" eaLnBrk="1" hangingPunct="1"/>
            <a:r>
              <a:rPr lang="cs-CZ" smtClean="0">
                <a:latin typeface="Arial" charset="0"/>
                <a:cs typeface="Arial" charset="0"/>
              </a:rPr>
              <a:t>Diskriminace je jednání, které nemá rozumné odůvodnění (nelegitimnost) a je nepřiměřené (disproporčnost).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mtClean="0">
                <a:latin typeface="Arial" charset="0"/>
                <a:cs typeface="Arial" charset="0"/>
              </a:rPr>
              <a:t>Rovnost zacházení vůči komu?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Komparátor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dirty="0" smtClean="0">
                <a:latin typeface="Arial" charset="0"/>
                <a:cs typeface="Arial" charset="0"/>
              </a:rPr>
              <a:t>				</a:t>
            </a:r>
            <a:r>
              <a:rPr lang="cs-CZ" sz="3600" b="1" dirty="0" smtClean="0">
                <a:latin typeface="Arial" charset="0"/>
                <a:cs typeface="Arial" charset="0"/>
              </a:rPr>
              <a:t>Kdo to je?</a:t>
            </a:r>
          </a:p>
          <a:p>
            <a:pPr eaLnBrk="1" hangingPunct="1">
              <a:buFont typeface="Wingdings" pitchFamily="2" charset="2"/>
              <a:buNone/>
            </a:pPr>
            <a:endParaRPr lang="cs-CZ" sz="3600" b="1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Komparátor není kdokoliv, je to zpravidla :</a:t>
            </a:r>
          </a:p>
          <a:p>
            <a:pPr eaLnBrk="1" hangingPunct="1">
              <a:buFont typeface="Arial" charset="0"/>
              <a:buNone/>
            </a:pPr>
            <a:r>
              <a:rPr lang="cs-CZ" dirty="0" smtClean="0">
                <a:latin typeface="Arial" charset="0"/>
                <a:cs typeface="Arial" charset="0"/>
              </a:rPr>
              <a:t>	Muž, běloch, křesťan bez postižení a heterosexuál – tento člověk zpravidla nebývá diskriminován…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071688"/>
            <a:ext cx="8229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Pozitivně-právní vymezení diskriminace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8" y="392906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437112"/>
            <a:ext cx="13335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948264" y="2276872"/>
            <a:ext cx="2195736" cy="2232248"/>
          </a:xfrm>
          <a:prstGeom prst="wedgeRectCallout">
            <a:avLst>
              <a:gd name="adj1" fmla="val -61418"/>
              <a:gd name="adj2" fmla="val 99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cs-CZ" sz="2000" b="1" dirty="0" smtClean="0">
                <a:latin typeface="Arial" charset="0"/>
              </a:rPr>
              <a:t>To je opravdu, </a:t>
            </a:r>
            <a:r>
              <a:rPr lang="cs-CZ" sz="2000" b="1" dirty="0" err="1" smtClean="0">
                <a:latin typeface="Arial" charset="0"/>
              </a:rPr>
              <a:t>opravdu</a:t>
            </a:r>
            <a:r>
              <a:rPr lang="cs-CZ" sz="2000" b="1" dirty="0" smtClean="0">
                <a:latin typeface="Arial" charset="0"/>
              </a:rPr>
              <a:t> </a:t>
            </a:r>
            <a:r>
              <a:rPr lang="cs-CZ" sz="2000" b="1" dirty="0" err="1" smtClean="0">
                <a:latin typeface="Arial" charset="0"/>
              </a:rPr>
              <a:t>škandál</a:t>
            </a:r>
            <a:r>
              <a:rPr lang="cs-CZ" sz="2000" b="1" dirty="0" smtClean="0">
                <a:latin typeface="Arial" charset="0"/>
              </a:rPr>
              <a:t>. Tohle nikdy </a:t>
            </a:r>
            <a:r>
              <a:rPr lang="cs-CZ" sz="2000" b="1" dirty="0" err="1" smtClean="0">
                <a:latin typeface="Arial" charset="0"/>
              </a:rPr>
              <a:t>chile</a:t>
            </a:r>
            <a:r>
              <a:rPr lang="cs-CZ" sz="2000" b="1" dirty="0" smtClean="0">
                <a:latin typeface="Arial" charset="0"/>
              </a:rPr>
              <a:t> nepodepíšu - dám si 2 roky na čas!</a:t>
            </a:r>
            <a:endParaRPr lang="cs-CZ" sz="2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Arial" charset="0"/>
                <a:cs typeface="Arial" charset="0"/>
              </a:rPr>
              <a:t>Předpisy…?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cs-CZ" dirty="0" smtClean="0">
                <a:solidFill>
                  <a:srgbClr val="92D050"/>
                </a:solidFill>
                <a:latin typeface="Arial" charset="0"/>
                <a:cs typeface="Arial" charset="0"/>
              </a:rPr>
              <a:t>Směrnice 43/2003/ES, 78/2003/ES, 2004/113/ES</a:t>
            </a:r>
            <a:r>
              <a:rPr lang="cs-CZ" dirty="0" smtClean="0">
                <a:latin typeface="Arial" charset="0"/>
                <a:cs typeface="Arial" charset="0"/>
              </a:rPr>
              <a:t>...</a:t>
            </a:r>
          </a:p>
          <a:p>
            <a:pPr algn="just" eaLnBrk="1" hangingPunct="1"/>
            <a:endParaRPr lang="cs-CZ" dirty="0" smtClean="0">
              <a:latin typeface="Arial" charset="0"/>
              <a:cs typeface="Arial" charset="0"/>
            </a:endParaRPr>
          </a:p>
          <a:p>
            <a:pPr algn="just" eaLnBrk="1" hangingPunct="1"/>
            <a:endParaRPr lang="cs-CZ" dirty="0" smtClean="0">
              <a:latin typeface="Arial" charset="0"/>
              <a:cs typeface="Arial" charset="0"/>
            </a:endParaRPr>
          </a:p>
          <a:p>
            <a:pPr algn="just" eaLnBrk="1" hangingPunct="1"/>
            <a:endParaRPr lang="cs-CZ" dirty="0" smtClean="0">
              <a:latin typeface="Arial" charset="0"/>
              <a:cs typeface="Arial" charset="0"/>
            </a:endParaRPr>
          </a:p>
          <a:p>
            <a:pPr algn="just" eaLnBrk="1" hangingPunct="1"/>
            <a:r>
              <a:rPr lang="cs-CZ" dirty="0" smtClean="0">
                <a:latin typeface="Arial" charset="0"/>
                <a:cs typeface="Arial" charset="0"/>
              </a:rPr>
              <a:t>Zákon č. </a:t>
            </a:r>
            <a:r>
              <a:rPr lang="cs-CZ" dirty="0" smtClean="0">
                <a:solidFill>
                  <a:srgbClr val="92D050"/>
                </a:solidFill>
                <a:latin typeface="Arial" charset="0"/>
                <a:cs typeface="Arial" charset="0"/>
              </a:rPr>
              <a:t>198/2009</a:t>
            </a:r>
            <a:r>
              <a:rPr lang="cs-CZ" dirty="0" smtClean="0">
                <a:latin typeface="Arial" charset="0"/>
                <a:cs typeface="Arial" charset="0"/>
              </a:rPr>
              <a:t>, o rovném zacházení a o právních prostředcích ochrany před diskriminací a o změně některých zákonů (</a:t>
            </a:r>
            <a:r>
              <a:rPr lang="cs-CZ" dirty="0" err="1" smtClean="0">
                <a:solidFill>
                  <a:srgbClr val="92D050"/>
                </a:solidFill>
                <a:latin typeface="Arial" charset="0"/>
                <a:cs typeface="Arial" charset="0"/>
              </a:rPr>
              <a:t>antidiskriminační</a:t>
            </a:r>
            <a:r>
              <a:rPr lang="cs-CZ" dirty="0" smtClean="0">
                <a:solidFill>
                  <a:srgbClr val="92D050"/>
                </a:solidFill>
                <a:latin typeface="Arial" charset="0"/>
                <a:cs typeface="Arial" charset="0"/>
              </a:rPr>
              <a:t> zákon</a:t>
            </a:r>
            <a:r>
              <a:rPr lang="cs-CZ" dirty="0" smtClean="0">
                <a:latin typeface="Arial" charset="0"/>
                <a:cs typeface="Arial" charset="0"/>
              </a:rPr>
              <a:t>).</a:t>
            </a: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3995936" y="2348880"/>
            <a:ext cx="720725" cy="1295400"/>
          </a:xfrm>
          <a:prstGeom prst="downArrow">
            <a:avLst>
              <a:gd name="adj1" fmla="val 50000"/>
              <a:gd name="adj2" fmla="val 449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>
                <a:latin typeface="Arial" charset="0"/>
                <a:cs typeface="Arial" charset="0"/>
              </a:rPr>
              <a:t>Co to je tedy diskriminace?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" charset="0"/>
                <a:cs typeface="Arial" charset="0"/>
              </a:rPr>
              <a:t>Vymezuje § 2 – 4 ADZ.</a:t>
            </a:r>
          </a:p>
          <a:p>
            <a:pPr eaLnBrk="1" hangingPunct="1"/>
            <a:r>
              <a:rPr lang="cs-CZ" smtClean="0">
                <a:latin typeface="Arial" charset="0"/>
                <a:cs typeface="Arial" charset="0"/>
              </a:rPr>
              <a:t>Diskriminaci dělíme na </a:t>
            </a:r>
            <a:r>
              <a:rPr lang="cs-CZ" smtClean="0">
                <a:solidFill>
                  <a:srgbClr val="92D050"/>
                </a:solidFill>
                <a:latin typeface="Arial" charset="0"/>
                <a:cs typeface="Arial" charset="0"/>
              </a:rPr>
              <a:t>přímou a nepřímou.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mtClean="0">
                <a:latin typeface="Arial" charset="0"/>
                <a:cs typeface="Arial" charset="0"/>
              </a:rPr>
              <a:t>					</a:t>
            </a:r>
            <a:r>
              <a:rPr lang="cs-CZ" sz="6000" smtClean="0">
                <a:solidFill>
                  <a:srgbClr val="92D050"/>
                </a:solidFill>
                <a:latin typeface="Arial" charset="0"/>
                <a:cs typeface="Arial" charset="0"/>
              </a:rPr>
              <a:t>+</a:t>
            </a:r>
          </a:p>
          <a:p>
            <a:pPr eaLnBrk="1" hangingPunct="1"/>
            <a:r>
              <a:rPr lang="cs-CZ" smtClean="0">
                <a:solidFill>
                  <a:srgbClr val="92D050"/>
                </a:solidFill>
                <a:latin typeface="Arial" charset="0"/>
                <a:cs typeface="Arial" charset="0"/>
              </a:rPr>
              <a:t>Obtěžování, pronásledování, pokyn a navádění</a:t>
            </a:r>
            <a:r>
              <a:rPr lang="cs-CZ" smtClean="0">
                <a:latin typeface="Arial" charset="0"/>
                <a:cs typeface="Arial" charset="0"/>
              </a:rPr>
              <a:t> jako formy diskriminace jsou zákonem stavěny diskriminaci na roveň.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7350"/>
            <a:ext cx="8231188" cy="512763"/>
          </a:xfrm>
        </p:spPr>
        <p:txBody>
          <a:bodyPr lIns="90000" tIns="46800" rIns="90000" bIns="46800" rtlCol="0">
            <a:normAutofit fontScale="90000"/>
          </a:bodyPr>
          <a:lstStyle/>
          <a:p>
            <a:pPr defTabSz="449263"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4000" dirty="0" smtClean="0">
                <a:latin typeface="Arial" pitchFamily="34" charset="0"/>
                <a:cs typeface="Arial" pitchFamily="34" charset="0"/>
              </a:rPr>
              <a:t>Přímá diskriminace ( § 2 odst. 3)</a:t>
            </a:r>
            <a:endParaRPr lang="en-GB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052513"/>
            <a:ext cx="8497888" cy="5661025"/>
          </a:xfrm>
        </p:spPr>
        <p:txBody>
          <a:bodyPr lIns="90000" tIns="46800" rIns="90000" bIns="46800"/>
          <a:lstStyle/>
          <a:p>
            <a:pPr marL="341313" indent="-341313" defTabSz="449263" eaLnBrk="1" hangingPunct="1">
              <a:spcBef>
                <a:spcPts val="6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b="1" smtClean="0"/>
          </a:p>
          <a:p>
            <a:pPr marL="341313" indent="-341313" defTabSz="449263" eaLnBrk="1" hangingPunct="1">
              <a:spcBef>
                <a:spcPts val="10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4000" b="1" smtClean="0"/>
          </a:p>
          <a:p>
            <a:pPr marL="341313" indent="-341313" algn="just" defTabSz="44926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smtClean="0">
                <a:solidFill>
                  <a:srgbClr val="92D050"/>
                </a:solidFill>
                <a:latin typeface="Arial" charset="0"/>
              </a:rPr>
              <a:t>Přímá diskriminace</a:t>
            </a:r>
            <a:r>
              <a:rPr lang="en-GB" smtClean="0">
                <a:latin typeface="Arial" charset="0"/>
              </a:rPr>
              <a:t> </a:t>
            </a:r>
            <a:r>
              <a:rPr lang="en-GB" smtClean="0">
                <a:latin typeface="Arial" charset="0"/>
                <a:cs typeface="Arial" charset="0"/>
              </a:rPr>
              <a:t>je takové jednání nebo opomenutí, kdy je, bylo nebo by bylo s jednou osobou zacházeno ve srovnatelné situaci méně výhodným způsobem než s osobou</a:t>
            </a:r>
            <a:r>
              <a:rPr lang="cs-CZ" smtClean="0">
                <a:latin typeface="Arial" charset="0"/>
                <a:cs typeface="Arial" charset="0"/>
              </a:rPr>
              <a:t> jinou</a:t>
            </a:r>
            <a:r>
              <a:rPr lang="en-GB" smtClean="0">
                <a:latin typeface="Arial" charset="0"/>
                <a:cs typeface="Arial" charset="0"/>
              </a:rPr>
              <a:t>, a to na základě rozlišování podle důvodů</a:t>
            </a:r>
            <a:r>
              <a:rPr lang="cs-CZ" smtClean="0">
                <a:latin typeface="Arial" charset="0"/>
                <a:cs typeface="Arial" charset="0"/>
              </a:rPr>
              <a:t> vymezených ADZ nebo jiným právním předpisem</a:t>
            </a:r>
            <a:r>
              <a:rPr lang="en-GB" smtClean="0">
                <a:latin typeface="Arial" charset="0"/>
                <a:cs typeface="Arial" charset="0"/>
              </a:rPr>
              <a:t>. </a:t>
            </a:r>
          </a:p>
          <a:p>
            <a:pPr marL="341313" indent="-341313" defTabSz="449263" eaLnBrk="1" hangingPunct="1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dirty="0" smtClean="0"/>
              <a:t>I. Základní instituty a pojmy práva na rovné zacházení a diskriminace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571500"/>
            <a:ext cx="8229600" cy="6334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Nepřímá diskriminace </a:t>
            </a:r>
            <a:br>
              <a:rPr lang="cs-CZ" sz="3600" dirty="0" smtClean="0">
                <a:latin typeface="Arial" pitchFamily="34" charset="0"/>
                <a:cs typeface="Arial" pitchFamily="34" charset="0"/>
              </a:rPr>
            </a:br>
            <a:r>
              <a:rPr lang="cs-CZ" sz="3600" dirty="0" smtClean="0">
                <a:latin typeface="Arial" pitchFamily="34" charset="0"/>
                <a:cs typeface="Arial" pitchFamily="34" charset="0"/>
              </a:rPr>
              <a:t>(§ 3 odst.1 a </a:t>
            </a:r>
            <a:r>
              <a:rPr lang="cs-CZ" sz="3600" dirty="0" err="1" smtClean="0">
                <a:latin typeface="Arial" pitchFamily="34" charset="0"/>
                <a:cs typeface="Arial" pitchFamily="34" charset="0"/>
              </a:rPr>
              <a:t>násl</a:t>
            </a:r>
            <a:r>
              <a:rPr lang="cs-CZ" sz="3600" dirty="0" smtClean="0">
                <a:latin typeface="Arial" pitchFamily="34" charset="0"/>
                <a:cs typeface="Arial" pitchFamily="34" charset="0"/>
              </a:rPr>
              <a:t>.)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052513"/>
            <a:ext cx="8497888" cy="56610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/>
            <a:endParaRPr lang="cs-CZ" sz="4000" b="1" smtClean="0"/>
          </a:p>
          <a:p>
            <a:pPr algn="just" eaLnBrk="1" hangingPunct="1"/>
            <a:r>
              <a:rPr lang="cs-CZ" b="1" smtClean="0">
                <a:solidFill>
                  <a:srgbClr val="92D050"/>
                </a:solidFill>
                <a:latin typeface="Arial" charset="0"/>
                <a:cs typeface="Arial" charset="0"/>
              </a:rPr>
              <a:t>Nepřímá</a:t>
            </a:r>
            <a:r>
              <a:rPr lang="cs-CZ" sz="4000" b="1" smtClean="0">
                <a:solidFill>
                  <a:srgbClr val="92D050"/>
                </a:solidFill>
                <a:latin typeface="Arial" charset="0"/>
                <a:cs typeface="Arial" charset="0"/>
              </a:rPr>
              <a:t> </a:t>
            </a:r>
            <a:r>
              <a:rPr lang="cs-CZ" b="1" smtClean="0">
                <a:solidFill>
                  <a:srgbClr val="92D050"/>
                </a:solidFill>
                <a:latin typeface="Arial" charset="0"/>
                <a:cs typeface="Arial" charset="0"/>
              </a:rPr>
              <a:t>diskriminace </a:t>
            </a:r>
            <a:r>
              <a:rPr lang="cs-CZ" smtClean="0">
                <a:latin typeface="Arial" charset="0"/>
                <a:cs typeface="Arial" charset="0"/>
              </a:rPr>
              <a:t>je takové jednání nebo opomenutí, kdy na základě zdánlivě neutrálního rozhodnutí, kritéria nebo praxe je osoba znevýhodněna oproti ostatním, vždy za podmínky, že dotyčné rozhodnutí, kritérium nebo praxe nejsou odůvodněné a přiměřené.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Arial" charset="0"/>
                <a:cs typeface="Arial" charset="0"/>
              </a:rPr>
              <a:t>Obtěžování &amp; spol. (§ 4)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smtClean="0">
                <a:solidFill>
                  <a:srgbClr val="92D050"/>
                </a:solidFill>
                <a:latin typeface="Arial" charset="0"/>
                <a:cs typeface="Arial" charset="0"/>
              </a:rPr>
              <a:t>Obtěžováním</a:t>
            </a:r>
            <a:r>
              <a:rPr lang="cs-CZ" smtClean="0">
                <a:latin typeface="Arial" charset="0"/>
                <a:cs typeface="Arial" charset="0"/>
              </a:rPr>
              <a:t> je nežádoucí chování z důvodů uvedených v ADZ mající za cíl snížení důstojnosti osoby a vytvoření nepřátelského prostředí (bossing, mobing) + sexulání obtěžování (§ 4 odst. 2).</a:t>
            </a:r>
          </a:p>
          <a:p>
            <a:pPr algn="just" eaLnBrk="1" hangingPunct="1"/>
            <a:r>
              <a:rPr lang="cs-CZ" smtClean="0">
                <a:solidFill>
                  <a:srgbClr val="92D050"/>
                </a:solidFill>
                <a:latin typeface="Arial" charset="0"/>
                <a:cs typeface="Arial" charset="0"/>
              </a:rPr>
              <a:t>Pronásledování</a:t>
            </a:r>
            <a:r>
              <a:rPr lang="cs-CZ" smtClean="0">
                <a:latin typeface="Arial" charset="0"/>
                <a:cs typeface="Arial" charset="0"/>
              </a:rPr>
              <a:t> (§ 4 odst. 3).</a:t>
            </a:r>
          </a:p>
          <a:p>
            <a:pPr algn="just" eaLnBrk="1" hangingPunct="1"/>
            <a:r>
              <a:rPr lang="cs-CZ" smtClean="0">
                <a:solidFill>
                  <a:srgbClr val="92D050"/>
                </a:solidFill>
                <a:latin typeface="Arial" charset="0"/>
                <a:cs typeface="Arial" charset="0"/>
              </a:rPr>
              <a:t>Navádění</a:t>
            </a:r>
            <a:r>
              <a:rPr lang="cs-CZ" smtClean="0">
                <a:latin typeface="Arial" charset="0"/>
                <a:cs typeface="Arial" charset="0"/>
              </a:rPr>
              <a:t> (§ 4 odst.5).</a:t>
            </a:r>
          </a:p>
          <a:p>
            <a:pPr algn="just" eaLnBrk="1" hangingPunct="1"/>
            <a:r>
              <a:rPr lang="cs-CZ" smtClean="0">
                <a:solidFill>
                  <a:srgbClr val="92D050"/>
                </a:solidFill>
                <a:latin typeface="Arial" charset="0"/>
                <a:cs typeface="Arial" charset="0"/>
              </a:rPr>
              <a:t>Pokyn k diskriminaci </a:t>
            </a:r>
            <a:r>
              <a:rPr lang="cs-CZ" smtClean="0">
                <a:latin typeface="Arial" charset="0"/>
                <a:cs typeface="Arial" charset="0"/>
              </a:rPr>
              <a:t>(§ 4 odst. 4).</a:t>
            </a:r>
          </a:p>
          <a:p>
            <a:pPr lvl="1" eaLnBrk="1" hangingPunct="1">
              <a:buFont typeface="Wingdings" pitchFamily="2" charset="2"/>
              <a:buNone/>
            </a:pPr>
            <a:endParaRPr lang="cs-CZ" smtClean="0"/>
          </a:p>
          <a:p>
            <a:pPr lvl="1"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4500563"/>
            <a:ext cx="8826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Diskriminace a legislativní Babylon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Pojem diskriminace neupravuje a nezmiňuje pouze </a:t>
            </a:r>
            <a:r>
              <a:rPr lang="cs-CZ" dirty="0" err="1" smtClean="0"/>
              <a:t>antidiskriminační</a:t>
            </a:r>
            <a:r>
              <a:rPr lang="cs-CZ" dirty="0" smtClean="0"/>
              <a:t> zákon (bohužel).</a:t>
            </a:r>
          </a:p>
          <a:p>
            <a:r>
              <a:rPr lang="cs-CZ" dirty="0" smtClean="0"/>
              <a:t>Po přijetí </a:t>
            </a:r>
            <a:r>
              <a:rPr lang="cs-CZ" dirty="0" err="1" smtClean="0"/>
              <a:t>antidiskriminačního</a:t>
            </a:r>
            <a:r>
              <a:rPr lang="cs-CZ" dirty="0" smtClean="0"/>
              <a:t> zákona nedošlo k „pročistění“ právního řádu od nevhodných duplicit.</a:t>
            </a:r>
          </a:p>
          <a:p>
            <a:r>
              <a:rPr lang="cs-CZ" dirty="0" smtClean="0"/>
              <a:t>Důsledkem jsou časté situace, které vyžadují značné interpretační dovednosti mj. v určení, která norma </a:t>
            </a:r>
            <a:r>
              <a:rPr lang="cs-CZ" dirty="0"/>
              <a:t>j</a:t>
            </a:r>
            <a:r>
              <a:rPr lang="cs-CZ" dirty="0" smtClean="0"/>
              <a:t>e </a:t>
            </a:r>
            <a:r>
              <a:rPr lang="cs-CZ" dirty="0" err="1" smtClean="0"/>
              <a:t>lex</a:t>
            </a:r>
            <a:r>
              <a:rPr lang="cs-CZ" dirty="0" smtClean="0"/>
              <a:t> </a:t>
            </a:r>
            <a:r>
              <a:rPr lang="cs-CZ" dirty="0" err="1" smtClean="0"/>
              <a:t>generalis</a:t>
            </a:r>
            <a:r>
              <a:rPr lang="cs-CZ" dirty="0" smtClean="0"/>
              <a:t> a která </a:t>
            </a:r>
            <a:r>
              <a:rPr lang="cs-CZ" dirty="0" err="1" smtClean="0"/>
              <a:t>lex</a:t>
            </a:r>
            <a:r>
              <a:rPr lang="cs-CZ" dirty="0" smtClean="0"/>
              <a:t> </a:t>
            </a:r>
            <a:r>
              <a:rPr lang="cs-CZ" dirty="0" err="1" smtClean="0"/>
              <a:t>specialis</a:t>
            </a:r>
            <a:r>
              <a:rPr lang="cs-CZ" dirty="0" smtClean="0"/>
              <a:t> (např. § 4 a jeho vztah k § 10 zákona o zaměstnanosti).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4000" dirty="0" smtClean="0">
                <a:latin typeface="Arial" charset="0"/>
                <a:cs typeface="Arial" charset="0"/>
              </a:rPr>
              <a:t>Jak poznat diskriminaci. 5-ti stupňový test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609600" indent="-609600" algn="just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cs-CZ" sz="2700" dirty="0" smtClean="0">
                <a:latin typeface="Arial" pitchFamily="34" charset="0"/>
                <a:cs typeface="Arial" pitchFamily="34" charset="0"/>
              </a:rPr>
              <a:t>Zachází se s jednou </a:t>
            </a:r>
            <a:r>
              <a:rPr lang="cs-CZ" sz="27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(fyzickou) osobou méně výhodněji</a:t>
            </a:r>
            <a:r>
              <a:rPr lang="cs-CZ" sz="2700" dirty="0" smtClean="0">
                <a:latin typeface="Arial" pitchFamily="34" charset="0"/>
                <a:cs typeface="Arial" pitchFamily="34" charset="0"/>
              </a:rPr>
              <a:t> než s druhou.Ve srovnatelné situaci.   – </a:t>
            </a:r>
            <a:r>
              <a:rPr lang="cs-CZ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ANO</a:t>
            </a:r>
          </a:p>
          <a:p>
            <a:pPr marL="609600" indent="-609600" algn="just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cs-CZ" sz="2700" dirty="0" smtClean="0">
                <a:latin typeface="Arial" pitchFamily="34" charset="0"/>
                <a:cs typeface="Arial" pitchFamily="34" charset="0"/>
              </a:rPr>
              <a:t>Vzniká </a:t>
            </a:r>
            <a:r>
              <a:rPr lang="cs-CZ" sz="27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újma na důstojnosti</a:t>
            </a:r>
            <a:r>
              <a:rPr lang="cs-CZ" sz="2700" dirty="0" smtClean="0">
                <a:latin typeface="Arial" pitchFamily="34" charset="0"/>
                <a:cs typeface="Arial" pitchFamily="34" charset="0"/>
              </a:rPr>
              <a:t>. – </a:t>
            </a:r>
            <a:r>
              <a:rPr lang="cs-CZ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ANO</a:t>
            </a:r>
          </a:p>
          <a:p>
            <a:pPr marL="609600" indent="-609600" algn="just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cs-CZ" sz="2700" dirty="0" smtClean="0">
                <a:latin typeface="Arial" pitchFamily="34" charset="0"/>
                <a:cs typeface="Arial" pitchFamily="34" charset="0"/>
              </a:rPr>
              <a:t>Znevýhodnění se děje z </a:t>
            </a:r>
            <a:r>
              <a:rPr lang="cs-CZ" sz="27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právem zakázaného důvodu</a:t>
            </a:r>
            <a:r>
              <a:rPr lang="cs-CZ" sz="2700" dirty="0" smtClean="0">
                <a:latin typeface="Arial" pitchFamily="34" charset="0"/>
                <a:cs typeface="Arial" pitchFamily="34" charset="0"/>
              </a:rPr>
              <a:t>. – </a:t>
            </a:r>
            <a:r>
              <a:rPr lang="cs-CZ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ANO</a:t>
            </a:r>
          </a:p>
          <a:p>
            <a:pPr marL="609600" indent="-609600" algn="just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cs-CZ" sz="2700" dirty="0" smtClean="0">
                <a:latin typeface="Arial" pitchFamily="34" charset="0"/>
                <a:cs typeface="Arial" pitchFamily="34" charset="0"/>
              </a:rPr>
              <a:t>Existuje v </a:t>
            </a:r>
            <a:r>
              <a:rPr lang="cs-CZ" sz="27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právem vymezené oblasti</a:t>
            </a:r>
            <a:r>
              <a:rPr lang="cs-CZ" sz="2700" dirty="0" smtClean="0">
                <a:latin typeface="Arial" pitchFamily="34" charset="0"/>
                <a:cs typeface="Arial" pitchFamily="34" charset="0"/>
              </a:rPr>
              <a:t>.–</a:t>
            </a:r>
            <a:r>
              <a:rPr lang="cs-CZ" sz="27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ANO</a:t>
            </a:r>
          </a:p>
          <a:p>
            <a:pPr marL="609600" indent="-609600" algn="just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cs-CZ" sz="2700" dirty="0" smtClean="0">
                <a:latin typeface="Arial" pitchFamily="34" charset="0"/>
                <a:cs typeface="Arial" pitchFamily="34" charset="0"/>
              </a:rPr>
              <a:t>Nelze ji odůvodnit </a:t>
            </a:r>
            <a:r>
              <a:rPr lang="cs-CZ" sz="27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oprávněným účelem a přiměřeností</a:t>
            </a:r>
            <a:r>
              <a:rPr lang="cs-CZ" sz="2700" dirty="0" smtClean="0">
                <a:latin typeface="Arial" pitchFamily="34" charset="0"/>
                <a:cs typeface="Arial" pitchFamily="34" charset="0"/>
              </a:rPr>
              <a:t> dosahování účelu. – </a:t>
            </a:r>
            <a:r>
              <a:rPr lang="cs-CZ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ANO </a:t>
            </a:r>
            <a:r>
              <a:rPr lang="cs-CZ" sz="2700" dirty="0" smtClean="0">
                <a:latin typeface="Arial" pitchFamily="34" charset="0"/>
                <a:cs typeface="Arial" pitchFamily="34" charset="0"/>
              </a:rPr>
              <a:t>(nelze)</a:t>
            </a:r>
          </a:p>
          <a:p>
            <a:pPr marL="609600" indent="-60960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7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DISKRIMINACE!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1400" b="1" dirty="0" smtClean="0"/>
          </a:p>
          <a:p>
            <a:pPr marL="609600" indent="-6096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Oblasti v nichž může dle práva docházet k diskriminaci: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Diskriminace je zakázána ADZ pouze ve vymezených oblastech ( § 1).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Jedná se o: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Pracovně-právní vztahy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Přístup ke zboží a službám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Bydlení, je-li nabízeno veřejně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Členství v odborech a profesních komorách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Poskytování zdravotní péče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cs-CZ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cs-CZ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cs-CZ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Oblasti života v nichž nemůže docházet k diskriminaci (příklady)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Výběr partnera.</a:t>
            </a:r>
          </a:p>
          <a:p>
            <a:r>
              <a:rPr lang="cs-CZ" dirty="0" smtClean="0"/>
              <a:t>Výběr dědiců.</a:t>
            </a:r>
          </a:p>
          <a:p>
            <a:r>
              <a:rPr lang="cs-CZ" dirty="0" smtClean="0"/>
              <a:t>Výběr obchodu, ve kterém bude spotřebitel nakupovat.</a:t>
            </a:r>
          </a:p>
          <a:p>
            <a:r>
              <a:rPr lang="cs-CZ" dirty="0" smtClean="0"/>
              <a:t>Volba přátel.</a:t>
            </a:r>
          </a:p>
          <a:p>
            <a:r>
              <a:rPr lang="cs-CZ" dirty="0" smtClean="0"/>
              <a:t>Literární a umělecká činnost (svoboda slova).</a:t>
            </a:r>
          </a:p>
          <a:p>
            <a:r>
              <a:rPr lang="cs-CZ" dirty="0" smtClean="0"/>
              <a:t>Atd.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Dle ADZ tedy nelze diskriminovat na základě těchto důvodů</a:t>
            </a:r>
            <a:endParaRPr lang="cs-CZ" sz="4000" dirty="0" smtClean="0">
              <a:latin typeface="Arial" charset="0"/>
              <a:cs typeface="Arial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rasy, etnického původu,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národnosti,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pohlaví,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sexuální orientace,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věku,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zdravotního postižení,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náboženského vyznání, víry či světového názoru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204864"/>
            <a:ext cx="14097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 rot="4589411">
            <a:off x="7200227" y="2833915"/>
            <a:ext cx="358775" cy="504825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5020171">
            <a:off x="7471577" y="2806649"/>
            <a:ext cx="358775" cy="504825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Zákaz diskriminace z dalších důvodů uvedených v jiných právních normách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Např.: </a:t>
            </a:r>
            <a:r>
              <a:rPr lang="cs-CZ" i="1" dirty="0" smtClean="0"/>
              <a:t>členství v odborových organizacích, politických stranách</a:t>
            </a:r>
            <a:r>
              <a:rPr lang="cs-CZ" dirty="0" smtClean="0"/>
              <a:t>, </a:t>
            </a:r>
            <a:r>
              <a:rPr lang="cs-CZ" i="1" dirty="0" smtClean="0"/>
              <a:t>zdravotního stavu </a:t>
            </a:r>
            <a:r>
              <a:rPr lang="cs-CZ" dirty="0" smtClean="0"/>
              <a:t>(Zákon o zaměstnanosti).</a:t>
            </a:r>
          </a:p>
          <a:p>
            <a:r>
              <a:rPr lang="cs-CZ" dirty="0" smtClean="0"/>
              <a:t>Zákaz </a:t>
            </a:r>
            <a:r>
              <a:rPr lang="cs-CZ" i="1" dirty="0" smtClean="0"/>
              <a:t>jakkoliv</a:t>
            </a:r>
            <a:r>
              <a:rPr lang="cs-CZ" dirty="0" smtClean="0"/>
              <a:t> diskriminovat. (Zákon na ochranu spotřebitele)</a:t>
            </a:r>
          </a:p>
          <a:p>
            <a:r>
              <a:rPr lang="cs-CZ" dirty="0" smtClean="0"/>
              <a:t>Zákaz nerovného zacházení z důvodu </a:t>
            </a:r>
            <a:r>
              <a:rPr lang="cs-CZ" i="1" dirty="0" smtClean="0"/>
              <a:t>rodu, majetku, sociálního původu </a:t>
            </a:r>
            <a:r>
              <a:rPr lang="cs-CZ" dirty="0" smtClean="0"/>
              <a:t>aj. (Zákon o zaměstnanosti a školský zákon)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Zakázané diskriminační důvody a jejich váha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err="1" smtClean="0"/>
              <a:t>Antidiskriminační</a:t>
            </a:r>
            <a:r>
              <a:rPr lang="cs-CZ" dirty="0" smtClean="0"/>
              <a:t> zákon mezi </a:t>
            </a:r>
            <a:r>
              <a:rPr lang="cs-CZ" dirty="0" err="1" smtClean="0"/>
              <a:t>zakázynými</a:t>
            </a:r>
            <a:r>
              <a:rPr lang="cs-CZ" dirty="0" smtClean="0"/>
              <a:t> diskriminačními důvody nerozlišuje – dává jim zdánlivě stejnou váhu.</a:t>
            </a:r>
          </a:p>
          <a:p>
            <a:pPr algn="just"/>
            <a:r>
              <a:rPr lang="cs-CZ" dirty="0" smtClean="0"/>
              <a:t>Z historického vývoje jsou však  </a:t>
            </a:r>
            <a:r>
              <a:rPr lang="cs-CZ" i="1" dirty="0" smtClean="0"/>
              <a:t>de facto</a:t>
            </a:r>
            <a:r>
              <a:rPr lang="cs-CZ" dirty="0" smtClean="0"/>
              <a:t> nejzávažnějšími důvody diskriminace ty, které mají nejvyšší potenciál způsobit oběti diskriminace újmu na důstojnosti.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Zakázané diskriminační důvody a jejich váha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Nejzávažnějšími diskriminačními důvody jsou: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solidFill>
                  <a:srgbClr val="92D050"/>
                </a:solidFill>
              </a:rPr>
              <a:t>Etnicita,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solidFill>
                  <a:srgbClr val="92D050"/>
                </a:solidFill>
              </a:rPr>
              <a:t>Pohlaví,</a:t>
            </a:r>
          </a:p>
          <a:p>
            <a:pPr marL="514350" indent="-514350">
              <a:buNone/>
            </a:pPr>
            <a:r>
              <a:rPr lang="cs-CZ" dirty="0" smtClean="0"/>
              <a:t>a v EU dále:</a:t>
            </a:r>
          </a:p>
          <a:p>
            <a:pPr marL="514350" indent="-514350">
              <a:buNone/>
            </a:pPr>
            <a:r>
              <a:rPr lang="cs-CZ" dirty="0" smtClean="0">
                <a:solidFill>
                  <a:srgbClr val="92D050"/>
                </a:solidFill>
              </a:rPr>
              <a:t>3. Věk.</a:t>
            </a:r>
          </a:p>
          <a:p>
            <a:pPr marL="514350" indent="-514350">
              <a:buNone/>
            </a:pPr>
            <a:r>
              <a:rPr lang="cs-CZ" i="1" dirty="0" smtClean="0"/>
              <a:t>Pozn.: K sexuální orientaci má soudní i legislativní praxe států EU i USA stále ambivalentní vztah (srov. Rozhodnutí soudního dvora EU </a:t>
            </a:r>
            <a:r>
              <a:rPr lang="cs-CZ" i="1" dirty="0" err="1" smtClean="0"/>
              <a:t>Maruko</a:t>
            </a:r>
            <a:r>
              <a:rPr lang="cs-CZ" i="1" dirty="0" smtClean="0"/>
              <a:t>).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3714750"/>
            <a:ext cx="7772400" cy="946150"/>
          </a:xfrm>
        </p:spPr>
        <p:txBody>
          <a:bodyPr/>
          <a:lstStyle/>
          <a:p>
            <a:pPr algn="ctr" eaLnBrk="1" hangingPunct="1"/>
            <a:r>
              <a:rPr lang="cs-CZ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Rovnost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725144"/>
            <a:ext cx="6400800" cy="8651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Nástin pojmu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1000125"/>
            <a:ext cx="39052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3600" dirty="0" smtClean="0">
                <a:solidFill>
                  <a:srgbClr val="FF0000"/>
                </a:solidFill>
              </a:rPr>
              <a:t>1. Etnicita jako zakázaný diskriminační důvod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1. Etnicita jako zakázaný diskriminační důvod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Diskriminace z důvodu </a:t>
            </a:r>
            <a:r>
              <a:rPr lang="cs-CZ" dirty="0" err="1" smtClean="0"/>
              <a:t>enicity</a:t>
            </a:r>
            <a:r>
              <a:rPr lang="cs-CZ" dirty="0" smtClean="0"/>
              <a:t>/rasy je snad nejzávažnější formou diskriminace.</a:t>
            </a:r>
          </a:p>
          <a:p>
            <a:r>
              <a:rPr lang="cs-CZ" dirty="0" smtClean="0"/>
              <a:t>Diskriminovat z důvodu etnicity zapovídá nejen </a:t>
            </a:r>
            <a:r>
              <a:rPr lang="cs-CZ" dirty="0" err="1" smtClean="0"/>
              <a:t>antidiskriminační</a:t>
            </a:r>
            <a:r>
              <a:rPr lang="cs-CZ" dirty="0" smtClean="0"/>
              <a:t> zákon, ale mnoho dalších předpisů a dokumentů mezinárodního práva.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Důležité případy (</a:t>
            </a:r>
            <a:r>
              <a:rPr lang="cs-CZ" dirty="0" err="1" smtClean="0">
                <a:solidFill>
                  <a:srgbClr val="FF0000"/>
                </a:solidFill>
              </a:rPr>
              <a:t>příkladmý</a:t>
            </a:r>
            <a:r>
              <a:rPr lang="cs-CZ" dirty="0" smtClean="0">
                <a:solidFill>
                  <a:srgbClr val="FF0000"/>
                </a:solidFill>
              </a:rPr>
              <a:t> výčet): </a:t>
            </a:r>
            <a:r>
              <a:rPr lang="cs-CZ" i="1" dirty="0" smtClean="0"/>
              <a:t>Brown (US), </a:t>
            </a:r>
            <a:r>
              <a:rPr lang="cs-CZ" i="1" dirty="0" err="1" smtClean="0"/>
              <a:t>Feryn</a:t>
            </a:r>
            <a:r>
              <a:rPr lang="cs-CZ" i="1" dirty="0" smtClean="0"/>
              <a:t> (Soudní dvůr EU), </a:t>
            </a:r>
            <a:r>
              <a:rPr lang="cs-CZ" i="1" dirty="0"/>
              <a:t>Regina v. </a:t>
            </a:r>
            <a:r>
              <a:rPr lang="cs-CZ" i="1" dirty="0" err="1" smtClean="0"/>
              <a:t>Immigration</a:t>
            </a:r>
            <a:r>
              <a:rPr lang="cs-CZ" i="1" dirty="0" smtClean="0"/>
              <a:t> </a:t>
            </a:r>
            <a:r>
              <a:rPr lang="cs-CZ" i="1" dirty="0" err="1" smtClean="0"/>
              <a:t>officer</a:t>
            </a:r>
            <a:r>
              <a:rPr lang="cs-CZ" i="1" dirty="0" smtClean="0"/>
              <a:t> (GB), 30 </a:t>
            </a:r>
            <a:r>
              <a:rPr lang="cs-CZ" i="1" dirty="0" err="1" smtClean="0"/>
              <a:t>Cdo</a:t>
            </a:r>
            <a:r>
              <a:rPr lang="cs-CZ" i="1" dirty="0" smtClean="0"/>
              <a:t> 1630-2004 (NS ČR), D. H. &amp; </a:t>
            </a:r>
            <a:r>
              <a:rPr lang="cs-CZ" i="1" dirty="0" err="1" smtClean="0"/>
              <a:t>others</a:t>
            </a:r>
            <a:r>
              <a:rPr lang="cs-CZ" i="1" dirty="0" smtClean="0"/>
              <a:t> vs. ČR (ESLP)</a:t>
            </a:r>
            <a:r>
              <a:rPr lang="cs-CZ" dirty="0" smtClean="0"/>
              <a:t> a mnoho dalších.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1. Etnicita jako zakázaný diskriminační důvod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 smtClean="0"/>
              <a:t>Legitimní odůvodnění rozdílného zacházení z důvodu etnicity v podstatě neexistuje (výjimka – role ve filmu, hudba apod.).</a:t>
            </a:r>
          </a:p>
          <a:p>
            <a:pPr algn="just"/>
            <a:r>
              <a:rPr lang="cs-CZ" dirty="0" smtClean="0"/>
              <a:t>Tím, že je prostor pro legitimní odůvodnění nerovného zacházení velmi úzký, nejsou relevantní pokusy pro obcházení zákona: vstup do restaurace </a:t>
            </a:r>
            <a:r>
              <a:rPr lang="cs-CZ" i="1" dirty="0" smtClean="0"/>
              <a:t>„jen pro členy klubu“,</a:t>
            </a:r>
            <a:r>
              <a:rPr lang="cs-CZ" dirty="0" smtClean="0"/>
              <a:t> permanentní nápisy na restauracích </a:t>
            </a:r>
            <a:r>
              <a:rPr lang="cs-CZ" i="1" dirty="0" smtClean="0"/>
              <a:t>„uzavřená společnost“</a:t>
            </a:r>
            <a:r>
              <a:rPr lang="cs-CZ" dirty="0" smtClean="0"/>
              <a:t> apod.</a:t>
            </a:r>
          </a:p>
          <a:p>
            <a:pPr algn="just"/>
            <a:r>
              <a:rPr lang="cs-CZ" dirty="0" smtClean="0"/>
              <a:t>Není legitimním odůvodněním ani požadavek zákazníka na vyloučení určité etnicity: rozsudek Soudního dvora EU </a:t>
            </a:r>
            <a:r>
              <a:rPr lang="cs-CZ" dirty="0" err="1" smtClean="0"/>
              <a:t>Feryn</a:t>
            </a:r>
            <a:r>
              <a:rPr lang="cs-CZ" dirty="0" smtClean="0"/>
              <a:t>, případ nižšího soudu ČR: nepřijetí kuchařky s vydáním písemného potvrzení: „Nepřijata pro romský původ“.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3600" dirty="0" smtClean="0">
                <a:solidFill>
                  <a:srgbClr val="FF0000"/>
                </a:solidFill>
              </a:rPr>
              <a:t>2. Pohlaví jako zakázaný diskriminační důvod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2.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Pohlaví jako zakázaný diskriminační důvod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Princip rovnosti žen a mužů je esenciálním východiskem euro-americké právní kultury.</a:t>
            </a:r>
          </a:p>
          <a:p>
            <a:pPr algn="just"/>
            <a:r>
              <a:rPr lang="cs-CZ" dirty="0" smtClean="0"/>
              <a:t>Pohlaví, až na výjimky (je jich podstatně více, než u etnicity) není legitimním kriteriem rozdílného zacházení v oblastech pokrytých </a:t>
            </a:r>
            <a:r>
              <a:rPr lang="cs-CZ" dirty="0" err="1" smtClean="0"/>
              <a:t>antidiskriminačním</a:t>
            </a:r>
            <a:r>
              <a:rPr lang="cs-CZ" dirty="0" smtClean="0"/>
              <a:t> právem.</a:t>
            </a:r>
          </a:p>
          <a:p>
            <a:pPr algn="just"/>
            <a:r>
              <a:rPr lang="cs-CZ" dirty="0" smtClean="0"/>
              <a:t>Zejm. v oblasti pracovně-právních vztahů mohou ženy a muži vykonávat tatáž zaměstnání.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2. Pohlaví: Nejčastější diskriminační jednání z důvodu pohlaví v pracovně-právní oblasti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Práce jen pro muže a práce jen pro ženy ?</a:t>
            </a:r>
          </a:p>
          <a:p>
            <a:pPr marL="0" indent="0">
              <a:buNone/>
            </a:pPr>
            <a:r>
              <a:rPr lang="cs-CZ" sz="2400" dirty="0" smtClean="0"/>
              <a:t>Rozhodnutí Soudního dvora EU: </a:t>
            </a:r>
            <a:r>
              <a:rPr lang="cs-CZ" sz="2400" i="1" dirty="0" err="1" smtClean="0"/>
              <a:t>Kreil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Sirdar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Johnston</a:t>
            </a:r>
            <a:r>
              <a:rPr lang="cs-CZ" sz="2400" i="1" dirty="0" smtClean="0"/>
              <a:t> – „práce ve zbrani“ + v ČR sporný § 29 nařízení vlády č. 361/2007 Sb., kterým se stanoví podmínky ochrany zdraví při práci (zvedání břemen).</a:t>
            </a:r>
          </a:p>
          <a:p>
            <a:r>
              <a:rPr lang="cs-CZ" dirty="0" smtClean="0"/>
              <a:t>Diskriminace při přijímání do zaměstnání.</a:t>
            </a:r>
          </a:p>
          <a:p>
            <a:pPr>
              <a:buNone/>
            </a:pPr>
            <a:r>
              <a:rPr lang="cs-CZ" sz="2800" i="1" dirty="0" smtClean="0"/>
              <a:t>Pozn.: </a:t>
            </a:r>
            <a:r>
              <a:rPr lang="cs-CZ" sz="2800" i="1" dirty="0" err="1" smtClean="0"/>
              <a:t>spec</a:t>
            </a:r>
            <a:r>
              <a:rPr lang="cs-CZ" sz="2800" i="1" dirty="0" smtClean="0"/>
              <a:t>. ustanovení § 4 zákona o zaměstnanosti.</a:t>
            </a:r>
          </a:p>
          <a:p>
            <a:r>
              <a:rPr lang="cs-CZ" dirty="0" smtClean="0"/>
              <a:t>Nerovnost v odměňování.</a:t>
            </a:r>
          </a:p>
          <a:p>
            <a:pPr>
              <a:buNone/>
            </a:pPr>
            <a:r>
              <a:rPr lang="cs-CZ" sz="2400" dirty="0" smtClean="0"/>
              <a:t>Rozhodnutí Soudního dvora EU: </a:t>
            </a:r>
            <a:r>
              <a:rPr lang="cs-CZ" sz="2400" i="1" dirty="0" err="1" smtClean="0"/>
              <a:t>Defrenne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Hill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Bilka</a:t>
            </a:r>
            <a:r>
              <a:rPr lang="cs-CZ" sz="2400" i="1" dirty="0" smtClean="0"/>
              <a:t> a jiné.</a:t>
            </a:r>
          </a:p>
          <a:p>
            <a:endParaRPr lang="cs-CZ" dirty="0" smtClean="0"/>
          </a:p>
          <a:p>
            <a:pPr>
              <a:buNone/>
            </a:pPr>
            <a:endParaRPr lang="cs-CZ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2. Pohlaví: Těhotná zaměstnankyně a těhotná uchazečka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Diskriminace z důvodu těhotenství a mateřství se považuje za diskriminaci z důvodu pohlaví: </a:t>
            </a:r>
            <a:r>
              <a:rPr lang="cs-CZ" i="1" dirty="0" err="1" smtClean="0"/>
              <a:t>ust</a:t>
            </a:r>
            <a:r>
              <a:rPr lang="cs-CZ" i="1" dirty="0" smtClean="0"/>
              <a:t>. § 2 odst. 4 </a:t>
            </a:r>
            <a:r>
              <a:rPr lang="cs-CZ" i="1" dirty="0" err="1" smtClean="0"/>
              <a:t>antidiskriminačního</a:t>
            </a:r>
            <a:r>
              <a:rPr lang="cs-CZ" i="1" dirty="0" smtClean="0"/>
              <a:t> zákona a </a:t>
            </a:r>
            <a:r>
              <a:rPr lang="cs-CZ" i="1" dirty="0" err="1" smtClean="0"/>
              <a:t>ust</a:t>
            </a:r>
            <a:r>
              <a:rPr lang="cs-CZ" i="1" dirty="0" smtClean="0"/>
              <a:t>. § 4 odst. 2 zákona o zaměstnanosti.</a:t>
            </a:r>
          </a:p>
          <a:p>
            <a:r>
              <a:rPr lang="cs-CZ" dirty="0" smtClean="0"/>
              <a:t>Těhotná zaměstnankyně nemá </a:t>
            </a:r>
            <a:r>
              <a:rPr lang="cs-CZ" dirty="0" err="1" smtClean="0"/>
              <a:t>komparátora</a:t>
            </a:r>
            <a:r>
              <a:rPr lang="cs-CZ" dirty="0" smtClean="0"/>
              <a:t> = není ve srovnatelné situaci s mužem (případ soudu v GB </a:t>
            </a:r>
            <a:r>
              <a:rPr lang="cs-CZ" i="1" dirty="0" err="1" smtClean="0"/>
              <a:t>Turly</a:t>
            </a:r>
            <a:r>
              <a:rPr lang="cs-CZ" i="1" dirty="0" smtClean="0"/>
              <a:t> vs. </a:t>
            </a:r>
            <a:r>
              <a:rPr lang="cs-CZ" i="1" dirty="0" err="1" smtClean="0"/>
              <a:t>Allders</a:t>
            </a:r>
            <a:r>
              <a:rPr lang="cs-CZ" i="1" dirty="0" smtClean="0"/>
              <a:t> </a:t>
            </a:r>
            <a:r>
              <a:rPr lang="cs-CZ" i="1" dirty="0" err="1" smtClean="0"/>
              <a:t>Stores</a:t>
            </a:r>
            <a:r>
              <a:rPr lang="cs-CZ" dirty="0" smtClean="0"/>
              <a:t>) = není totéž jako </a:t>
            </a:r>
            <a:r>
              <a:rPr lang="cs-CZ" i="1" dirty="0" smtClean="0"/>
              <a:t>„nemocný muž“ </a:t>
            </a:r>
            <a:r>
              <a:rPr lang="cs-CZ" dirty="0" smtClean="0"/>
              <a:t>( případ Soudního dvora EU </a:t>
            </a:r>
            <a:r>
              <a:rPr lang="cs-CZ" i="1" dirty="0" err="1" smtClean="0"/>
              <a:t>Dekker</a:t>
            </a:r>
            <a:r>
              <a:rPr lang="cs-CZ" dirty="0" smtClean="0"/>
              <a:t>) – s těhotnými zaměstnankyněmi je zacházeno ze zákona </a:t>
            </a:r>
            <a:r>
              <a:rPr lang="cs-CZ" i="1" dirty="0" smtClean="0"/>
              <a:t>„výhodněji“ </a:t>
            </a:r>
            <a:r>
              <a:rPr lang="cs-CZ" dirty="0" smtClean="0"/>
              <a:t>než se zaměstnanci – muži.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2. Pohlaví: Jsou rozdílné ceny služeb pro muže či ženy diskriminační?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14288">
              <a:buNone/>
            </a:pPr>
            <a:r>
              <a:rPr lang="cs-CZ" dirty="0"/>
              <a:t>Praxe rozdílných cen služeb v závislosti na pohlaví spotřebitele se </a:t>
            </a:r>
            <a:r>
              <a:rPr lang="cs-CZ" dirty="0" smtClean="0"/>
              <a:t>zavádí </a:t>
            </a:r>
            <a:r>
              <a:rPr lang="cs-CZ" dirty="0"/>
              <a:t>z několika důvodů: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 smtClean="0"/>
              <a:t>Aby </a:t>
            </a:r>
            <a:r>
              <a:rPr lang="cs-CZ" dirty="0"/>
              <a:t>povzbudila větší účast příslušníků nedostatečně zastoupeného pohlaví (např. tělocvičny, sportovní </a:t>
            </a:r>
            <a:r>
              <a:rPr lang="cs-CZ" dirty="0" smtClean="0"/>
              <a:t>utkání, taneční). – </a:t>
            </a:r>
            <a:r>
              <a:rPr lang="cs-CZ" dirty="0">
                <a:solidFill>
                  <a:srgbClr val="FF0000"/>
                </a:solidFill>
              </a:rPr>
              <a:t>N</a:t>
            </a:r>
            <a:r>
              <a:rPr lang="cs-CZ" dirty="0" smtClean="0">
                <a:solidFill>
                  <a:srgbClr val="FF0000"/>
                </a:solidFill>
              </a:rPr>
              <a:t>ení diskriminace.</a:t>
            </a:r>
            <a:endParaRPr lang="cs-CZ" dirty="0"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dirty="0" smtClean="0"/>
              <a:t>Aby </a:t>
            </a:r>
            <a:r>
              <a:rPr lang="cs-CZ" dirty="0"/>
              <a:t>povzbudila větší účast příslušníků jednoho pohlaví za účelem přilákání většího množství osob opačného pohlaví (např. </a:t>
            </a:r>
            <a:r>
              <a:rPr lang="cs-CZ" dirty="0" smtClean="0"/>
              <a:t>diskotéky „ženy vstup zdarma“ „ženy s poprsím č. 3 a více vstup zdarma“) – </a:t>
            </a:r>
            <a:r>
              <a:rPr lang="cs-CZ" dirty="0" smtClean="0">
                <a:solidFill>
                  <a:srgbClr val="FF0000"/>
                </a:solidFill>
              </a:rPr>
              <a:t>Je obtěžující = diskriminační.</a:t>
            </a:r>
            <a:endParaRPr lang="cs-CZ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cs-CZ" dirty="0" smtClean="0"/>
              <a:t>3. Rozlišování </a:t>
            </a:r>
            <a:r>
              <a:rPr lang="cs-CZ" dirty="0"/>
              <a:t>má vynahradit větší množství času stráveného poskytováním služby ženám nebo mužům nebo případně využívá větší ochotu žen či mužů zaplatit (např. za úpravu vlasů</a:t>
            </a:r>
            <a:r>
              <a:rPr lang="cs-CZ" dirty="0" smtClean="0"/>
              <a:t>) – </a:t>
            </a:r>
            <a:r>
              <a:rPr lang="cs-CZ" dirty="0" smtClean="0">
                <a:solidFill>
                  <a:srgbClr val="FF0000"/>
                </a:solidFill>
              </a:rPr>
              <a:t>Není diskriminace.</a:t>
            </a:r>
          </a:p>
          <a:p>
            <a:pPr lvl="0">
              <a:buNone/>
            </a:pPr>
            <a:endParaRPr lang="cs-CZ" dirty="0" smtClean="0"/>
          </a:p>
          <a:p>
            <a:pPr lvl="0">
              <a:buNone/>
            </a:pPr>
            <a:r>
              <a:rPr lang="cs-CZ" i="1" dirty="0" smtClean="0"/>
              <a:t>Srov.: Veřejný ochránce práv: </a:t>
            </a:r>
            <a:r>
              <a:rPr lang="cs-CZ" i="1" dirty="0"/>
              <a:t>139/2010/DIS/JKV</a:t>
            </a:r>
            <a:endParaRPr lang="cs-CZ" i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3600" dirty="0" smtClean="0">
                <a:solidFill>
                  <a:srgbClr val="FF0000"/>
                </a:solidFill>
              </a:rPr>
              <a:t>3. Věk jako zakázaný diskriminační důvod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3. Diskriminace z důvodu věku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Postihování diskriminace z důvodu věku je typické spíše pro státy EU než pro USA.</a:t>
            </a:r>
          </a:p>
          <a:p>
            <a:r>
              <a:rPr lang="cs-CZ" dirty="0" smtClean="0"/>
              <a:t>Na rozdíl od etnicity a </a:t>
            </a:r>
            <a:r>
              <a:rPr lang="cs-CZ" dirty="0" err="1" smtClean="0"/>
              <a:t>genderu</a:t>
            </a:r>
            <a:r>
              <a:rPr lang="cs-CZ" dirty="0" smtClean="0"/>
              <a:t> není vysoký či nízký věk vlastností doživotně danou, ale časem získanou (</a:t>
            </a:r>
            <a:r>
              <a:rPr lang="cs-CZ" i="1" dirty="0" smtClean="0"/>
              <a:t>nikdo nebude věčně mladý…).</a:t>
            </a:r>
          </a:p>
          <a:p>
            <a:r>
              <a:rPr lang="cs-CZ" dirty="0" smtClean="0"/>
              <a:t>Soudní dvůr EU judikoval ve věci </a:t>
            </a:r>
            <a:r>
              <a:rPr lang="cs-CZ" i="1" dirty="0" smtClean="0"/>
              <a:t>Mangold, </a:t>
            </a:r>
            <a:r>
              <a:rPr lang="cs-CZ" dirty="0" smtClean="0"/>
              <a:t>že nediskriminace z důvodu věku je základní zásadou právní (nesouhlas generálního advokáta </a:t>
            </a:r>
            <a:r>
              <a:rPr lang="cs-CZ" dirty="0" err="1" smtClean="0"/>
              <a:t>Mazáka</a:t>
            </a:r>
            <a:r>
              <a:rPr lang="cs-CZ" dirty="0" smtClean="0"/>
              <a:t>).</a:t>
            </a:r>
            <a:endParaRPr lang="cs-CZ" i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Dva základní druhy rovnosti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857375"/>
            <a:ext cx="8229600" cy="4525963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rgbClr val="92D050"/>
                </a:solidFill>
                <a:latin typeface="Arial" charset="0"/>
                <a:cs typeface="Arial" charset="0"/>
              </a:rPr>
              <a:t>Formální</a:t>
            </a:r>
            <a:r>
              <a:rPr lang="cs-CZ" smtClean="0">
                <a:latin typeface="Arial" charset="0"/>
                <a:cs typeface="Arial" charset="0"/>
              </a:rPr>
              <a:t> („Aristotelovská“) = „Všem stejně“ (bez ohledu na situaci).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8000" smtClean="0">
                <a:solidFill>
                  <a:srgbClr val="FF0000"/>
                </a:solidFill>
                <a:latin typeface="Arial" charset="0"/>
                <a:cs typeface="Arial" charset="0"/>
              </a:rPr>
              <a:t>×</a:t>
            </a:r>
            <a:endParaRPr lang="cs-CZ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cs-CZ" smtClean="0">
                <a:solidFill>
                  <a:srgbClr val="92D050"/>
                </a:solidFill>
                <a:latin typeface="Arial" charset="0"/>
                <a:cs typeface="Arial" charset="0"/>
              </a:rPr>
              <a:t>Materiální: </a:t>
            </a:r>
            <a:r>
              <a:rPr lang="cs-CZ" smtClean="0">
                <a:latin typeface="Arial" charset="0"/>
                <a:cs typeface="Arial" charset="0"/>
              </a:rPr>
              <a:t>Stejnému stejně, odlišnému odlišně (s ohledem na situaci).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3. Věk: Diskriminace v přístupu ke zboží a službám z důvodu věku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Diskriminačním jednáním v přístupu ke zboží a službám z důvodu věku zejména, pokud došlo k zásahu do důstojnosti osoby.</a:t>
            </a:r>
          </a:p>
          <a:p>
            <a:pPr lvl="1"/>
            <a:r>
              <a:rPr lang="cs-CZ" dirty="0" smtClean="0"/>
              <a:t>Případy: Neposkytování kreditních karet a úvěrových produktů bankami osobám starším 70-ti let bez zkoumání jejich majetkové situace.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3600" dirty="0" smtClean="0">
                <a:solidFill>
                  <a:srgbClr val="FF0000"/>
                </a:solidFill>
              </a:rPr>
              <a:t>Diskriminace a specifika tzv. služebních poměrů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Specifika úpravy zákazu diskriminace příslušníků ozbrojených sborů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Zákon č. 361/2003 Sb. o služebním poměru příslušníků bezpečnostních sborů.</a:t>
            </a:r>
          </a:p>
          <a:p>
            <a:r>
              <a:rPr lang="cs-CZ" dirty="0" smtClean="0"/>
              <a:t>Zákaz diskriminace při přijímání (§ 16) – širší výčet než v </a:t>
            </a:r>
            <a:r>
              <a:rPr lang="cs-CZ" dirty="0" err="1" smtClean="0"/>
              <a:t>antidiskriminačním</a:t>
            </a:r>
            <a:r>
              <a:rPr lang="cs-CZ" dirty="0" smtClean="0"/>
              <a:t> zákoně,</a:t>
            </a:r>
          </a:p>
          <a:p>
            <a:r>
              <a:rPr lang="cs-CZ" dirty="0" smtClean="0"/>
              <a:t>Zákaz diskriminace při výkonu služebního poměru (§ 77) – širší výčet než v </a:t>
            </a:r>
            <a:r>
              <a:rPr lang="cs-CZ" dirty="0" err="1" smtClean="0"/>
              <a:t>antidiskriminačním</a:t>
            </a:r>
            <a:r>
              <a:rPr lang="cs-CZ" dirty="0" smtClean="0"/>
              <a:t> zákoně.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Specifika úpravy zákazu diskriminace u vojáků z povolání:</a:t>
            </a: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endParaRPr lang="cs-CZ" dirty="0" smtClean="0">
              <a:solidFill>
                <a:srgbClr val="FF0000"/>
              </a:solidFill>
            </a:endParaRP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i="1" dirty="0" smtClean="0">
                <a:cs typeface="Arial" charset="0"/>
              </a:rPr>
              <a:t>Zákon č. 221/1999 Sb. o vojácích z povolání.</a:t>
            </a:r>
            <a:endParaRPr lang="cs-CZ" sz="3000" i="1" dirty="0" smtClean="0"/>
          </a:p>
          <a:p>
            <a:r>
              <a:rPr lang="cs-CZ" dirty="0" smtClean="0"/>
              <a:t>V § 2 odst. 3 zákona o vojácích z povolání se zakazuje diskriminace služebním orgánům diskriminovat, a přikazuje se jim zajišťovat rovné zacházení s uchazeči a se všemi vojáky </a:t>
            </a:r>
            <a:r>
              <a:rPr lang="cs-CZ" dirty="0" err="1" smtClean="0"/>
              <a:t>vojáky</a:t>
            </a:r>
            <a:r>
              <a:rPr lang="cs-CZ" dirty="0" smtClean="0"/>
              <a:t> ve službě.</a:t>
            </a:r>
          </a:p>
          <a:p>
            <a:r>
              <a:rPr lang="cs-CZ" dirty="0" smtClean="0"/>
              <a:t>Širší výčet diskriminačních důvodů než v ADZ, : </a:t>
            </a:r>
            <a:r>
              <a:rPr lang="cs-CZ" i="1" dirty="0" err="1" smtClean="0"/>
              <a:t>soc</a:t>
            </a:r>
            <a:r>
              <a:rPr lang="cs-CZ" i="1" dirty="0" smtClean="0"/>
              <a:t>. původ, majetek, rod, rodinný stav,</a:t>
            </a:r>
          </a:p>
          <a:p>
            <a:r>
              <a:rPr lang="cs-CZ" dirty="0" err="1" smtClean="0"/>
              <a:t>Ust</a:t>
            </a:r>
            <a:r>
              <a:rPr lang="cs-CZ" dirty="0" smtClean="0"/>
              <a:t>. § 2 odst. 4, 5, a 6 upravují obtěžování a pronásledování.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3600" dirty="0" smtClean="0">
                <a:solidFill>
                  <a:srgbClr val="FF0000"/>
                </a:solidFill>
              </a:rPr>
              <a:t>Diskriminace z důvodu státní příslušnosti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Je diskriminace z důvodu státní příslušnosti „pravá“ diskriminace 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Diskriminace z důvodu státní příslušnosti, je zejména hospodářskou diskriminací, které se intruze do důstojnosti týká pouze okrajově.</a:t>
            </a:r>
          </a:p>
          <a:p>
            <a:r>
              <a:rPr lang="cs-CZ" dirty="0" smtClean="0"/>
              <a:t>Nejčastěji se nerovné zacházení vyskytuje v přístupu ke zboží a službám a na v pracovně-právních vztazích.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Občané EU a občané třetích zemí - práce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Občané členských států EU mají v přístupu k zaměstnání stejná práva jako občané ČR. Občané třetích zemí tuto výhodu nemají.</a:t>
            </a:r>
          </a:p>
          <a:p>
            <a:r>
              <a:rPr lang="cs-CZ" dirty="0" smtClean="0"/>
              <a:t>Srov. Čl. 45 Smlouvy o fungování EU a Nařízení č. 1612/68 o volném pohybu pracovníků uvnitř společenství.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Občané EU a občané třetích zemí - služby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Rozdílné ceny pro občany členských států EU jsou diskriminační.</a:t>
            </a:r>
          </a:p>
          <a:p>
            <a:r>
              <a:rPr lang="cs-CZ" dirty="0" smtClean="0"/>
              <a:t>Srov. Směrnice </a:t>
            </a:r>
            <a:r>
              <a:rPr lang="cs-CZ" dirty="0"/>
              <a:t>Evropského parlamentu a Rady č. </a:t>
            </a:r>
            <a:r>
              <a:rPr lang="cs-CZ" dirty="0" smtClean="0"/>
              <a:t>2006/123/ES </a:t>
            </a:r>
            <a:r>
              <a:rPr lang="cs-CZ" dirty="0"/>
              <a:t>službách na vnitřním </a:t>
            </a:r>
            <a:r>
              <a:rPr lang="cs-CZ" dirty="0" smtClean="0"/>
              <a:t>trhu, která </a:t>
            </a:r>
            <a:r>
              <a:rPr lang="cs-CZ" dirty="0"/>
              <a:t>je do českého právního řádu zapracována zákonem</a:t>
            </a:r>
            <a:br>
              <a:rPr lang="cs-CZ" dirty="0"/>
            </a:br>
            <a:r>
              <a:rPr lang="cs-CZ" dirty="0"/>
              <a:t>č. 222/2009 Sb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/>
              <a:t>Rozhodnutí Soudního dvora EU </a:t>
            </a:r>
            <a:r>
              <a:rPr lang="cs-CZ" i="1" dirty="0" smtClean="0"/>
              <a:t>turistické ceny.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algn="ctr">
              <a:buNone/>
            </a:pPr>
            <a:r>
              <a:rPr lang="cs-CZ" dirty="0" smtClean="0"/>
              <a:t>	</a:t>
            </a:r>
            <a:r>
              <a:rPr lang="cs-CZ" sz="3600" dirty="0" smtClean="0">
                <a:solidFill>
                  <a:srgbClr val="FF0000"/>
                </a:solidFill>
              </a:rPr>
              <a:t>Procesní aspekty </a:t>
            </a:r>
            <a:r>
              <a:rPr lang="cs-CZ" sz="3600" dirty="0" err="1" smtClean="0">
                <a:solidFill>
                  <a:srgbClr val="FF0000"/>
                </a:solidFill>
              </a:rPr>
              <a:t>antidiskriminačního</a:t>
            </a:r>
            <a:r>
              <a:rPr lang="cs-CZ" sz="3600" dirty="0" smtClean="0">
                <a:solidFill>
                  <a:srgbClr val="FF0000"/>
                </a:solidFill>
              </a:rPr>
              <a:t> zákona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Ke kterému soudu žalovat diskriminační spory?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Bohužel složitá otázka…</a:t>
            </a:r>
          </a:p>
          <a:p>
            <a:r>
              <a:rPr lang="cs-CZ" dirty="0" smtClean="0"/>
              <a:t>Nároky vyplývající z </a:t>
            </a:r>
            <a:r>
              <a:rPr lang="cs-CZ" dirty="0" err="1" smtClean="0"/>
              <a:t>ust</a:t>
            </a:r>
            <a:r>
              <a:rPr lang="cs-CZ" dirty="0" smtClean="0"/>
              <a:t>. § 10 </a:t>
            </a:r>
            <a:r>
              <a:rPr lang="cs-CZ" dirty="0" err="1" smtClean="0"/>
              <a:t>antidiskriminačního</a:t>
            </a:r>
            <a:r>
              <a:rPr lang="cs-CZ" dirty="0" smtClean="0"/>
              <a:t> zákona se žalují k okresním resp. městským soudům.</a:t>
            </a:r>
          </a:p>
          <a:p>
            <a:r>
              <a:rPr lang="cs-CZ" dirty="0" smtClean="0"/>
              <a:t>Diskriminaci založenou jiným než </a:t>
            </a:r>
            <a:r>
              <a:rPr lang="cs-CZ" dirty="0" err="1" smtClean="0"/>
              <a:t>antidiskriminačním</a:t>
            </a:r>
            <a:r>
              <a:rPr lang="cs-CZ" dirty="0" smtClean="0"/>
              <a:t> zákonem je možno uplatnit jako ochranu osobnosti u krajského soudu.</a:t>
            </a:r>
          </a:p>
          <a:p>
            <a:r>
              <a:rPr lang="cs-CZ" dirty="0" smtClean="0"/>
              <a:t>Nároky, vyplývající z diskriminace, ve věci tzv. služebních poměrů se žalují u okresních soudů, ale samotný výrok, zda došlo či nedošlo k diskriminaci je třeba hledat u správního soudu – tj. krajského soudu v I. </a:t>
            </a:r>
            <a:r>
              <a:rPr lang="cs-CZ" dirty="0"/>
              <a:t>s</a:t>
            </a:r>
            <a:r>
              <a:rPr lang="cs-CZ" dirty="0" smtClean="0"/>
              <a:t>tupni.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88913"/>
            <a:ext cx="8229600" cy="922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mtClean="0">
                <a:latin typeface="Arial" charset="0"/>
                <a:cs typeface="Arial" charset="0"/>
              </a:rPr>
              <a:t>Rovnost příležitostí a výsledků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285875"/>
            <a:ext cx="8218488" cy="47640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cs-CZ" dirty="0" smtClean="0">
                <a:latin typeface="Arial" charset="0"/>
                <a:cs typeface="Arial" charset="0"/>
              </a:rPr>
              <a:t>	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dirty="0" smtClean="0">
                <a:latin typeface="Arial" charset="0"/>
                <a:cs typeface="Arial" charset="0"/>
              </a:rPr>
              <a:t>V </a:t>
            </a:r>
            <a:r>
              <a:rPr lang="cs-CZ" dirty="0" err="1" smtClean="0">
                <a:latin typeface="Arial" charset="0"/>
                <a:cs typeface="Arial" charset="0"/>
              </a:rPr>
              <a:t>euroamerickém</a:t>
            </a:r>
            <a:r>
              <a:rPr lang="cs-CZ" dirty="0" smtClean="0">
                <a:latin typeface="Arial" charset="0"/>
                <a:cs typeface="Arial" charset="0"/>
              </a:rPr>
              <a:t> chápání lze rozlišit materiální rovnost:</a:t>
            </a:r>
          </a:p>
          <a:p>
            <a:pPr algn="just" eaLnBrk="1" hangingPunct="1">
              <a:buFontTx/>
              <a:buChar char="-"/>
            </a:pPr>
            <a:r>
              <a:rPr lang="cs-CZ" b="1" dirty="0" smtClean="0">
                <a:solidFill>
                  <a:srgbClr val="92D050"/>
                </a:solidFill>
                <a:latin typeface="Arial" charset="0"/>
                <a:cs typeface="Arial" charset="0"/>
              </a:rPr>
              <a:t>Příležitostí:</a:t>
            </a:r>
            <a:r>
              <a:rPr lang="cs-CZ" dirty="0" smtClean="0">
                <a:latin typeface="Arial" charset="0"/>
                <a:cs typeface="Arial" charset="0"/>
              </a:rPr>
              <a:t> „Všichni na stejnou startovní čáru...“ –  politika zejména EU.</a:t>
            </a:r>
          </a:p>
          <a:p>
            <a:pPr algn="just" eaLnBrk="1" hangingPunct="1">
              <a:buFontTx/>
              <a:buNone/>
            </a:pPr>
            <a:endParaRPr lang="cs-CZ" dirty="0" smtClean="0">
              <a:latin typeface="Arial" charset="0"/>
              <a:cs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cs-CZ" b="1" dirty="0" smtClean="0">
                <a:solidFill>
                  <a:srgbClr val="92D050"/>
                </a:solidFill>
                <a:latin typeface="Arial" charset="0"/>
                <a:cs typeface="Arial" charset="0"/>
              </a:rPr>
              <a:t>Výsledků:</a:t>
            </a:r>
            <a:r>
              <a:rPr lang="cs-CZ" dirty="0" smtClean="0">
                <a:latin typeface="Arial" charset="0"/>
                <a:cs typeface="Arial" charset="0"/>
              </a:rPr>
              <a:t> „Všem stejně v cíli..“ – zejména ve Skandinávii a USA.</a:t>
            </a:r>
          </a:p>
          <a:p>
            <a:pPr algn="just" eaLnBrk="1" hangingPunct="1">
              <a:buFontTx/>
              <a:buNone/>
            </a:pPr>
            <a:endParaRPr lang="cs-CZ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3500438"/>
            <a:ext cx="208915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5214938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Dělené důkazní břemeno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cs-CZ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§ 133 a OSŘ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(od 1. 9. 2009)</a:t>
            </a:r>
          </a:p>
          <a:p>
            <a:pPr algn="just" eaLnBrk="1" hangingPunct="1">
              <a:defRPr/>
            </a:pPr>
            <a:r>
              <a:rPr lang="cs-CZ" dirty="0" smtClean="0">
                <a:cs typeface="Arial" pitchFamily="34" charset="0"/>
              </a:rPr>
              <a:t>Žalobce je povinen prokázat, že s ním bylo zacházeno nerovně, v tu chvíli se přehazuje důkazní břemeno, žalovaný je povinen prokázat, že se tak dělo na základě legitimního důvodu a přiměřenými a přiměřenými prostředky.</a:t>
            </a:r>
          </a:p>
          <a:p>
            <a:pPr algn="just">
              <a:buNone/>
              <a:defRPr/>
            </a:pPr>
            <a:r>
              <a:rPr lang="cs-CZ" dirty="0" smtClean="0">
                <a:cs typeface="Arial" pitchFamily="34" charset="0"/>
              </a:rPr>
              <a:t>	Srov. </a:t>
            </a:r>
            <a:r>
              <a:rPr lang="cs-CZ" dirty="0">
                <a:cs typeface="Arial" pitchFamily="34" charset="0"/>
              </a:rPr>
              <a:t>k tomu </a:t>
            </a:r>
            <a:r>
              <a:rPr lang="cs-CZ" dirty="0" smtClean="0">
                <a:cs typeface="Arial" pitchFamily="34" charset="0"/>
              </a:rPr>
              <a:t>rozsudek </a:t>
            </a:r>
            <a:r>
              <a:rPr lang="cs-CZ" i="1" dirty="0" smtClean="0">
                <a:cs typeface="Arial" pitchFamily="34" charset="0"/>
              </a:rPr>
              <a:t>NS 21 </a:t>
            </a:r>
            <a:r>
              <a:rPr lang="cs-CZ" i="1" dirty="0" err="1">
                <a:cs typeface="Arial" pitchFamily="34" charset="0"/>
              </a:rPr>
              <a:t>Cdo</a:t>
            </a:r>
            <a:r>
              <a:rPr lang="cs-CZ" i="1" dirty="0">
                <a:cs typeface="Arial" pitchFamily="34" charset="0"/>
              </a:rPr>
              <a:t> 246/2008</a:t>
            </a:r>
            <a:endParaRPr lang="cs-CZ" i="1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Více o procesních aspektech </a:t>
            </a:r>
            <a:r>
              <a:rPr lang="cs-CZ" dirty="0" err="1" smtClean="0">
                <a:solidFill>
                  <a:srgbClr val="FF0000"/>
                </a:solidFill>
              </a:rPr>
              <a:t>antidiskriminačního</a:t>
            </a:r>
            <a:r>
              <a:rPr lang="cs-CZ" dirty="0" smtClean="0">
                <a:solidFill>
                  <a:srgbClr val="FF0000"/>
                </a:solidFill>
              </a:rPr>
              <a:t> zákona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Stanovisko veřejného ochránce práv k některým procesním aspektům </a:t>
            </a:r>
            <a:r>
              <a:rPr lang="cs-CZ" dirty="0" err="1" smtClean="0"/>
              <a:t>antidiskriminačního</a:t>
            </a:r>
            <a:r>
              <a:rPr lang="cs-CZ" dirty="0" smtClean="0"/>
              <a:t> zákona, zejm. věcné příslušnosti soudů dostupné na </a:t>
            </a:r>
            <a:r>
              <a:rPr lang="cs-CZ" dirty="0" smtClean="0">
                <a:hlinkClick r:id="rId2"/>
              </a:rPr>
              <a:t>www.ochrance.</a:t>
            </a:r>
            <a:r>
              <a:rPr lang="cs-CZ" dirty="0" err="1" smtClean="0">
                <a:hlinkClick r:id="rId2"/>
              </a:rPr>
              <a:t>cz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Dokazování a diskriminační spory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Pro dokazování diskriminačních sporů je klíčové používání důkazů pořízených bez souhlasu protistrany (audio- či video- nahrávka).</a:t>
            </a:r>
          </a:p>
          <a:p>
            <a:r>
              <a:rPr lang="cs-CZ" dirty="0" smtClean="0"/>
              <a:t>Metoda tzv. situačního </a:t>
            </a:r>
            <a:r>
              <a:rPr lang="cs-CZ" dirty="0" err="1" smtClean="0"/>
              <a:t>testingu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Používání utajených nahrávek a </a:t>
            </a:r>
            <a:r>
              <a:rPr lang="cs-CZ" dirty="0" err="1" smtClean="0"/>
              <a:t>testingu</a:t>
            </a:r>
            <a:r>
              <a:rPr lang="cs-CZ" dirty="0" smtClean="0"/>
              <a:t> je českými soudy přijímáno různě a protichůdně.</a:t>
            </a:r>
          </a:p>
          <a:p>
            <a:r>
              <a:rPr lang="cs-CZ" dirty="0" smtClean="0"/>
              <a:t>Podle vývoje judikatury jich však použít lze. Nesmí však dojít k intruzi do soukromého života osob, které jsou nahrávány.</a:t>
            </a:r>
          </a:p>
          <a:p>
            <a:r>
              <a:rPr lang="cs-CZ" dirty="0" smtClean="0"/>
              <a:t>Nutno je rozlišovat situaci, zda pořizuje nahrávku soukromá osoba či orgán veřejné moci.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3600" dirty="0" smtClean="0">
                <a:solidFill>
                  <a:srgbClr val="FF0000"/>
                </a:solidFill>
              </a:rPr>
              <a:t>Může být zákon diskriminační?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Může být zákon diskriminační?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Veřejný ochránce práv: 72/2010/DIS/AG: „</a:t>
            </a:r>
            <a:r>
              <a:rPr lang="cs-CZ" i="1" dirty="0" smtClean="0"/>
              <a:t>Odlišné zacházení založené zákonem není možné posuzovat podle </a:t>
            </a:r>
            <a:r>
              <a:rPr lang="cs-CZ" i="1" dirty="0" err="1" smtClean="0"/>
              <a:t>antidiskriminačního</a:t>
            </a:r>
            <a:r>
              <a:rPr lang="cs-CZ" i="1" dirty="0" smtClean="0"/>
              <a:t> zákona. Je-li tvrzeno, že právní předpis je diskriminační, je na místě posuzovat jeho soulad s ústavním pořádkem a mezinárodními smlouvami, jimiž je ČR vázána.“</a:t>
            </a:r>
          </a:p>
          <a:p>
            <a:r>
              <a:rPr lang="cs-CZ" dirty="0" smtClean="0"/>
              <a:t>Příklad: Nerovné postavení homosexuálů v daňové soustavě ČR – nespadá pod </a:t>
            </a:r>
            <a:r>
              <a:rPr lang="cs-CZ" dirty="0" err="1" smtClean="0"/>
              <a:t>antidiskriminační</a:t>
            </a:r>
            <a:r>
              <a:rPr lang="cs-CZ" dirty="0" smtClean="0"/>
              <a:t> zákon. 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			</a:t>
            </a:r>
            <a:r>
              <a:rPr lang="cs-CZ" dirty="0" smtClean="0">
                <a:solidFill>
                  <a:srgbClr val="92D050"/>
                </a:solidFill>
              </a:rPr>
              <a:t>Je to diskriminace?</a:t>
            </a:r>
            <a:endParaRPr lang="cs-CZ" dirty="0">
              <a:solidFill>
                <a:srgbClr val="92D050"/>
              </a:solidFill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373216"/>
            <a:ext cx="158432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Děkuji za Vaši pozornost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500063" y="2357438"/>
            <a:ext cx="8229600" cy="3614737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cs-CZ" dirty="0" smtClean="0"/>
              <a:t>	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Mgr. Michal Čermák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	Kancelář veřejného ochránce práv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	vedoucí Oddělení rovného zacházení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	Údolní 39, 602 00 Brno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2"/>
              </a:rPr>
              <a:t>cermak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2"/>
              </a:rPr>
              <a:t>@ochrance.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2"/>
              </a:rPr>
              <a:t>cz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	+420 542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542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389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Použitá literatura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400" dirty="0" smtClean="0"/>
              <a:t>Publikace:</a:t>
            </a:r>
          </a:p>
          <a:p>
            <a:pPr eaLnBrk="1" hangingPunct="1">
              <a:lnSpc>
                <a:spcPct val="80000"/>
              </a:lnSpc>
            </a:pPr>
            <a:r>
              <a:rPr lang="cs-CZ" sz="1400" dirty="0" err="1" smtClean="0"/>
              <a:t>Antidiskriminace</a:t>
            </a:r>
            <a:r>
              <a:rPr lang="cs-CZ" sz="1400" dirty="0" smtClean="0"/>
              <a:t> – pravdy a mýty o rovnosti [citováno 11. září 2007], dostupný z </a:t>
            </a:r>
            <a:r>
              <a:rPr lang="cs-CZ" sz="1400" dirty="0" smtClean="0">
                <a:hlinkClick r:id="rId2"/>
              </a:rPr>
              <a:t>http://www.diskriminace.</a:t>
            </a:r>
            <a:r>
              <a:rPr lang="cs-CZ" sz="1400" dirty="0" err="1" smtClean="0">
                <a:hlinkClick r:id="rId2"/>
              </a:rPr>
              <a:t>cz</a:t>
            </a:r>
            <a:r>
              <a:rPr lang="cs-CZ" sz="1400" dirty="0" smtClean="0">
                <a:hlinkClick r:id="rId2"/>
              </a:rPr>
              <a:t>/</a:t>
            </a:r>
            <a:r>
              <a:rPr lang="cs-CZ" sz="1400" dirty="0" err="1" smtClean="0">
                <a:hlinkClick r:id="rId2"/>
              </a:rPr>
              <a:t>dt</a:t>
            </a:r>
            <a:r>
              <a:rPr lang="cs-CZ" sz="1400" dirty="0" smtClean="0">
                <a:hlinkClick r:id="rId2"/>
              </a:rPr>
              <a:t>-publikace/</a:t>
            </a:r>
            <a:r>
              <a:rPr lang="cs-CZ" sz="1400" dirty="0" err="1" smtClean="0">
                <a:hlinkClick r:id="rId2"/>
              </a:rPr>
              <a:t>anti</a:t>
            </a:r>
            <a:r>
              <a:rPr lang="cs-CZ" sz="1400" dirty="0" smtClean="0">
                <a:hlinkClick r:id="rId2"/>
              </a:rPr>
              <a:t>-diskriminace_web.</a:t>
            </a:r>
            <a:r>
              <a:rPr lang="cs-CZ" sz="1400" dirty="0" err="1" smtClean="0">
                <a:hlinkClick r:id="rId2"/>
              </a:rPr>
              <a:t>pdf</a:t>
            </a:r>
            <a:r>
              <a:rPr lang="cs-CZ" sz="14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sz="1400" dirty="0" smtClean="0"/>
              <a:t>Kolektiv autorů </a:t>
            </a:r>
            <a:r>
              <a:rPr lang="cs-CZ" sz="1400" i="1" dirty="0" smtClean="0"/>
              <a:t>Diskriminace Manuál pro pracovníky institucí</a:t>
            </a:r>
            <a:r>
              <a:rPr lang="cs-CZ" sz="1400" dirty="0" smtClean="0"/>
              <a:t>, Praha: Poradna pro občanství/Občanská a lidská práva, 2006 </a:t>
            </a:r>
          </a:p>
          <a:p>
            <a:pPr eaLnBrk="1" hangingPunct="1">
              <a:lnSpc>
                <a:spcPct val="80000"/>
              </a:lnSpc>
            </a:pPr>
            <a:r>
              <a:rPr lang="cs-CZ" sz="1400" dirty="0" err="1" smtClean="0"/>
              <a:t>Fredman</a:t>
            </a:r>
            <a:r>
              <a:rPr lang="cs-CZ" sz="1400" dirty="0" smtClean="0"/>
              <a:t>, S.: </a:t>
            </a:r>
            <a:r>
              <a:rPr lang="cs-CZ" sz="1400" dirty="0" err="1" smtClean="0"/>
              <a:t>Antidiskriminační</a:t>
            </a:r>
            <a:r>
              <a:rPr lang="cs-CZ" sz="1400" dirty="0" smtClean="0"/>
              <a:t> právo, Multikulturní centrum, Praha, 2007, str. 1- 8; 15 - 21</a:t>
            </a:r>
          </a:p>
          <a:p>
            <a:pPr eaLnBrk="1" hangingPunct="1">
              <a:lnSpc>
                <a:spcPct val="80000"/>
              </a:lnSpc>
            </a:pPr>
            <a:r>
              <a:rPr lang="cs-CZ" sz="1400" dirty="0" err="1" smtClean="0"/>
              <a:t>Kűhn</a:t>
            </a:r>
            <a:r>
              <a:rPr lang="cs-CZ" sz="1400" dirty="0" smtClean="0"/>
              <a:t>, Z. (</a:t>
            </a:r>
            <a:r>
              <a:rPr lang="cs-CZ" sz="1400" dirty="0" err="1" smtClean="0"/>
              <a:t>eds</a:t>
            </a:r>
            <a:r>
              <a:rPr lang="cs-CZ" sz="1400" dirty="0" smtClean="0"/>
              <a:t>.) </a:t>
            </a:r>
            <a:r>
              <a:rPr lang="cs-CZ" sz="1400" i="1" dirty="0" smtClean="0"/>
              <a:t>Rovnost a diskriminace, </a:t>
            </a:r>
            <a:r>
              <a:rPr lang="cs-CZ" sz="1400" dirty="0" smtClean="0"/>
              <a:t>Praha: C. H. </a:t>
            </a:r>
            <a:r>
              <a:rPr lang="cs-CZ" sz="1400" dirty="0" err="1" smtClean="0"/>
              <a:t>Beck</a:t>
            </a:r>
            <a:r>
              <a:rPr lang="cs-CZ" sz="1400" dirty="0" smtClean="0"/>
              <a:t>, 2007</a:t>
            </a:r>
          </a:p>
          <a:p>
            <a:pPr eaLnBrk="1" hangingPunct="1">
              <a:lnSpc>
                <a:spcPct val="80000"/>
              </a:lnSpc>
            </a:pPr>
            <a:r>
              <a:rPr lang="cs-CZ" sz="1400" dirty="0" err="1" smtClean="0"/>
              <a:t>Špondrová</a:t>
            </a:r>
            <a:r>
              <a:rPr lang="cs-CZ" sz="1400" dirty="0" smtClean="0"/>
              <a:t>, P. </a:t>
            </a:r>
            <a:r>
              <a:rPr lang="cs-CZ" sz="1400" i="1" dirty="0" smtClean="0"/>
              <a:t>Rovnost šancí žen a mužů v České republice se zaměřením na volební právo, </a:t>
            </a:r>
            <a:r>
              <a:rPr lang="cs-CZ" sz="1400" dirty="0" smtClean="0"/>
              <a:t>magisterská diplomová práce</a:t>
            </a:r>
            <a:r>
              <a:rPr lang="cs-CZ" sz="1400" i="1" dirty="0" smtClean="0"/>
              <a:t>,</a:t>
            </a:r>
            <a:r>
              <a:rPr lang="cs-CZ" sz="1400" dirty="0" smtClean="0"/>
              <a:t> Brno: Právnická fakulta MU, 2006</a:t>
            </a:r>
          </a:p>
          <a:p>
            <a:pPr eaLnBrk="1" hangingPunct="1">
              <a:lnSpc>
                <a:spcPct val="80000"/>
              </a:lnSpc>
            </a:pPr>
            <a:r>
              <a:rPr lang="cs-CZ" sz="1400" dirty="0" err="1" smtClean="0"/>
              <a:t>Schiek</a:t>
            </a:r>
            <a:r>
              <a:rPr lang="cs-CZ" sz="1400" dirty="0" smtClean="0"/>
              <a:t>, D, </a:t>
            </a:r>
            <a:r>
              <a:rPr lang="cs-CZ" sz="1400" dirty="0" err="1" smtClean="0"/>
              <a:t>Chege</a:t>
            </a:r>
            <a:r>
              <a:rPr lang="cs-CZ" sz="1400" dirty="0" smtClean="0"/>
              <a:t>, V.: </a:t>
            </a:r>
            <a:r>
              <a:rPr lang="cs-CZ" sz="1400" dirty="0" err="1" smtClean="0"/>
              <a:t>European</a:t>
            </a:r>
            <a:r>
              <a:rPr lang="cs-CZ" sz="1400" dirty="0" smtClean="0"/>
              <a:t> Union Non-</a:t>
            </a:r>
            <a:r>
              <a:rPr lang="cs-CZ" sz="1400" dirty="0" err="1" smtClean="0"/>
              <a:t>Discriminatiojn</a:t>
            </a:r>
            <a:r>
              <a:rPr lang="cs-CZ" sz="1400" dirty="0" smtClean="0"/>
              <a:t> </a:t>
            </a:r>
            <a:r>
              <a:rPr lang="cs-CZ" sz="1400" dirty="0" err="1" smtClean="0"/>
              <a:t>Law</a:t>
            </a:r>
            <a:r>
              <a:rPr lang="cs-CZ" sz="1400" dirty="0" smtClean="0"/>
              <a:t>, </a:t>
            </a:r>
            <a:r>
              <a:rPr lang="cs-CZ" sz="1400" dirty="0" err="1" smtClean="0"/>
              <a:t>Abingdon</a:t>
            </a:r>
            <a:r>
              <a:rPr lang="cs-CZ" sz="1400" dirty="0" smtClean="0"/>
              <a:t>, </a:t>
            </a:r>
            <a:r>
              <a:rPr lang="cs-CZ" sz="1400" dirty="0" err="1" smtClean="0"/>
              <a:t>Routledge</a:t>
            </a:r>
            <a:r>
              <a:rPr lang="cs-CZ" sz="1400" dirty="0" smtClean="0"/>
              <a:t> </a:t>
            </a:r>
            <a:r>
              <a:rPr lang="cs-CZ" sz="1400" dirty="0" err="1" smtClean="0"/>
              <a:t>Cavendish</a:t>
            </a:r>
            <a:r>
              <a:rPr lang="cs-CZ" sz="1400" dirty="0" smtClean="0"/>
              <a:t>, 2008, 416 s.</a:t>
            </a:r>
          </a:p>
          <a:p>
            <a:pPr eaLnBrk="1" hangingPunct="1">
              <a:lnSpc>
                <a:spcPct val="80000"/>
              </a:lnSpc>
            </a:pPr>
            <a:r>
              <a:rPr lang="cs-CZ" sz="1400" dirty="0" smtClean="0"/>
              <a:t>Boučková, P. Havelková, B. </a:t>
            </a:r>
            <a:r>
              <a:rPr lang="cs-CZ" sz="1400" dirty="0" err="1" smtClean="0"/>
              <a:t>Koldinská</a:t>
            </a:r>
            <a:r>
              <a:rPr lang="cs-CZ" sz="1400" dirty="0" smtClean="0"/>
              <a:t>, K. K</a:t>
            </a:r>
            <a:r>
              <a:rPr lang="de-DE" sz="1400" dirty="0" err="1" smtClean="0"/>
              <a:t>ühn</a:t>
            </a:r>
            <a:r>
              <a:rPr lang="de-DE" sz="1400" dirty="0" smtClean="0"/>
              <a:t>, Z. </a:t>
            </a:r>
            <a:r>
              <a:rPr lang="de-DE" sz="1400" dirty="0" err="1" smtClean="0"/>
              <a:t>Kühnov</a:t>
            </a:r>
            <a:r>
              <a:rPr lang="cs-CZ" sz="1400" dirty="0" smtClean="0"/>
              <a:t>á, E., </a:t>
            </a:r>
            <a:r>
              <a:rPr lang="cs-CZ" sz="1400" dirty="0" err="1" smtClean="0"/>
              <a:t>Whelanová</a:t>
            </a:r>
            <a:r>
              <a:rPr lang="cs-CZ" sz="1400" dirty="0" smtClean="0"/>
              <a:t>, M.: </a:t>
            </a:r>
            <a:r>
              <a:rPr lang="cs-CZ" sz="1400" dirty="0" err="1" smtClean="0"/>
              <a:t>Antidiskriminační</a:t>
            </a:r>
            <a:r>
              <a:rPr lang="cs-CZ" sz="1400" dirty="0" smtClean="0"/>
              <a:t> zákon, Komentář, Praha, C. H. </a:t>
            </a:r>
            <a:r>
              <a:rPr lang="cs-CZ" sz="1400" dirty="0" err="1" smtClean="0"/>
              <a:t>Beck</a:t>
            </a:r>
            <a:r>
              <a:rPr lang="cs-CZ" sz="1400" dirty="0" smtClean="0"/>
              <a:t>, 2010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400" dirty="0" smtClean="0"/>
              <a:t>Internetové zdroje:</a:t>
            </a:r>
          </a:p>
          <a:p>
            <a:pPr eaLnBrk="1" hangingPunct="1">
              <a:lnSpc>
                <a:spcPct val="80000"/>
              </a:lnSpc>
            </a:pPr>
            <a:r>
              <a:rPr lang="cs-CZ" sz="1400" dirty="0" smtClean="0">
                <a:hlinkClick r:id="rId3"/>
              </a:rPr>
              <a:t>www.diskriminace.</a:t>
            </a:r>
            <a:r>
              <a:rPr lang="cs-CZ" sz="1400" dirty="0" err="1" smtClean="0">
                <a:hlinkClick r:id="rId3"/>
              </a:rPr>
              <a:t>cz</a:t>
            </a:r>
            <a:endParaRPr lang="cs-CZ" sz="1400" dirty="0" smtClean="0"/>
          </a:p>
          <a:p>
            <a:pPr eaLnBrk="1" hangingPunct="1">
              <a:lnSpc>
                <a:spcPct val="80000"/>
              </a:lnSpc>
            </a:pPr>
            <a:r>
              <a:rPr lang="cs-CZ" sz="1400" dirty="0" smtClean="0">
                <a:hlinkClick r:id="rId4"/>
              </a:rPr>
              <a:t>http://www.poradna-</a:t>
            </a:r>
            <a:r>
              <a:rPr lang="cs-CZ" sz="1400" dirty="0" err="1" smtClean="0">
                <a:hlinkClick r:id="rId4"/>
              </a:rPr>
              <a:t>prava.cz</a:t>
            </a:r>
            <a:r>
              <a:rPr lang="cs-CZ" sz="1400" dirty="0" smtClean="0">
                <a:hlinkClick r:id="rId4"/>
              </a:rPr>
              <a:t>/</a:t>
            </a:r>
            <a:endParaRPr lang="cs-CZ" sz="1400" dirty="0" smtClean="0"/>
          </a:p>
          <a:p>
            <a:pPr eaLnBrk="1" hangingPunct="1">
              <a:lnSpc>
                <a:spcPct val="80000"/>
              </a:lnSpc>
            </a:pPr>
            <a:r>
              <a:rPr lang="cs-CZ" sz="1400" dirty="0" smtClean="0">
                <a:hlinkClick r:id="rId5"/>
              </a:rPr>
              <a:t>www.ochrance.</a:t>
            </a:r>
            <a:r>
              <a:rPr lang="cs-CZ" sz="1400" dirty="0" err="1" smtClean="0">
                <a:hlinkClick r:id="rId5"/>
              </a:rPr>
              <a:t>cz</a:t>
            </a:r>
            <a:r>
              <a:rPr lang="cs-CZ" sz="1400" dirty="0" smtClean="0">
                <a:hlinkClick r:id="rId5"/>
              </a:rPr>
              <a:t>/diskriminace</a:t>
            </a:r>
            <a:r>
              <a:rPr lang="cs-CZ" sz="14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1400" dirty="0" smtClean="0"/>
          </a:p>
          <a:p>
            <a:pPr eaLnBrk="1" hangingPunct="1">
              <a:lnSpc>
                <a:spcPct val="80000"/>
              </a:lnSpc>
            </a:pPr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0000"/>
                </a:solidFill>
              </a:rPr>
              <a:t>Obrázky použité v prezentaci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1000" dirty="0" smtClean="0">
                <a:hlinkClick r:id="rId2" action="ppaction://hlinksldjump"/>
              </a:rPr>
              <a:t>Sisyfos: http://datingjesus.files.wordpress.com/2009/09/v132.jpg</a:t>
            </a:r>
          </a:p>
          <a:p>
            <a:pPr eaLnBrk="1" hangingPunct="1">
              <a:defRPr/>
            </a:pPr>
            <a:r>
              <a:rPr lang="cs-CZ" sz="1000" dirty="0" smtClean="0">
                <a:hlinkClick r:id="rId2" action="ppaction://hlinksldjump"/>
              </a:rPr>
              <a:t>Diskriminace:http://images.google.cz/imgres?imgurl=http://bp0.blogger.com/_ObafCnOpWzE/RhCzyZHNrGI/AAAAAAAAABk/e4O5aIwmGw4/s320/sisyfos.jpg&amp;imgrefurl=http://likiska.blog.cz/rubrika/do-skoly-stare-recke-baje-a-povesti&amp;usg=__hbpCVt3mXRejtuYPNyH3ttLZGlA=&amp;h=306&amp;w=260&amp;sz=15&amp;hl=cs&amp;start=1&amp;um=1&amp;tbnid=fXn-k5dH96XiCM:&amp;tbnh=117&amp;tbnw=99&amp;prev=/images%3Fq%3Dsisyfos%26hl%3Dcs%26client%3Dfirefox-a%26rls%3Dorg.mozilla:cs:official%26sa%3DN%26um%3D1</a:t>
            </a:r>
          </a:p>
          <a:p>
            <a:pPr eaLnBrk="1" hangingPunct="1">
              <a:defRPr/>
            </a:pPr>
            <a:r>
              <a:rPr lang="cs-CZ" sz="1000" dirty="0" smtClean="0">
                <a:hlinkClick r:id="rId2" action="ppaction://hlinksldjump"/>
              </a:rPr>
              <a:t>Minařík http://images.google.cz/imgres?imgurl=http://i.idnes.cz/08/013/sp5/BOS20a42a_minarik.jpg&amp;imgrefurl=http://zpravy.idnes.cz/jak-psaval-chlapik-statecny-agent-pavel-minarik-f52-/kavarna.asp%3Fc%3DA080125_124618_kavarna_bos&amp;usg=__vwVHn7yvSKZCZYT5nhUEdUQktOo=&amp;h=129&amp;w=172&amp;sz=6&amp;hl=cs&amp;start=18&amp;um=1&amp;tbnid=z-b4hqkiUXrOOM:&amp;tbnh=75&amp;tbnw=100&amp;prev=/images%3Fq%3Dkapit%25C3%25A1n%2Bmina%25C5%2599%25C3%25ADk%26hl%3Dcs%26client%3Dfirefox-a%26rls%3Dorg.mozilla:cs:official%26sa%3DG%26um%3D1</a:t>
            </a:r>
          </a:p>
          <a:p>
            <a:pPr eaLnBrk="1" hangingPunct="1">
              <a:defRPr/>
            </a:pPr>
            <a:r>
              <a:rPr lang="cs-CZ" sz="1000" dirty="0" smtClean="0">
                <a:hlinkClick r:id="rId2" action="ppaction://hlinksldjump"/>
              </a:rPr>
              <a:t>http://images.google.cz/imgres?imgurl=http://upload.wikimedia.org/wikipedia/commons/b/b4/Igr%C3%A1%C4%8Dek-komin%C3%ADk.JPG&amp;imgrefurl=http://cs.wikipedia.org/wiki/Soubor:Igr%25C3%25A1%25C4%258Dek-komin%25C3%25ADk.JPG&amp;usg=__HWhLaXi4O5vW5_gU1cV1KjPekkk=&amp;h=2592&amp;w=3888&amp;sz=4399&amp;hl=cs&amp;start=9&amp;um=1&amp;tbnid=OxNpshLJ1eSUjM:&amp;tbnh=100&amp;tbnw=150&amp;prev=/images%3Fq%3Digr%25C3%25A1%25C4%258Dek%26hl%3Dcs%26client%3Dfirefox-a%26rls%3Dorg.mozilla:cs:official%26sa%3DN%26um%3D1</a:t>
            </a:r>
          </a:p>
          <a:p>
            <a:pPr eaLnBrk="1" hangingPunct="1">
              <a:defRPr/>
            </a:pPr>
            <a:r>
              <a:rPr lang="cs-CZ" sz="1000" dirty="0" smtClean="0">
                <a:hlinkClick r:id="rId2" action="ppaction://hlinksldjump"/>
              </a:rPr>
              <a:t>Diskriminace: http://images.google.cz/imgres?imgurl=http://www.spotrebitele.info/diskriminace/img/diskriminace.jpg&amp;imgrefurl=http://www.spotrebitele.info/diskriminace/&amp;usg=__-e4TCY7TtI0bC2L5khmqLpnbqeY=&amp;h=200&amp;w=300&amp;sz=31&amp;hl=cs&amp;start=1&amp;um=1&amp;tbnid=yKcGE6jsvBnbQM:&amp;tbnh=77&amp;tbnw=116&amp;prev=/images%3Fq%3Ddiskriminace%26hl%3Dcs%26client%3Dfirefox-a%26rls%3Dorg.mozilla:cs:official%26sa%3DN%26um%3D1</a:t>
            </a:r>
          </a:p>
          <a:p>
            <a:pPr eaLnBrk="1" hangingPunct="1">
              <a:defRPr/>
            </a:pPr>
            <a:r>
              <a:rPr lang="cs-CZ" sz="1000" dirty="0" smtClean="0">
                <a:hlinkClick r:id="rId2" action="ppaction://hlinksldjump"/>
              </a:rPr>
              <a:t>Rovnost: http://images.google.cz/imgres?imgurl=http://img108.mytextgraphics.com/photolava/2007/08/29/signmenwomen-47nmpw4yw.jpg&amp;imgrefurl=http://www.gymdux.com-a.googlepages.com/Rovneprilezitosti.pdf&amp;usg=__TzQ88_CgyydXlOIzfSGkfSona0M=&amp;h=316&amp;w=320&amp;sz=14&amp;hl=cs&amp;start=114&amp;um=1&amp;tbnid=-JJ7-0e4YRmkyM:&amp;tbnh=117&amp;tbnw=118&amp;prev=/images%3Fq%3Drovnost%2Bwc%26ndsp%3D21%26hl%3Dcs%26client%3Dfirefox-a%26rls%3Dorg.mozilla:cs:official%26sa%3DN%26start%3D105%26um%3D1</a:t>
            </a:r>
            <a:endParaRPr lang="cs-CZ" sz="1000" dirty="0" smtClean="0"/>
          </a:p>
          <a:p>
            <a:pPr eaLnBrk="1" hangingPunct="1">
              <a:defRPr/>
            </a:pPr>
            <a:endParaRPr lang="cs-CZ" sz="1000" dirty="0" smtClean="0"/>
          </a:p>
          <a:p>
            <a:pPr eaLnBrk="1" hangingPunct="1">
              <a:defRPr/>
            </a:pPr>
            <a:endParaRPr lang="cs-CZ" sz="1000" dirty="0" smtClean="0"/>
          </a:p>
          <a:p>
            <a:pPr eaLnBrk="1" hangingPunct="1">
              <a:defRPr/>
            </a:pPr>
            <a:endParaRPr lang="cs-CZ" sz="1000" dirty="0" smtClean="0"/>
          </a:p>
          <a:p>
            <a:pPr eaLnBrk="1" hangingPunct="1">
              <a:defRPr/>
            </a:pPr>
            <a:endParaRPr lang="cs-CZ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" charset="0"/>
                <a:cs typeface="Arial" charset="0"/>
              </a:rPr>
              <a:t>Rovnost příležitostí (šancí)</a:t>
            </a: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79613" y="2565400"/>
            <a:ext cx="5000625" cy="2185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Rovnost výsledků</a:t>
            </a:r>
          </a:p>
        </p:txBody>
      </p:sp>
      <p:sp>
        <p:nvSpPr>
          <p:cNvPr id="9219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060575"/>
            <a:ext cx="41465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716338"/>
            <a:ext cx="36623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" charset="0"/>
                <a:cs typeface="Arial" charset="0"/>
              </a:rPr>
              <a:t>Co je rovnost? Těžko říci...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 smtClean="0">
                <a:latin typeface="Arial" charset="0"/>
                <a:cs typeface="Arial" charset="0"/>
              </a:rPr>
              <a:t>	Vývoj pojmu rovnosti v kolébce </a:t>
            </a:r>
            <a:r>
              <a:rPr lang="cs-CZ" sz="2800" dirty="0" err="1" smtClean="0">
                <a:latin typeface="Arial" charset="0"/>
                <a:cs typeface="Arial" charset="0"/>
              </a:rPr>
              <a:t>antidiskriminačního</a:t>
            </a:r>
            <a:r>
              <a:rPr lang="cs-CZ" sz="2800" dirty="0" smtClean="0">
                <a:latin typeface="Arial" charset="0"/>
                <a:cs typeface="Arial" charset="0"/>
              </a:rPr>
              <a:t> práva – USA: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u="sng" dirty="0" smtClean="0">
                <a:latin typeface="Arial" charset="0"/>
                <a:cs typeface="Arial" charset="0"/>
              </a:rPr>
              <a:t>Rozsudky Nejvyššího soudu USA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latin typeface="Arial" charset="0"/>
                <a:cs typeface="Arial" charset="0"/>
              </a:rPr>
              <a:t>1896 – oddělení, ale rovni („</a:t>
            </a:r>
            <a:r>
              <a:rPr lang="cs-CZ" sz="2800" dirty="0" err="1" smtClean="0">
                <a:solidFill>
                  <a:srgbClr val="92D050"/>
                </a:solidFill>
                <a:latin typeface="Arial" charset="0"/>
                <a:cs typeface="Arial" charset="0"/>
              </a:rPr>
              <a:t>separate</a:t>
            </a:r>
            <a:r>
              <a:rPr lang="cs-CZ" sz="2800" dirty="0" smtClean="0">
                <a:solidFill>
                  <a:srgbClr val="92D050"/>
                </a:solidFill>
                <a:latin typeface="Arial" charset="0"/>
                <a:cs typeface="Arial" charset="0"/>
              </a:rPr>
              <a:t> </a:t>
            </a:r>
            <a:r>
              <a:rPr lang="cs-CZ" sz="2800" dirty="0" err="1" smtClean="0">
                <a:solidFill>
                  <a:srgbClr val="92D050"/>
                </a:solidFill>
                <a:latin typeface="Arial" charset="0"/>
                <a:cs typeface="Arial" charset="0"/>
              </a:rPr>
              <a:t>but</a:t>
            </a:r>
            <a:r>
              <a:rPr lang="cs-CZ" sz="2800" dirty="0" smtClean="0">
                <a:solidFill>
                  <a:srgbClr val="92D050"/>
                </a:solidFill>
                <a:latin typeface="Arial" charset="0"/>
                <a:cs typeface="Arial" charset="0"/>
              </a:rPr>
              <a:t> </a:t>
            </a:r>
            <a:r>
              <a:rPr lang="cs-CZ" sz="2800" dirty="0" err="1" smtClean="0">
                <a:solidFill>
                  <a:srgbClr val="92D050"/>
                </a:solidFill>
                <a:latin typeface="Arial" charset="0"/>
                <a:cs typeface="Arial" charset="0"/>
              </a:rPr>
              <a:t>equal</a:t>
            </a:r>
            <a:r>
              <a:rPr lang="cs-CZ" sz="2800" dirty="0" smtClean="0">
                <a:solidFill>
                  <a:srgbClr val="92D050"/>
                </a:solidFill>
                <a:latin typeface="Arial" charset="0"/>
                <a:cs typeface="Arial" charset="0"/>
              </a:rPr>
              <a:t>“</a:t>
            </a:r>
            <a:r>
              <a:rPr lang="cs-CZ" sz="2800" dirty="0" smtClean="0">
                <a:latin typeface="Arial" charset="0"/>
                <a:cs typeface="Arial" charset="0"/>
              </a:rPr>
              <a:t>) </a:t>
            </a:r>
            <a:r>
              <a:rPr lang="cs-CZ" sz="2800" dirty="0" err="1" smtClean="0">
                <a:latin typeface="Arial" charset="0"/>
                <a:cs typeface="Arial" charset="0"/>
              </a:rPr>
              <a:t>Plessy</a:t>
            </a:r>
            <a:r>
              <a:rPr lang="cs-CZ" sz="2800" dirty="0" smtClean="0">
                <a:latin typeface="Arial" charset="0"/>
                <a:cs typeface="Arial" charset="0"/>
              </a:rPr>
              <a:t> v. </a:t>
            </a:r>
            <a:r>
              <a:rPr lang="cs-CZ" sz="2800" dirty="0" err="1" smtClean="0">
                <a:latin typeface="Arial" charset="0"/>
                <a:cs typeface="Arial" charset="0"/>
              </a:rPr>
              <a:t>Fergusson</a:t>
            </a:r>
            <a:endParaRPr lang="cs-CZ" sz="2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latin typeface="Arial" charset="0"/>
                <a:cs typeface="Arial" charset="0"/>
              </a:rPr>
              <a:t>1954 – </a:t>
            </a:r>
            <a:r>
              <a:rPr lang="cs-CZ" sz="2800" dirty="0" smtClean="0">
                <a:solidFill>
                  <a:srgbClr val="92D050"/>
                </a:solidFill>
                <a:latin typeface="Arial" charset="0"/>
                <a:cs typeface="Arial" charset="0"/>
              </a:rPr>
              <a:t>konec segregace </a:t>
            </a:r>
            <a:r>
              <a:rPr lang="cs-CZ" sz="2800" dirty="0" smtClean="0">
                <a:latin typeface="Arial" charset="0"/>
                <a:cs typeface="Arial" charset="0"/>
              </a:rPr>
              <a:t>(teoreticky) – Brown vs. </a:t>
            </a:r>
            <a:r>
              <a:rPr lang="cs-CZ" sz="2800" dirty="0" err="1" smtClean="0">
                <a:latin typeface="Arial" charset="0"/>
                <a:cs typeface="Arial" charset="0"/>
              </a:rPr>
              <a:t>Board</a:t>
            </a:r>
            <a:r>
              <a:rPr lang="cs-CZ" sz="2800" dirty="0" smtClean="0">
                <a:latin typeface="Arial" charset="0"/>
                <a:cs typeface="Arial" charset="0"/>
              </a:rPr>
              <a:t> </a:t>
            </a:r>
            <a:r>
              <a:rPr lang="cs-CZ" sz="2800" dirty="0" err="1" smtClean="0">
                <a:latin typeface="Arial" charset="0"/>
                <a:cs typeface="Arial" charset="0"/>
              </a:rPr>
              <a:t>of</a:t>
            </a:r>
            <a:r>
              <a:rPr lang="cs-CZ" sz="2800" dirty="0" smtClean="0">
                <a:latin typeface="Arial" charset="0"/>
                <a:cs typeface="Arial" charset="0"/>
              </a:rPr>
              <a:t> </a:t>
            </a:r>
            <a:r>
              <a:rPr lang="cs-CZ" sz="2800" dirty="0" err="1" smtClean="0">
                <a:latin typeface="Arial" charset="0"/>
                <a:cs typeface="Arial" charset="0"/>
              </a:rPr>
              <a:t>education</a:t>
            </a:r>
            <a:endParaRPr lang="cs-CZ" sz="2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latin typeface="Arial" charset="0"/>
                <a:cs typeface="Arial" charset="0"/>
              </a:rPr>
              <a:t>1978 – </a:t>
            </a:r>
            <a:r>
              <a:rPr lang="cs-CZ" sz="2800" dirty="0" smtClean="0">
                <a:solidFill>
                  <a:srgbClr val="92D050"/>
                </a:solidFill>
                <a:latin typeface="Arial" charset="0"/>
                <a:cs typeface="Arial" charset="0"/>
              </a:rPr>
              <a:t>pozitivní opatřen</a:t>
            </a:r>
            <a:r>
              <a:rPr lang="cs-CZ" sz="2800" dirty="0" smtClean="0">
                <a:latin typeface="Arial" charset="0"/>
                <a:cs typeface="Arial" charset="0"/>
              </a:rPr>
              <a:t>í – </a:t>
            </a:r>
            <a:r>
              <a:rPr lang="cs-CZ" sz="2800" dirty="0" err="1" smtClean="0">
                <a:latin typeface="Arial" charset="0"/>
                <a:cs typeface="Arial" charset="0"/>
              </a:rPr>
              <a:t>Regents</a:t>
            </a:r>
            <a:r>
              <a:rPr lang="cs-CZ" sz="2800" dirty="0" smtClean="0">
                <a:latin typeface="Arial" charset="0"/>
                <a:cs typeface="Arial" charset="0"/>
              </a:rPr>
              <a:t> </a:t>
            </a:r>
            <a:r>
              <a:rPr lang="cs-CZ" sz="2800" dirty="0" err="1" smtClean="0">
                <a:latin typeface="Arial" charset="0"/>
                <a:cs typeface="Arial" charset="0"/>
              </a:rPr>
              <a:t>of</a:t>
            </a:r>
            <a:r>
              <a:rPr lang="cs-CZ" sz="2800" dirty="0" smtClean="0">
                <a:latin typeface="Arial" charset="0"/>
                <a:cs typeface="Arial" charset="0"/>
              </a:rPr>
              <a:t> University </a:t>
            </a:r>
            <a:r>
              <a:rPr lang="cs-CZ" sz="2800" dirty="0" err="1" smtClean="0">
                <a:latin typeface="Arial" charset="0"/>
                <a:cs typeface="Arial" charset="0"/>
              </a:rPr>
              <a:t>of</a:t>
            </a:r>
            <a:r>
              <a:rPr lang="cs-CZ" sz="2800" dirty="0" smtClean="0">
                <a:latin typeface="Arial" charset="0"/>
                <a:cs typeface="Arial" charset="0"/>
              </a:rPr>
              <a:t> </a:t>
            </a:r>
            <a:r>
              <a:rPr lang="cs-CZ" sz="2800" dirty="0" err="1" smtClean="0">
                <a:latin typeface="Arial" charset="0"/>
                <a:cs typeface="Arial" charset="0"/>
              </a:rPr>
              <a:t>California</a:t>
            </a:r>
            <a:r>
              <a:rPr lang="cs-CZ" sz="2800" dirty="0" smtClean="0">
                <a:latin typeface="Arial" charset="0"/>
                <a:cs typeface="Arial" charset="0"/>
              </a:rPr>
              <a:t> v. </a:t>
            </a:r>
            <a:r>
              <a:rPr lang="cs-CZ" sz="2800" dirty="0" err="1" smtClean="0">
                <a:latin typeface="Arial" charset="0"/>
                <a:cs typeface="Arial" charset="0"/>
              </a:rPr>
              <a:t>Bakke</a:t>
            </a:r>
            <a:endParaRPr lang="cs-CZ" sz="2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latin typeface="Arial" charset="0"/>
                <a:cs typeface="Arial" charset="0"/>
              </a:rPr>
              <a:t>2003 – </a:t>
            </a:r>
            <a:r>
              <a:rPr lang="cs-CZ" sz="2800" dirty="0" err="1" smtClean="0">
                <a:latin typeface="Arial" charset="0"/>
                <a:cs typeface="Arial" charset="0"/>
              </a:rPr>
              <a:t>Grutter</a:t>
            </a:r>
            <a:r>
              <a:rPr lang="cs-CZ" sz="2800" dirty="0" smtClean="0">
                <a:latin typeface="Arial" charset="0"/>
                <a:cs typeface="Arial" charset="0"/>
              </a:rPr>
              <a:t> vs. </a:t>
            </a:r>
            <a:r>
              <a:rPr lang="cs-CZ" sz="2800" dirty="0" err="1" smtClean="0">
                <a:latin typeface="Arial" charset="0"/>
                <a:cs typeface="Arial" charset="0"/>
              </a:rPr>
              <a:t>Bollinger</a:t>
            </a:r>
            <a:r>
              <a:rPr lang="cs-CZ" sz="2800" dirty="0" smtClean="0">
                <a:latin typeface="Arial" charset="0"/>
                <a:cs typeface="Arial" charset="0"/>
              </a:rPr>
              <a:t> – </a:t>
            </a:r>
            <a:r>
              <a:rPr lang="cs-CZ" sz="2800" dirty="0" smtClean="0">
                <a:solidFill>
                  <a:srgbClr val="92D050"/>
                </a:solidFill>
                <a:latin typeface="Arial" charset="0"/>
                <a:cs typeface="Arial" charset="0"/>
              </a:rPr>
              <a:t>ústup</a:t>
            </a:r>
            <a:r>
              <a:rPr lang="cs-CZ" sz="28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endParaRPr lang="cs-CZ" sz="2800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5516563"/>
            <a:ext cx="2160587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23850"/>
            <a:ext cx="8231188" cy="1046163"/>
          </a:xfrm>
        </p:spPr>
        <p:txBody>
          <a:bodyPr lIns="90000" tIns="46800" rIns="90000" bIns="46800" rtlCol="0">
            <a:normAutofit fontScale="90000"/>
          </a:bodyPr>
          <a:lstStyle/>
          <a:p>
            <a:pPr defTabSz="449263"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smtClean="0">
                <a:latin typeface="Arial" charset="0"/>
              </a:rPr>
              <a:t>V </a:t>
            </a:r>
            <a:r>
              <a:rPr lang="en-GB" sz="3600" dirty="0" err="1" smtClean="0">
                <a:latin typeface="Arial" charset="0"/>
              </a:rPr>
              <a:t>čem</a:t>
            </a:r>
            <a:r>
              <a:rPr lang="en-GB" sz="3600" dirty="0" smtClean="0">
                <a:latin typeface="Arial" charset="0"/>
              </a:rPr>
              <a:t> </a:t>
            </a:r>
            <a:r>
              <a:rPr lang="en-GB" sz="3600" dirty="0" err="1" smtClean="0">
                <a:latin typeface="Arial" charset="0"/>
              </a:rPr>
              <a:t>si</a:t>
            </a:r>
            <a:r>
              <a:rPr lang="en-GB" sz="3600" dirty="0" smtClean="0">
                <a:latin typeface="Arial" charset="0"/>
              </a:rPr>
              <a:t> </a:t>
            </a:r>
            <a:r>
              <a:rPr lang="cs-CZ" sz="3600" dirty="0" smtClean="0">
                <a:latin typeface="Arial" charset="0"/>
              </a:rPr>
              <a:t>tedy </a:t>
            </a:r>
            <a:r>
              <a:rPr lang="en-GB" sz="3600" dirty="0" err="1" smtClean="0">
                <a:latin typeface="Arial" charset="0"/>
              </a:rPr>
              <a:t>všechny</a:t>
            </a:r>
            <a:r>
              <a:rPr lang="en-GB" sz="3600" dirty="0" smtClean="0">
                <a:latin typeface="Arial" charset="0"/>
              </a:rPr>
              <a:t> </a:t>
            </a:r>
            <a:r>
              <a:rPr lang="en-GB" sz="3600" dirty="0" err="1" smtClean="0">
                <a:latin typeface="Arial" charset="0"/>
              </a:rPr>
              <a:t>lidské</a:t>
            </a:r>
            <a:r>
              <a:rPr lang="en-GB" sz="3600" dirty="0" smtClean="0">
                <a:latin typeface="Arial" charset="0"/>
              </a:rPr>
              <a:t> </a:t>
            </a:r>
            <a:r>
              <a:rPr lang="en-GB" sz="3600" dirty="0" err="1" smtClean="0">
                <a:latin typeface="Arial" charset="0"/>
              </a:rPr>
              <a:t>bytosti</a:t>
            </a:r>
            <a:r>
              <a:rPr lang="en-GB" sz="3600" dirty="0" smtClean="0">
                <a:latin typeface="Arial" charset="0"/>
              </a:rPr>
              <a:t> </a:t>
            </a:r>
            <a:r>
              <a:rPr lang="en-GB" sz="3600" dirty="0" err="1" smtClean="0">
                <a:latin typeface="Arial" charset="0"/>
              </a:rPr>
              <a:t>musí</a:t>
            </a:r>
            <a:r>
              <a:rPr lang="en-GB" sz="3600" dirty="0" smtClean="0">
                <a:latin typeface="Arial" charset="0"/>
              </a:rPr>
              <a:t> </a:t>
            </a:r>
            <a:r>
              <a:rPr lang="en-GB" sz="3600" dirty="0" err="1" smtClean="0">
                <a:latin typeface="Arial" charset="0"/>
              </a:rPr>
              <a:t>být</a:t>
            </a:r>
            <a:r>
              <a:rPr lang="en-GB" sz="3600" dirty="0" smtClean="0">
                <a:latin typeface="Arial" charset="0"/>
              </a:rPr>
              <a:t> </a:t>
            </a:r>
            <a:r>
              <a:rPr lang="en-GB" sz="3600" dirty="0" err="1" smtClean="0">
                <a:latin typeface="Arial" charset="0"/>
              </a:rPr>
              <a:t>rovny</a:t>
            </a:r>
            <a:r>
              <a:rPr lang="en-GB" sz="3600" dirty="0" smtClean="0">
                <a:latin typeface="Arial" charset="0"/>
              </a:rPr>
              <a:t>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90550" y="1619250"/>
            <a:ext cx="8229600" cy="4953000"/>
          </a:xfrm>
        </p:spPr>
        <p:txBody>
          <a:bodyPr lIns="90000" tIns="46800" rIns="90000" bIns="46800"/>
          <a:lstStyle/>
          <a:p>
            <a:pPr marL="341313" indent="-341313" algn="ctr" defTabSz="449263" eaLnBrk="1" hangingPunct="1">
              <a:spcBef>
                <a:spcPts val="9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mtClean="0">
                <a:latin typeface="Arial" charset="0"/>
              </a:rPr>
              <a:t>(Pouze) v</a:t>
            </a:r>
            <a:r>
              <a:rPr lang="en-GB" smtClean="0">
                <a:latin typeface="Arial" charset="0"/>
              </a:rPr>
              <a:t> </a:t>
            </a:r>
            <a:r>
              <a:rPr lang="en-GB" smtClean="0">
                <a:solidFill>
                  <a:srgbClr val="92D050"/>
                </a:solidFill>
                <a:latin typeface="Arial" charset="0"/>
              </a:rPr>
              <a:t>důstojnosti a právech </a:t>
            </a:r>
            <a:r>
              <a:rPr lang="en-GB" smtClean="0">
                <a:latin typeface="Arial" charset="0"/>
              </a:rPr>
              <a:t>! </a:t>
            </a:r>
            <a:r>
              <a:rPr lang="en-GB" sz="2400" smtClean="0">
                <a:latin typeface="Arial" charset="0"/>
              </a:rPr>
              <a:t/>
            </a:r>
            <a:br>
              <a:rPr lang="en-GB" sz="2400" smtClean="0">
                <a:latin typeface="Arial" charset="0"/>
              </a:rPr>
            </a:br>
            <a:endParaRPr lang="en-GB" sz="2400" smtClean="0">
              <a:latin typeface="Arial" charset="0"/>
            </a:endParaRPr>
          </a:p>
          <a:p>
            <a:pPr marL="341313" indent="-341313" defTabSz="449263" eaLnBrk="1" hangingPunct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i="1" smtClean="0">
                <a:latin typeface="Arial" charset="0"/>
              </a:rPr>
              <a:t>„</a:t>
            </a:r>
            <a:r>
              <a:rPr lang="en-GB" sz="2800" i="1" smtClean="0">
                <a:latin typeface="Arial" charset="0"/>
              </a:rPr>
              <a:t>Lidé jsou svobodní a rovní  v důstojnosti i v právech</a:t>
            </a:r>
            <a:r>
              <a:rPr lang="cs-CZ" sz="2800" i="1" smtClean="0">
                <a:latin typeface="Arial" charset="0"/>
              </a:rPr>
              <a:t>“</a:t>
            </a:r>
            <a:r>
              <a:rPr lang="en-GB" sz="2800" i="1" smtClean="0">
                <a:latin typeface="Arial" charset="0"/>
              </a:rPr>
              <a:t> </a:t>
            </a:r>
            <a:r>
              <a:rPr lang="cs-CZ" sz="2800" smtClean="0">
                <a:latin typeface="Arial" charset="0"/>
              </a:rPr>
              <a:t>(Listina základních práv a svobod, Čl. 1).</a:t>
            </a:r>
          </a:p>
          <a:p>
            <a:pPr marL="341313" indent="-341313" defTabSz="449263" eaLnBrk="1" hangingPunct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smtClean="0">
              <a:latin typeface="Arial" charset="0"/>
            </a:endParaRPr>
          </a:p>
          <a:p>
            <a:pPr marL="341313" indent="-341313" defTabSz="449263" eaLnBrk="1" hangingPunct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i="1" smtClean="0">
                <a:latin typeface="Arial" charset="0"/>
              </a:rPr>
              <a:t>„</a:t>
            </a:r>
            <a:r>
              <a:rPr lang="en-GB" sz="2800" i="1" smtClean="0">
                <a:latin typeface="Arial" charset="0"/>
              </a:rPr>
              <a:t>Všichni lidé jsou zrozeni jako svobodní a rovní co do</a:t>
            </a:r>
            <a:r>
              <a:rPr lang="cs-CZ" sz="2800" i="1" smtClean="0">
                <a:latin typeface="Arial" charset="0"/>
              </a:rPr>
              <a:t> </a:t>
            </a:r>
            <a:r>
              <a:rPr lang="en-GB" sz="2800" i="1" smtClean="0">
                <a:latin typeface="Arial" charset="0"/>
              </a:rPr>
              <a:t>důstojnosti a práv</a:t>
            </a:r>
            <a:r>
              <a:rPr lang="cs-CZ" sz="2800" i="1" smtClean="0">
                <a:latin typeface="Arial" charset="0"/>
              </a:rPr>
              <a:t>“</a:t>
            </a:r>
            <a:r>
              <a:rPr lang="en-GB" sz="2800" i="1" smtClean="0">
                <a:latin typeface="Arial" charset="0"/>
              </a:rPr>
              <a:t> </a:t>
            </a:r>
            <a:r>
              <a:rPr lang="en-GB" sz="2800" smtClean="0">
                <a:latin typeface="Arial" charset="0"/>
              </a:rPr>
              <a:t>(Všeobecná deklarace lidských  práv, článek 1)</a:t>
            </a:r>
            <a:r>
              <a:rPr lang="ar-SA" sz="2800" smtClean="0">
                <a:latin typeface="Arial" charset="0"/>
              </a:rPr>
              <a:t>‏</a:t>
            </a:r>
            <a:r>
              <a:rPr lang="cs-CZ" sz="2800" smtClean="0">
                <a:latin typeface="Arial" charset="0"/>
              </a:rPr>
              <a:t>.</a:t>
            </a:r>
            <a:endParaRPr lang="en-GB" sz="2800" smtClean="0">
              <a:latin typeface="Arial" charset="0"/>
            </a:endParaRPr>
          </a:p>
          <a:p>
            <a:pPr marL="341313" indent="-341313" defTabSz="449263" eaLnBrk="1" hangingPunct="1">
              <a:spcBef>
                <a:spcPts val="7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smtClean="0">
              <a:latin typeface="Arial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640763" y="3779838"/>
            <a:ext cx="503237" cy="37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5572125"/>
            <a:ext cx="1979613" cy="96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541</TotalTime>
  <Words>2311</Words>
  <Application>Microsoft Office PowerPoint</Application>
  <PresentationFormat>Předvádění na obrazovce (4:3)</PresentationFormat>
  <Paragraphs>280</Paragraphs>
  <Slides>57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58" baseType="lpstr">
      <vt:lpstr>Tok</vt:lpstr>
      <vt:lpstr>Antidiskriminační právo</vt:lpstr>
      <vt:lpstr>Snímek 2</vt:lpstr>
      <vt:lpstr>Rovnost</vt:lpstr>
      <vt:lpstr>Dva základní druhy rovnosti</vt:lpstr>
      <vt:lpstr>Rovnost příležitostí a výsledků</vt:lpstr>
      <vt:lpstr>Rovnost příležitostí (šancí)</vt:lpstr>
      <vt:lpstr>Rovnost výsledků</vt:lpstr>
      <vt:lpstr>Co je rovnost? Těžko říci...</vt:lpstr>
      <vt:lpstr>V čem si tedy všechny lidské bytosti musí být rovny?</vt:lpstr>
      <vt:lpstr>Rovnost v zacházení</vt:lpstr>
      <vt:lpstr>Diskriminace</vt:lpstr>
      <vt:lpstr>Diskriminace dvojího druhu</vt:lpstr>
      <vt:lpstr>Co děláme, když diskriminujeme? </vt:lpstr>
      <vt:lpstr>Co to je diskriminace?</vt:lpstr>
      <vt:lpstr>Rovnost zacházení vůči komu?</vt:lpstr>
      <vt:lpstr>Pozitivně-právní vymezení diskriminace</vt:lpstr>
      <vt:lpstr>Předpisy…?</vt:lpstr>
      <vt:lpstr>Co to je tedy diskriminace? </vt:lpstr>
      <vt:lpstr>Přímá diskriminace ( § 2 odst. 3)</vt:lpstr>
      <vt:lpstr>Nepřímá diskriminace  (§ 3 odst.1 a násl.)</vt:lpstr>
      <vt:lpstr>Obtěžování &amp; spol. (§ 4)</vt:lpstr>
      <vt:lpstr>Diskriminace a legislativní Babylon</vt:lpstr>
      <vt:lpstr>Jak poznat diskriminaci. 5-ti stupňový test</vt:lpstr>
      <vt:lpstr>Oblasti v nichž může dle práva docházet k diskriminaci:</vt:lpstr>
      <vt:lpstr>Oblasti života v nichž nemůže docházet k diskriminaci (příklady)</vt:lpstr>
      <vt:lpstr>Dle ADZ tedy nelze diskriminovat na základě těchto důvodů</vt:lpstr>
      <vt:lpstr>Zákaz diskriminace z dalších důvodů uvedených v jiných právních normách</vt:lpstr>
      <vt:lpstr>Zakázané diskriminační důvody a jejich váha</vt:lpstr>
      <vt:lpstr>Zakázané diskriminační důvody a jejich váha</vt:lpstr>
      <vt:lpstr>Snímek 30</vt:lpstr>
      <vt:lpstr>1. Etnicita jako zakázaný diskriminační důvod</vt:lpstr>
      <vt:lpstr>1. Etnicita jako zakázaný diskriminační důvod</vt:lpstr>
      <vt:lpstr>Snímek 33</vt:lpstr>
      <vt:lpstr>2. Pohlaví jako zakázaný diskriminační důvod</vt:lpstr>
      <vt:lpstr>2. Pohlaví: Nejčastější diskriminační jednání z důvodu pohlaví v pracovně-právní oblasti</vt:lpstr>
      <vt:lpstr>2. Pohlaví: Těhotná zaměstnankyně a těhotná uchazečka</vt:lpstr>
      <vt:lpstr>2. Pohlaví: Jsou rozdílné ceny služeb pro muže či ženy diskriminační?</vt:lpstr>
      <vt:lpstr>Snímek 38</vt:lpstr>
      <vt:lpstr>3. Diskriminace z důvodu věku</vt:lpstr>
      <vt:lpstr>3. Věk: Diskriminace v přístupu ke zboží a službám z důvodu věku</vt:lpstr>
      <vt:lpstr>Snímek 41</vt:lpstr>
      <vt:lpstr>Specifika úpravy zákazu diskriminace příslušníků ozbrojených sborů</vt:lpstr>
      <vt:lpstr>Specifika úpravy zákazu diskriminace u vojáků z povolání: </vt:lpstr>
      <vt:lpstr>Snímek 44</vt:lpstr>
      <vt:lpstr>Je diskriminace z důvodu státní příslušnosti „pravá“ diskriminace ?</vt:lpstr>
      <vt:lpstr>Občané EU a občané třetích zemí - práce</vt:lpstr>
      <vt:lpstr>Občané EU a občané třetích zemí - služby</vt:lpstr>
      <vt:lpstr>Snímek 48</vt:lpstr>
      <vt:lpstr>Ke kterému soudu žalovat diskriminační spory?</vt:lpstr>
      <vt:lpstr>Dělené důkazní břemeno</vt:lpstr>
      <vt:lpstr>Více o procesních aspektech antidiskriminačního zákona </vt:lpstr>
      <vt:lpstr>Dokazování a diskriminační spory</vt:lpstr>
      <vt:lpstr>Snímek 53</vt:lpstr>
      <vt:lpstr>Může být zákon diskriminační?</vt:lpstr>
      <vt:lpstr>Děkuji za Vaši pozornost</vt:lpstr>
      <vt:lpstr>Použitá literatura</vt:lpstr>
      <vt:lpstr>Obrázky použité v prezentaci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Antidiskriminační právo</dc:title>
  <dc:creator>cermak</dc:creator>
  <cp:lastModifiedBy>cermak</cp:lastModifiedBy>
  <cp:revision>12</cp:revision>
  <dcterms:created xsi:type="dcterms:W3CDTF">2011-05-11T10:42:20Z</dcterms:created>
  <dcterms:modified xsi:type="dcterms:W3CDTF">2012-03-12T13:13:22Z</dcterms:modified>
</cp:coreProperties>
</file>