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9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D87-F369-4DA5-861A-832060379BFC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393-54FF-4FF9-BA42-BAA5A4B17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D87-F369-4DA5-861A-832060379BFC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393-54FF-4FF9-BA42-BAA5A4B17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D87-F369-4DA5-861A-832060379BFC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393-54FF-4FF9-BA42-BAA5A4B17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D87-F369-4DA5-861A-832060379BFC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393-54FF-4FF9-BA42-BAA5A4B17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D87-F369-4DA5-861A-832060379BFC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393-54FF-4FF9-BA42-BAA5A4B17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D87-F369-4DA5-861A-832060379BFC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393-54FF-4FF9-BA42-BAA5A4B17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D87-F369-4DA5-861A-832060379BFC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393-54FF-4FF9-BA42-BAA5A4B17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D87-F369-4DA5-861A-832060379BFC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393-54FF-4FF9-BA42-BAA5A4B17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D87-F369-4DA5-861A-832060379BFC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393-54FF-4FF9-BA42-BAA5A4B17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D87-F369-4DA5-861A-832060379BFC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393-54FF-4FF9-BA42-BAA5A4B17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4AD87-F369-4DA5-861A-832060379BFC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9393-54FF-4FF9-BA42-BAA5A4B17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4AD87-F369-4DA5-861A-832060379BFC}" type="datetimeFigureOut">
              <a:rPr lang="en-US" smtClean="0"/>
              <a:pPr/>
              <a:t>4/11/2012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9393-54FF-4FF9-BA42-BAA5A4B17C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X.  SPECIALTY AND PROBLEM SOLVING COURTS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PRESENTED BY: 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JUDGE MARK A. SPEISER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92763"/>
          </a:xfrm>
        </p:spPr>
        <p:txBody>
          <a:bodyPr>
            <a:normAutofit/>
          </a:bodyPr>
          <a:lstStyle/>
          <a:p>
            <a:pPr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STATES ARE UNDERFUNDING TREATMENT FOR INDIVIDUALS WITH MENTAL HEALTH AND SUBSTANCE ABUSE ISSUES</a:t>
            </a:r>
          </a:p>
          <a:p>
            <a:pPr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INDIVIDUALS WITH THESE ISSUES ARE BEING INCARCERATED AT ALARMINGLY HIGH RATES</a:t>
            </a:r>
          </a:p>
          <a:p>
            <a:pPr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INCARCERATION IS A COSTLY UNDERTAKING THAT YIELDS FEW MEASUREABLE RESULTS</a:t>
            </a:r>
          </a:p>
        </p:txBody>
      </p:sp>
      <p:pic>
        <p:nvPicPr>
          <p:cNvPr id="7" name="Picture 6" descr="stock-photo-hands-grabbing-prison-bars-26658.jpg"/>
          <p:cNvPicPr>
            <a:picLocks noChangeAspect="1"/>
          </p:cNvPicPr>
          <p:nvPr/>
        </p:nvPicPr>
        <p:blipFill>
          <a:blip r:embed="rId3" cstate="print"/>
          <a:srcRect b="15384"/>
          <a:stretch>
            <a:fillRect/>
          </a:stretch>
        </p:blipFill>
        <p:spPr>
          <a:xfrm>
            <a:off x="6343650" y="4724400"/>
            <a:ext cx="2800350" cy="2133600"/>
          </a:xfrm>
          <a:prstGeom prst="round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943600"/>
          </a:xfrm>
        </p:spPr>
        <p:txBody>
          <a:bodyPr/>
          <a:lstStyle/>
          <a:p>
            <a:pPr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PRACTICE IS KNOWN AS THE “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CRIMINALIZATION”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THE MENTALLY ILL AND ADDICTIVE  POPULATION OF OUR SOCIETY</a:t>
            </a:r>
          </a:p>
          <a:p>
            <a:pPr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PROBLEM SOLVING COURTS REPRESENT A  NEEDED MINDSET CHANGE BY A FORWARD THINKING SEGMENT OF OUR JUDICIARY</a:t>
            </a:r>
          </a:p>
          <a:p>
            <a:pPr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REALIZATION THAT FRONT-END TREATMENT WORKS BETTER AND IS LESS COSTLY THAN BACK-END PUNISHMENT</a:t>
            </a:r>
          </a:p>
          <a:p>
            <a:pPr lvl="2"/>
            <a:endParaRPr lang="en-US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/>
          </a:bodyPr>
          <a:lstStyle/>
          <a:p>
            <a:pPr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JUSTICE DOES NOT ALWAYS MEAN DOLING OUT PUNISHMENT; JUSTICE MEANS REACHING THE RIGHT RESULT</a:t>
            </a:r>
          </a:p>
          <a:p>
            <a:pPr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JUDGES SERVE AS CHANGE AGENTS ORCHESTRATING IN ONE COURTROOM A COLLECTIVE EFFORT BETWEEN THE CRIMINAL JUSTICE SYSTEM AND THE MENTAL HEALTH OR SUBSTANCE ABUSE SYSTEMS</a:t>
            </a:r>
          </a:p>
          <a:p>
            <a:pPr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IS KNOWN AS “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THERAPEUTIC JURISPRUDENCE”</a:t>
            </a:r>
          </a:p>
          <a:p>
            <a:pPr lvl="2"/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HOW COURTS WORK 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DIVERSION FROM JAIL; DISCHARGE PLANNING;TREATMENT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MONITOR COMPLIANCE WITH PSYCHOTROPIC MEDICATION AND ABSTINENCE FROM DRUGS THROUGH STATUS CONFERENCES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NONADVERSARIAL COURTROOM CLIMATE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TEAM APPROACH TO TREATMENT WITH REPRESENTATIVES FROM VARIOUS DISCIPLINES PRESENT  IN THE COURTROOM 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STATISTICALLY PROVEN THAT PROBLEM SOLVING COURTS WORK TO SIGNIFICANTLY REDUCE RECIDIVISM</a:t>
            </a:r>
          </a:p>
          <a:p>
            <a:pPr lvl="1"/>
            <a:endParaRPr lang="en-US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E. BRIEF DISCUSSION ON HOW THESE COURTS OPERATE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END</a:t>
            </a:r>
            <a:endParaRPr lang="en-US" sz="9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I. SPECIALTY COURTS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06963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HABITUAL OFFENDER COURT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FOCUS ON CAREER CRIMINALS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LOWER CASE LOAD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 NUMBER OF TRIALS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TOUGH SENTENCING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HAS HISTORY OF VIOLENT AND DANGEROUS CONVICTIONS AND PENDING CHARGE IS EQUALLY SERIOUS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33400"/>
            <a:ext cx="7086600" cy="63246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B. DOMESTIC VIOLENCE COURT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FOCUS ON CRIME ARISING DURING MARITAL OR COHABITATION RELATIONSHIPS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MAY NOT POST BOND UNTIL APPEARANCE BEFORE DOMESTIC VIOLENCE JUDGE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PROSECUTED EVEN IF VICTIM OBJECTS</a:t>
            </a:r>
          </a:p>
          <a:p>
            <a:pPr lvl="2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CRIME AGAINST SOCIETY </a:t>
            </a:r>
          </a:p>
          <a:p>
            <a:pPr lvl="2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OFTEN INVOLVES BATTERED SPOUSE OR CHILD SYNDROME</a:t>
            </a:r>
          </a:p>
        </p:txBody>
      </p:sp>
      <p:pic>
        <p:nvPicPr>
          <p:cNvPr id="8" name="Picture 7" descr="ns1apr2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1" y="2819401"/>
            <a:ext cx="17526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228600"/>
            <a:ext cx="9144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0"/>
            <a:ext cx="6477000" cy="6858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DEFENDANT, IF GRANTED BOND, NOT ALLOWED CONTACT WITH OR TO RETURN TO RESIDENCE OF VICTIM UNTIL CASE RESOLVED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OF RESTRAINING ORDERS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ANGER MANAGEMENT COURSE REQUIRED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CASES NORMALLY INVOLVE CHARGES OF:</a:t>
            </a:r>
          </a:p>
          <a:p>
            <a:pPr lvl="2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BATTERY OR AGGRAVATED BATTERY</a:t>
            </a:r>
          </a:p>
          <a:p>
            <a:pPr lvl="2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ASSAULT OR AGGRAVATED ASSAULT</a:t>
            </a:r>
          </a:p>
          <a:p>
            <a:pPr lvl="2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ASSAULT OR BATTERY ON A PREGNANT WOMAN</a:t>
            </a:r>
          </a:p>
        </p:txBody>
      </p:sp>
      <p:pic>
        <p:nvPicPr>
          <p:cNvPr id="7" name="Picture 6" descr="restrainingOrder3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2438400"/>
            <a:ext cx="2667000" cy="2857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05000" y="1447800"/>
            <a:ext cx="6858000" cy="3810000"/>
          </a:xfrm>
        </p:spPr>
        <p:txBody>
          <a:bodyPr>
            <a:normAutofit fontScale="92500"/>
          </a:bodyPr>
          <a:lstStyle/>
          <a:p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5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PROBLEM SOLVING COURTS</a:t>
            </a:r>
            <a:r>
              <a:rPr lang="en-US" sz="35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A. TYPE:</a:t>
            </a:r>
          </a:p>
          <a:p>
            <a:pPr lvl="2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MENTAL HEALTH COURT</a:t>
            </a:r>
          </a:p>
          <a:p>
            <a:pPr lvl="2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DRUG COURT </a:t>
            </a:r>
          </a:p>
          <a:p>
            <a:pPr lvl="2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VETERANS COURT</a:t>
            </a:r>
          </a:p>
          <a:p>
            <a:pPr lvl="2"/>
            <a:endParaRPr lang="en-US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mental-health_norm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86000" cy="1600200"/>
          </a:xfrm>
          <a:prstGeom prst="rect">
            <a:avLst/>
          </a:prstGeom>
        </p:spPr>
      </p:pic>
      <p:pic>
        <p:nvPicPr>
          <p:cNvPr id="8" name="Picture 7" descr="Drug Court 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0"/>
            <a:ext cx="2209800" cy="1676400"/>
          </a:xfrm>
          <a:prstGeom prst="rect">
            <a:avLst/>
          </a:prstGeom>
        </p:spPr>
      </p:pic>
      <p:pic>
        <p:nvPicPr>
          <p:cNvPr id="9" name="Picture 8" descr="veteran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81400" y="5105400"/>
            <a:ext cx="20574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en-US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MISSION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BRING TOGETHER A COLLABORATIVE, MULTI-DISCIPLINARY APPROACH TO EFFECTIVELY DEAL WITH THE UNDERLYING CAUSES OF CRIMINAL BEHAVIOR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FOCUS IS ON ROOT OF PROBLEM RATHER THAN MERELY REACTING TO THE CONSEQUENCES OF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457200"/>
            <a:ext cx="8229600" cy="4876800"/>
          </a:xfrm>
        </p:spPr>
        <p:txBody>
          <a:bodyPr/>
          <a:lstStyle/>
          <a:p>
            <a:pPr lvl="1"/>
            <a:endParaRPr lang="en-US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REQUIRES THE JUDICIAL SYSTEM TO CHANGE ITS MINDSET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INSANITY: DOING THE SAME THING OVER AND OVER AGAIN AND EXPECTING A DIFFERENT RESULT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MINDS ARE LIKE PARACHUTES;THEY BOTH WORK BETTER WHEN THEY ARE OPEN</a:t>
            </a:r>
          </a:p>
        </p:txBody>
      </p:sp>
      <p:pic>
        <p:nvPicPr>
          <p:cNvPr id="7" name="Picture 6" descr="002-parachute_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4736592"/>
            <a:ext cx="2209800" cy="2121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1"/>
            <a:endParaRPr lang="en-US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JUDICIAL CODE OF CONDUCT ENCOURAGES JUDGES TO INVOLVE THEMSELVES IN ACTIVITIES TO IMPROVE THE LEGAL SYSTEM AND THE ADMINSTRATION OF JUSTICE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 THE FIRST STEP ; IT MAY NOT BE THE ULTIMATE SOLUTION,  BUT IT IS BETTER TO DO SOMETHING IMPERFECTLY THAN TO DO NOTHING FLAWLESSLY!!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oks,judicial scale.gif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52600" y="533400"/>
            <a:ext cx="6934200" cy="5592763"/>
          </a:xfrm>
        </p:spPr>
        <p:txBody>
          <a:bodyPr>
            <a:normAutofit lnSpcReduction="10000"/>
          </a:bodyPr>
          <a:lstStyle/>
          <a:p>
            <a:endParaRPr lang="en-US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G.  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REASON WHY SYSTEM CHANGES WERE NECESSARY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U.S. INCARCERATES MORE PEOPLE THAN ANY OTHER COUNTRY IN THE WORLD</a:t>
            </a:r>
          </a:p>
          <a:p>
            <a:pPr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MORE THAN ONE IN EVERY HUNDRED AMERICANS ARE NOW BEHIND BARS </a:t>
            </a:r>
          </a:p>
          <a:p>
            <a:pPr lvl="2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50 STATES ARE SPENDING NEARLY $1 BILLION A PIECE, PER YEAR, ON PRISONS AND PRISONERS</a:t>
            </a:r>
          </a:p>
          <a:p>
            <a:pPr lvl="1"/>
            <a:endParaRPr lang="en-US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arr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43200"/>
            <a:ext cx="22860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518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X.  SPECIALTY AND PROBLEM SOLVING COURTS</vt:lpstr>
      <vt:lpstr>I. SPECIALTY COURTS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Lizette</dc:creator>
  <cp:lastModifiedBy>JIS</cp:lastModifiedBy>
  <cp:revision>44</cp:revision>
  <dcterms:created xsi:type="dcterms:W3CDTF">2010-04-07T17:04:32Z</dcterms:created>
  <dcterms:modified xsi:type="dcterms:W3CDTF">2012-04-11T15:21:39Z</dcterms:modified>
</cp:coreProperties>
</file>