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906BA-8858-4DE5-87B9-CC82BFCE24FF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5492D-F19F-498C-A5E9-9B9C5B254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5492D-F19F-498C-A5E9-9B9C5B254AB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0D75-D56E-4913-B979-FE3983EB7DD6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9B63-D167-4ADC-B88F-C739B0716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0D75-D56E-4913-B979-FE3983EB7DD6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9B63-D167-4ADC-B88F-C739B0716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0D75-D56E-4913-B979-FE3983EB7DD6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9B63-D167-4ADC-B88F-C739B0716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0D75-D56E-4913-B979-FE3983EB7DD6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9B63-D167-4ADC-B88F-C739B0716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0D75-D56E-4913-B979-FE3983EB7DD6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9B63-D167-4ADC-B88F-C739B0716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0D75-D56E-4913-B979-FE3983EB7DD6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9B63-D167-4ADC-B88F-C739B0716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0D75-D56E-4913-B979-FE3983EB7DD6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9B63-D167-4ADC-B88F-C739B0716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0D75-D56E-4913-B979-FE3983EB7DD6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9B63-D167-4ADC-B88F-C739B0716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0D75-D56E-4913-B979-FE3983EB7DD6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9B63-D167-4ADC-B88F-C739B0716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0D75-D56E-4913-B979-FE3983EB7DD6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9B63-D167-4ADC-B88F-C739B0716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0D75-D56E-4913-B979-FE3983EB7DD6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9B63-D167-4ADC-B88F-C739B0716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60D75-D56E-4913-B979-FE3983EB7DD6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E9B63-D167-4ADC-B88F-C739B0716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XV.  WHY BECOME A JUDGE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PRESENTED BY: 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JUDGE MARK A. SPEISER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X.  REQUIREMENTS OF JUDICIAL CODE OF CONDUCT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MAINTAIN HIGH STANDARD OF INTEGRITY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PRESERVE JUDICIAL INDEPENDENCE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REMAIN IMPARTIAL 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REFRAIN FROM USING PRESTIGE OF OFFICE IMPROPERLY 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NOT TESTIFY VOLUNTARILY AS A CHARACTER WITNESS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821363"/>
          </a:xfrm>
        </p:spPr>
        <p:txBody>
          <a:bodyPr>
            <a:normAutofit fontScale="92500"/>
          </a:bodyPr>
          <a:lstStyle/>
          <a:p>
            <a:pPr lvl="1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PREVENT LAWYERS FROM USING INAPPROPRIATE WORDS, GESTURES OR CONDUCT</a:t>
            </a:r>
          </a:p>
          <a:p>
            <a:pPr lvl="1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NOT PUBLICLY COMMENT ON A PENDING CASE THAT MIGHT EFFECT THE OUTCOME</a:t>
            </a:r>
          </a:p>
          <a:p>
            <a:pPr lvl="1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NEVER COMMENT ON OR CRITICIZE A JURY VERDICT</a:t>
            </a:r>
          </a:p>
          <a:p>
            <a:pPr lvl="1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AVOID NEPOTISM AND FAVORTISM IN JUDICIAL APPOINTMENTS</a:t>
            </a:r>
          </a:p>
          <a:p>
            <a:pPr lvl="1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5821363"/>
          </a:xfrm>
        </p:spPr>
        <p:txBody>
          <a:bodyPr/>
          <a:lstStyle/>
          <a:p>
            <a:pPr lvl="1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REPORT ATTORNEYS AND OTHER JUDGES WHO VIOLATE THEIR RESPECTIVE CODES OF CONDUCT 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GRANT RECUSAL REQUESTS WHEN THERE IS A BASIS TO DO SO IF JUDGE’S IMPARTIALITY, PERCEIVED OR ACTUAL IS AT ISSUE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POSSIBLE, IMPROVE THE ADMINISTRATION OF JUSTICE AND LEGAL SYSTEM 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LIMIT ANY NON-JUDICIAL FINANCIAL OR FIDUCIARY ACTIVITIES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02363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XI.  JUDICIAL ELECTIONS AND CAMPAIGN FUNDRAISING </a:t>
            </a:r>
          </a:p>
          <a:p>
            <a:pPr lvl="1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FILING FEE</a:t>
            </a:r>
          </a:p>
          <a:p>
            <a:pPr lvl="2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4% OF SALARY (APPROX. $5,700)</a:t>
            </a:r>
          </a:p>
          <a:p>
            <a:pPr lvl="1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COST OF CAMPAIGN AND HOW CONDUCTED</a:t>
            </a:r>
          </a:p>
          <a:p>
            <a:pPr lvl="1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FUNDRAISING CONSIDERATIONS</a:t>
            </a:r>
          </a:p>
          <a:p>
            <a:pPr lvl="1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PERMISSIBLE CAMPAIGN SPEECH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 PLEDGES OR PROMISES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AVOID COMMITTING TO ISSUES, CASES OR CONTROVERSIES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NOT MISREPRESENT YOUR QUALIFICATIONS OR BACKGROUND 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 NEGATIVE CAMPAIGNING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TALK ABOUT YOURSELF AND YOUR CREDITIALS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ELECTION V. MERIT RETENTION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808037"/>
            <a:ext cx="8229600" cy="6049963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XII.  JUDGE SERVING AS BAR REFEREE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APPROX.  </a:t>
            </a:r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101,000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LICENSED LAWYERS IN FLORIDA </a:t>
            </a:r>
          </a:p>
          <a:p>
            <a:pPr lvl="2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66.% MALE</a:t>
            </a:r>
          </a:p>
          <a:p>
            <a:pPr lvl="2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33.5% FEMALE 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OCCURS AFTER BAR GREIVANCE COMMITTEE FINDS PROBABLE CAUSE TO BELIEVE LAWYER IS GUITLY OF MISCONDUCT JUSTIFYING DISCIPLINARY ACTION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FLORIDA BAR BOARD OF GOVERNORS REVIEWS GRIEVANCE COMMITTEE FINDING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5334000"/>
          </a:xfrm>
        </p:spPr>
        <p:txBody>
          <a:bodyPr>
            <a:noAutofit/>
          </a:bodyPr>
          <a:lstStyle/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BOARD OF GOVERNORS AGREES, IT FILES COMPLAINTS AGAINST LAWYER AND SUPREME COURT ASSIGNS A CIRCUIT COURT JUDGE TO SERVE AS REFEREE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BAR REPRESENTED BY STAFF COUNSEL AND ACCUSED LAWYER MAY RETAIN COUNSEL OR REPRESENT 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036637"/>
            <a:ext cx="8229600" cy="5821363"/>
          </a:xfrm>
        </p:spPr>
        <p:txBody>
          <a:bodyPr/>
          <a:lstStyle/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 JURY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EVIDENCE IS TESTIMONIAL AND/OR DOCUMENTARY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JUDGE ENTERS FINDINGS AND RECOMMENDS DISCIPLINE TO FLORIDA SUPREME COURT WHICH CAN ACCEPT OR REJECT RECOMMENDATIONS</a:t>
            </a:r>
          </a:p>
          <a:p>
            <a:pPr lvl="1"/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4040188" cy="727075"/>
          </a:xfrm>
        </p:spPr>
        <p:txBody>
          <a:bodyPr/>
          <a:lstStyle/>
          <a:p>
            <a:r>
              <a:rPr lang="en-US" sz="3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SANCTIONS: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1000" y="1219200"/>
            <a:ext cx="4040188" cy="5638800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ADMONISHMENT OR PRIVATE REPRIMAND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PROBATION FROM 6 MONTHS TO 3 YEARS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PUBLIC REPRIMAND REPORTED IN JUDICIAL REPORTER, BAR NEWSLETTER AND PUBLIC MEDIA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SUSPENSION</a:t>
            </a:r>
          </a:p>
          <a:p>
            <a:pPr lvl="1"/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LESS THAN 90 DAYS</a:t>
            </a:r>
          </a:p>
          <a:p>
            <a:pPr lvl="1"/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MORE THAN 90 DAYS 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DISBARMENT FOR 5 YEARS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PERMANENT DISBARMENT</a:t>
            </a:r>
          </a:p>
          <a:p>
            <a:pPr lvl="1"/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8200" y="381000"/>
            <a:ext cx="4041775" cy="762000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YEAR ENDING 2009</a:t>
            </a:r>
            <a:endParaRPr lang="en-US" sz="3200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8200" y="1219200"/>
            <a:ext cx="4041775" cy="56388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44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  <a:p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120</a:t>
            </a:r>
          </a:p>
          <a:p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61</a:t>
            </a:r>
          </a:p>
          <a:p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295400" y="1981200"/>
            <a:ext cx="6400800" cy="17526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END</a:t>
            </a:r>
            <a:endParaRPr lang="en-US" sz="9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pPr algn="l"/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I.    SALARY CONSIDERATIONS</a:t>
            </a:r>
          </a:p>
          <a:p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II.   CIRCLE OF FRIENDS</a:t>
            </a:r>
          </a:p>
          <a:p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III.  ADDRESSING THREATS AND PROTECTION </a:t>
            </a:r>
          </a:p>
          <a:p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IV. 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MEDIA AND PUBLICITY</a:t>
            </a:r>
          </a:p>
          <a:p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V.    MEDIA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VI.  FAIRNESS</a:t>
            </a:r>
          </a:p>
          <a:p>
            <a:endParaRPr lang="en-US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VII. </a:t>
            </a:r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CONTINUING EDUCATION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REQUIREMENTS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MINIMUM OF 30 CREDIT HOURS EVERY 3 YEARS 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OF THE 30 HOURS MUST BE ON JUDICIAL ETHICS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VIII.  INAPPROPRIATE JUDICIAL BEHAVIOR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WILL RESULT IN APPEARANCE BEFORE JUDICIAL QUALIFICATIONS COMMISSION (JQC)</a:t>
            </a:r>
          </a:p>
          <a:p>
            <a:pPr lvl="2"/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SANCTIONS</a:t>
            </a:r>
          </a:p>
          <a:p>
            <a:pPr lvl="3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PRIVATE REPRIMAND</a:t>
            </a:r>
          </a:p>
          <a:p>
            <a:pPr lvl="3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PUBLIC REPRIMAND IN FRONT OF SUPREME COURT AND PUBLISHED IN LEGAL AND PUBLIC PERIODICALS</a:t>
            </a:r>
          </a:p>
          <a:p>
            <a:pPr lvl="3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SUSPENSION AND FINE</a:t>
            </a:r>
          </a:p>
          <a:p>
            <a:pPr lvl="3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REMOVAL FROM OFFICE</a:t>
            </a:r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3962399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DECISIONS MADE IN GOOD FAITH HOWEVER, NORMALLY NOT GROUNDS FOR DISCIPLINE</a:t>
            </a:r>
          </a:p>
          <a:p>
            <a:pPr lvl="2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LEGAL ERROR </a:t>
            </a:r>
          </a:p>
          <a:p>
            <a:pPr lvl="2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JUDICIAL MISINTERPRETATION </a:t>
            </a:r>
          </a:p>
          <a:p>
            <a:pPr lvl="2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JUDICIAL INVENTIVENESS </a:t>
            </a:r>
          </a:p>
          <a:p>
            <a:pPr lvl="2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21363"/>
          </a:xfrm>
        </p:spPr>
        <p:txBody>
          <a:bodyPr/>
          <a:lstStyle/>
          <a:p>
            <a:pPr lvl="1"/>
            <a:r>
              <a:rPr lang="en-US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 OF JUDICIAL MISCONDUCT</a:t>
            </a:r>
          </a:p>
          <a:p>
            <a:pPr lvl="2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PREJUDICE OR BIAS</a:t>
            </a:r>
          </a:p>
          <a:p>
            <a:pPr lvl="2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IMPROPER MOTIVES FOR DECISION (RETALIATION, REVENGE, PERSONAL GAIN, GOOD PRESS) </a:t>
            </a:r>
          </a:p>
          <a:p>
            <a:pPr lvl="2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BAD TEMPER, VERBAL ABUSE</a:t>
            </a:r>
          </a:p>
          <a:p>
            <a:pPr lvl="2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FLAGRANT DISREGARD FOR BASIC RIGHTS</a:t>
            </a:r>
          </a:p>
          <a:p>
            <a:pPr lvl="2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COMPLETE LACK OF UNDERSTANDING OF LAW</a:t>
            </a:r>
          </a:p>
          <a:p>
            <a:pPr lvl="2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REFUSING TO COMPLY WITH CLEAR LEGAL PRECEDENT </a:t>
            </a:r>
          </a:p>
          <a:p>
            <a:pPr lvl="2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RUDE, NASTY BEHAVIOR</a:t>
            </a:r>
          </a:p>
          <a:p>
            <a:pPr lvl="2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PARTICIPATING IN FUNDRAISING</a:t>
            </a:r>
          </a:p>
          <a:p>
            <a:pPr lvl="1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5821363"/>
          </a:xfrm>
        </p:spPr>
        <p:txBody>
          <a:bodyPr>
            <a:normAutofit lnSpcReduction="10000"/>
          </a:bodyPr>
          <a:lstStyle/>
          <a:p>
            <a:pPr lvl="2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INVOLVEMENT WITH PARTISAN POLITICS</a:t>
            </a:r>
          </a:p>
          <a:p>
            <a:pPr lvl="2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PROVIDING CHARACTER REFERENCES</a:t>
            </a:r>
          </a:p>
          <a:p>
            <a:pPr lvl="2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EX-PARTE COMMUNICATIONS</a:t>
            </a:r>
          </a:p>
          <a:p>
            <a:pPr lvl="2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ALCOHOL/DRUG PROBLEMS</a:t>
            </a:r>
          </a:p>
          <a:p>
            <a:pPr lvl="2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UNDUE DELAYS IN ENTERING RULINGS</a:t>
            </a:r>
          </a:p>
          <a:p>
            <a:pPr lvl="2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EMBARRASSING BEHAVIOR OUTSIDE COURTROOM</a:t>
            </a:r>
          </a:p>
          <a:p>
            <a:pPr lvl="2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ARREST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5821363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IX.  JUDGES SHOULD NEVER ACCEPT GIFT, COMPENSATION OR BENEFITS THAT COULD BE CONSTRUED TO INFLUENCE OR GAIN UNFAIR ADVANTAGE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ANNUAL PUBLIC DISCLOSURE  STATEMENTS ARE REQUIRED DETAILING GIFTS, SOURCES OF INCOME, AND ANY BUSINESS INTERESTS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u1210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21363"/>
          </a:xfrm>
        </p:spPr>
        <p:txBody>
          <a:bodyPr>
            <a:normAutofit/>
          </a:bodyPr>
          <a:lstStyle/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AVOID MEMBERSHIP IN ANY ORGANIZATION THAT DISCRIMINATES BASED UPON RACE, RELIGION, SEX OR CULTURE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NOT BE INFLUENCED BY PUBLIC OUTRAGE OR FEAR OF CRITICISM 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MAINTAIN COURT DECORUM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 PATIENT, DIGNIFIED AND COURTEOUS IN OFFICIAL CAPACITY 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615</Words>
  <Application>Microsoft Office PowerPoint</Application>
  <PresentationFormat>On-screen Show (4:3)</PresentationFormat>
  <Paragraphs>112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XV.  WHY BECOME A JUDGE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BECOME A JUDGE</dc:title>
  <dc:creator>Lizette</dc:creator>
  <cp:lastModifiedBy>JIS</cp:lastModifiedBy>
  <cp:revision>27</cp:revision>
  <dcterms:created xsi:type="dcterms:W3CDTF">2010-04-07T15:35:25Z</dcterms:created>
  <dcterms:modified xsi:type="dcterms:W3CDTF">2012-04-09T15:31:30Z</dcterms:modified>
</cp:coreProperties>
</file>