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8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4" r:id="rId30"/>
    <p:sldId id="290" r:id="rId31"/>
    <p:sldId id="281" r:id="rId32"/>
    <p:sldId id="282" r:id="rId33"/>
    <p:sldId id="291" r:id="rId34"/>
    <p:sldId id="283" r:id="rId35"/>
    <p:sldId id="284" r:id="rId36"/>
    <p:sldId id="285" r:id="rId37"/>
    <p:sldId id="292" r:id="rId38"/>
    <p:sldId id="286" r:id="rId39"/>
    <p:sldId id="293" r:id="rId40"/>
    <p:sldId id="287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0"/>
  </p:normalViewPr>
  <p:slideViewPr>
    <p:cSldViewPr>
      <p:cViewPr varScale="1">
        <p:scale>
          <a:sx n="74" d="100"/>
          <a:sy n="74" d="100"/>
        </p:scale>
        <p:origin x="-4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0" name="Rectangle 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BAA8C-BED1-49C2-B536-2E2E8D2ADE97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288821" name="Rectangle 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88822" name="Rectangle 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AF08B49B-8DC2-411C-8D6D-1058D1000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200400"/>
            <a:ext cx="8721725" cy="152400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 STRUCTURE OF U.S. GOVERNMENT</a:t>
            </a:r>
            <a:endParaRPr lang="en-US" b="1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953000"/>
            <a:ext cx="8772525" cy="1447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PRESENTED BY: </a:t>
            </a:r>
          </a:p>
          <a:p>
            <a:pPr algn="ctr"/>
            <a:r>
              <a:rPr lang="en-US" sz="36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JUDGE MARK A. SPEISER </a:t>
            </a:r>
            <a:endParaRPr lang="en-US" sz="3600" b="1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716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GENERAL POWERS OF CONGRESS</a:t>
            </a:r>
            <a:b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(ART.1 SECTIONS 8)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TAXING POWER TO RAISE REVENUES AND PAY DEBTS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FOR THE WELFARE AND HEALTH OF CITIZENS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REGULATE FOREIGN AND DOMESTIC INTERSTATE COMMERCE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DECLARE WAR, PROVIDE A DEFENSE AND ARM THE MILITARY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642350" cy="196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762000"/>
            <a:ext cx="8642350" cy="590708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PRINT AND REGULATE THE U.S. CURRENCY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ENACT LAWS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POSTAL POWER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PROMOTE SCIENCE AND ARTS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AND TRADEMARK POWER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BANKRUPTCY POWER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IMMIGRATION AND NATURALIZATION POWERS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478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E. HOW LEGISLATION BECOMES LAW</a:t>
            </a:r>
            <a:b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(ART. 1 SECTION 7)</a:t>
            </a:r>
            <a:endParaRPr lang="en-US" sz="3600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24001"/>
            <a:ext cx="8642350" cy="5145088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 BILL </a:t>
            </a:r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(PROPOSED LEGISLATION) </a:t>
            </a:r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 PASS </a:t>
            </a:r>
            <a:r>
              <a:rPr lang="en-US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CHAMBERS</a:t>
            </a:r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CONGRESS BY A </a:t>
            </a:r>
            <a:r>
              <a:rPr lang="en-US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MAJORITY VOTE</a:t>
            </a:r>
          </a:p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IF PRESIDENT SIGNS BILL IT BECOMES LAW</a:t>
            </a:r>
          </a:p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IF PRESIDENT TAKES NO ACTION ON BILL AT ALL AFTER 10 DAYS, BILL AUTOMATICALLY BECOMES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305800" cy="62484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BILL TIMELY REJECTED BY PRESIDENT (“VETO”),  BILL RETURNS WITH THE PRESIDENT’S NOTED OBJECTIONS TO CONGRESS WHERE IT IS VOTED ON AGAIN.  IF AFTER RECONSIDERATION,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2/3RDS OF BOTH CHAMBERS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APPROVE (“OVERRIDING A VETO”)  THE BILL BECOMES  LAW WITHOUT THE PRESIDENT’S SIGNATURE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OTHERWISE THE BILL FAILS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AND DOES NOT BECOME LAW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BILL CAN ORIGINATE  IN EITHER CHAMBER BY A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MEMBER OF THAT CHAMBER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(EXCEPT BILLS TO RAISE REVENUE,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“TAXES” THAT MUST ORIGINATE IN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THE HOUSE)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vet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229100"/>
            <a:ext cx="34290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128713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EXECUTIVE BRANCH</a:t>
            </a:r>
            <a:b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(ART. 2 SECTION 1)</a:t>
            </a:r>
            <a:endParaRPr lang="en-US" sz="3600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PRESIDENT MAY SERVE 2 TERMS, EACH TERM IS 4 YEARS</a:t>
            </a:r>
          </a:p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 BE A NATURAL BORN U.S. CITIZEN</a:t>
            </a:r>
          </a:p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LEAST 35 YEARS OLD AND 14 YEAR RESIDENT OF U.S. </a:t>
            </a:r>
          </a:p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SALARY IS $400,000</a:t>
            </a:r>
            <a:endParaRPr lang="en-US" sz="3600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PRESIDENTIAL POWERS </a:t>
            </a:r>
            <a:b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(ART.2 SECTION 2)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24001"/>
            <a:ext cx="8642350" cy="5145088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COMMANDER-IN-CHIEF-MILITARY </a:t>
            </a:r>
          </a:p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GRANT PARDONS FOR CRIMES AGAINST U.S.</a:t>
            </a:r>
          </a:p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 INTO TREATIES WITH ADVICE AND CONSENT OF 2/3RDS OF SENATE</a:t>
            </a:r>
          </a:p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APPOINT AMBASSADORS, CABINET MEMBERS, FEDERAL JUDGES WITH CONSENT OF MAJORITY OF SENATE</a:t>
            </a:r>
          </a:p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VETO POWER OVER PROPOSED CONGRESSIONAL LEGISLATION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PRESIDENTIAL CABINET </a:t>
            </a:r>
            <a:b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(ART. 2 SECTION 2)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SECRETARY OF STATE</a:t>
            </a:r>
          </a:p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SECRETARY OF TREASURY</a:t>
            </a:r>
          </a:p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SECRETARY OF DEFENSE</a:t>
            </a:r>
          </a:p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ATTORNEY GENERAL (DEPARTMENT OF JUSTICE)</a:t>
            </a:r>
          </a:p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SECRETARY OF INTERIOR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42350" cy="4962525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SECRETARY OF AGRICULTURE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SECRETARY OF COMMERCE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SECRETARY OF LABOR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SECRETARY OF HEALTH AND HUMAN SERVICES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SECRETARY OF HOUSING AND URBAN DEVELOPMENT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42350" cy="44196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SECRETARY OF TRANSPORTATION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SECRETARY OF ENERGY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SECRETARY OF EDUCATION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SECRETARY OF VETERAN AFFAIRS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SECRETARY OF HOMELAND SECURITY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CABINET MEMBERS</a:t>
            </a:r>
            <a:endParaRPr lang="en-US" sz="4800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ANNUAL SALARY $199,700</a:t>
            </a:r>
          </a:p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SERVE AT WILL OF PRESIDENT BUT MUST BE APPROVED BY A MAJORITY VOTE OF SENATE AND ONLY PRESIDENT CAN FIRE THEM</a:t>
            </a:r>
          </a:p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COLLECTIVELY MEET WEEKLY WITH THE PRESIDENT </a:t>
            </a:r>
            <a:endParaRPr lang="en-US" sz="3600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0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18745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 FEDERAL LAW ENFORCEMENT AGENCIES</a:t>
            </a:r>
            <a:endParaRPr lang="en-US" sz="3600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JUSTICE</a:t>
            </a:r>
          </a:p>
          <a:p>
            <a:pPr lvl="1"/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FEDERAL BUREAU OF INVESTIGATION(FBI)</a:t>
            </a:r>
          </a:p>
          <a:p>
            <a:pPr lvl="1"/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DRUG ENFORCEMENT ADMINISTRATION (DEA)</a:t>
            </a:r>
          </a:p>
          <a:p>
            <a:pPr lvl="1"/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BUREAU OF ALCOHOL, TOBACCO AND FIREARMS (ATF)</a:t>
            </a:r>
          </a:p>
          <a:p>
            <a:pPr lvl="1"/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U.S. MARSHALS SERVICE</a:t>
            </a:r>
          </a:p>
          <a:p>
            <a:pPr lvl="1"/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FEDERAL BUREAU OF PRISONS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42350" cy="118745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DEPARTMENT OF HOMELAND SECURITY (DHS)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76400"/>
            <a:ext cx="8642350" cy="4992689"/>
          </a:xfrm>
        </p:spPr>
        <p:txBody>
          <a:bodyPr/>
          <a:lstStyle/>
          <a:p>
            <a:pPr lvl="1"/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BORDER PATROL (USBP) </a:t>
            </a:r>
          </a:p>
          <a:p>
            <a:pPr lvl="1"/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IMMIGRATION AND CUSTOMS ENFORCEMENT (ICE)</a:t>
            </a:r>
          </a:p>
          <a:p>
            <a:pPr lvl="1"/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SECRET SERVICE (USSS)</a:t>
            </a:r>
          </a:p>
          <a:p>
            <a:pPr lvl="1"/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WHITE HOUSE POLICE FORCE</a:t>
            </a:r>
          </a:p>
          <a:p>
            <a:pPr lvl="1"/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FEDERAL AIR MARSHALS</a:t>
            </a:r>
            <a:endParaRPr lang="en-US" sz="3600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42350" cy="16764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E. JURISDICTION OF FEDERAL LAW ENFORCEMENT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24001"/>
            <a:ext cx="8642350" cy="5145088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ENFORCE NATIONWIDE FEDERAL LAWS WITHIN SCOPE OF THEIR AGENCY’S STATUTORY AUTHORITY AS SET FORTH IN U.S. CODE</a:t>
            </a:r>
          </a:p>
          <a:p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PASSAGE OF U.S. PATRIOT ACT ON OCTOBER 26, 2001, FEDERAL OFFICERS’ POWER EXPANDED TO STATE, COUNTY AND LOCAL LEVELS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 JUDICIARY (ART. 3)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43001"/>
            <a:ext cx="4244975" cy="5715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U.S. SUPREME COURT</a:t>
            </a:r>
          </a:p>
          <a:p>
            <a:pPr lvl="1"/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 JUSTICES NOMINATED BY PRESIDENT AND CONFIRMED BY MAJORITY OF SENATE </a:t>
            </a:r>
          </a:p>
          <a:p>
            <a:pPr lvl="1"/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LIFETIME TENURE</a:t>
            </a:r>
          </a:p>
          <a:p>
            <a:pPr lvl="1"/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SALARY</a:t>
            </a:r>
          </a:p>
          <a:p>
            <a:pPr lvl="2"/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CHIEF JUDGE (1)</a:t>
            </a:r>
          </a:p>
          <a:p>
            <a:pPr lvl="3"/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$223,500</a:t>
            </a:r>
          </a:p>
          <a:p>
            <a:pPr lvl="2"/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ASSOCIATE JUSTICES (8)</a:t>
            </a:r>
          </a:p>
          <a:p>
            <a:pPr lvl="3"/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$213,900</a:t>
            </a:r>
          </a:p>
        </p:txBody>
      </p:sp>
      <p:pic>
        <p:nvPicPr>
          <p:cNvPr id="5" name="Content Placeholder 4" descr="Supreme Court Build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219200"/>
            <a:ext cx="4343399" cy="563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762000"/>
            <a:ext cx="8642350" cy="5907089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HIGHEST JUDICIAL BODY IN U.S. </a:t>
            </a:r>
          </a:p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JURISDICTION OVER TWO TYPES OF CASES </a:t>
            </a:r>
          </a:p>
          <a:p>
            <a:pPr lvl="1"/>
            <a:r>
              <a:rPr lang="en-US" sz="36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ORIGINAL JURISDICTION</a:t>
            </a:r>
          </a:p>
          <a:p>
            <a:pPr lvl="2"/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 FEW HANDLED EACH TERM</a:t>
            </a:r>
          </a:p>
          <a:p>
            <a:pPr lvl="3"/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CASES AFFECTING AMBASSADORS</a:t>
            </a:r>
          </a:p>
          <a:p>
            <a:pPr lvl="3"/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DISPUTES BETWEEN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42350" cy="114300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APPELLATE JURISDICTION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685800"/>
            <a:ext cx="8642350" cy="6172200"/>
          </a:xfrm>
        </p:spPr>
        <p:txBody>
          <a:bodyPr/>
          <a:lstStyle/>
          <a:p>
            <a:pPr lvl="3"/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GRANTED BY FEDERAL STATUTES OR ART. III, SECTION 2 OF CONSTITUTION</a:t>
            </a:r>
          </a:p>
          <a:p>
            <a:pPr lvl="4"/>
            <a:r>
              <a:rPr lang="en-US" sz="24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PETITION FOR WRIT OF CERTIORARI </a:t>
            </a:r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FILED BY LOSING PARTY TO A CASE DECIDED BY A U.S.COURT OF APPEALS </a:t>
            </a:r>
          </a:p>
          <a:p>
            <a:pPr lvl="4"/>
            <a:r>
              <a:rPr lang="en-US" sz="24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 OF CERTIORARI </a:t>
            </a:r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A STATE SUPREME COURT WHERE AN ISSUE OF CONSTITUTIONAL OR U.S. STATUTORY LAW IS IN QUESTION</a:t>
            </a:r>
          </a:p>
          <a:p>
            <a:pPr lvl="4"/>
            <a:r>
              <a:rPr lang="en-US" sz="24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CERTIFIED QUESTION </a:t>
            </a:r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A U.S. COURT OF APPEALS REQUESTING DIRECTION AS TO HOW TO DECIDE A CASE (RARE)</a:t>
            </a:r>
          </a:p>
          <a:p>
            <a:pPr lvl="4"/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RESOLVE CONFLICT IN DECISIONS </a:t>
            </a:r>
            <a:r>
              <a:rPr lang="en-US" sz="24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A PARTICULAR LEGAL ISSUE BETWEEN U.S. COURTS OF APPEALS IN TWO DIFFERENT CIRCUITS</a:t>
            </a: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SEPARATION OF POWERS</a:t>
            </a:r>
            <a:endParaRPr lang="en-US" u="sng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7800"/>
            <a:ext cx="8642350" cy="5410199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GOVERNMENT CONSISTS OF 3 EQUAL BRANCHES THAT ARE KEPT DISTINCT TO PREVENT ABUSE AND STACKING OF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42350" cy="1433513"/>
          </a:xfrm>
        </p:spPr>
        <p:txBody>
          <a:bodyPr/>
          <a:lstStyle/>
          <a:p>
            <a:r>
              <a:rPr lang="en-US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br>
              <a:rPr lang="en-US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66800"/>
            <a:ext cx="8642350" cy="5791199"/>
          </a:xfrm>
        </p:spPr>
        <p:txBody>
          <a:bodyPr/>
          <a:lstStyle/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LEGISLATIVE POWERS (ART I)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SINGULARLY VESTED IN CONGRESS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POSSESSES EXCLUSIVE POWER TO ENACT LAWS, INCIDENTAL TO WHICH IS THE RIGHT TO CONDUCT INVESTIGATIONS AND HEARINGS UPON WHICH LEGISLATION MAY BE ENACTED</a:t>
            </a:r>
          </a:p>
          <a:p>
            <a:pPr lvl="3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CLINTON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V.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CITY OF NEW YORK</a:t>
            </a:r>
          </a:p>
          <a:p>
            <a:pPr lvl="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524.U.S.417(1998) US SUPREME COURT STATED</a:t>
            </a:r>
          </a:p>
          <a:p>
            <a:pPr lvl="3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LINE ITEM VETO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1996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ENACTED BY CONGRESS VIOLATED “THE</a:t>
            </a:r>
          </a:p>
          <a:p>
            <a:pPr lvl="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PRESENTMENT CLAUSE” OF ART 1,</a:t>
            </a:r>
          </a:p>
          <a:p>
            <a:pPr lvl="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SECTION 7 OF CONSTITUTION BY GIVING</a:t>
            </a:r>
          </a:p>
          <a:p>
            <a:pPr lvl="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PRESIDENT AUTHORITY TO SELECTIVELY</a:t>
            </a:r>
          </a:p>
          <a:p>
            <a:pPr lvl="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NULLIFY AND CANCEL CERTAIN PROVISIONS</a:t>
            </a:r>
          </a:p>
          <a:p>
            <a:pPr lvl="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APPROPRIATION BILLS  BEFORE SIGNING IT INTO</a:t>
            </a:r>
          </a:p>
          <a:p>
            <a:pPr lvl="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LAW.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"/>
            <a:ext cx="864235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42350" cy="6324600"/>
          </a:xfrm>
        </p:spPr>
        <p:txBody>
          <a:bodyPr/>
          <a:lstStyle/>
          <a:p>
            <a:pPr lvl="4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IT IS IMPERMISSIBLE FOR CONGRESS TO EXTEND TO THE PRESIDENT POWER TO UNILATERALLY AMEND PARTS OF STATUTES DULY PASSED BY CONGRESS</a:t>
            </a:r>
          </a:p>
          <a:p>
            <a:pPr lvl="4"/>
            <a:r>
              <a:rPr lang="en-US" sz="2700" u="sng" dirty="0" smtClean="0">
                <a:latin typeface="Times New Roman" pitchFamily="18" charset="0"/>
                <a:cs typeface="Times New Roman" pitchFamily="18" charset="0"/>
              </a:rPr>
              <a:t>CLINTON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DECISION HELD ALTHOUGH PRESIDENT HAS POWER TO </a:t>
            </a:r>
            <a:r>
              <a:rPr lang="en-US" sz="2700" u="sng" dirty="0" smtClean="0">
                <a:latin typeface="Times New Roman" pitchFamily="18" charset="0"/>
                <a:cs typeface="Times New Roman" pitchFamily="18" charset="0"/>
              </a:rPr>
              <a:t>INITIATE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u="sng" dirty="0" smtClean="0">
                <a:latin typeface="Times New Roman" pitchFamily="18" charset="0"/>
                <a:cs typeface="Times New Roman" pitchFamily="18" charset="0"/>
              </a:rPr>
              <a:t>AND INFLUENCE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LEGISLATIVE PROCESS, AS WELL AS THE POWER TO RETURN TO CONGRESS AN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ENTIRE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BILL WITHIN 10 DAYS AFTER IT IS PRESENTED TO HIM (“PRESIDENTIAL VETO”), PRESIDENT HAS NO POWER TO ENACT, AMEND, APPEAL OR CANCEL PORTIONS OF A STATUTE</a:t>
            </a:r>
          </a:p>
          <a:p>
            <a:pPr lvl="4"/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"/>
            <a:ext cx="864235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8600"/>
            <a:ext cx="8642350" cy="6440489"/>
          </a:xfrm>
        </p:spPr>
        <p:txBody>
          <a:bodyPr/>
          <a:lstStyle/>
          <a:p>
            <a:pPr lvl="5">
              <a:buNone/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CONGRESS HAS PLENARY “POWER TO REGULATE COMMERCE” AMONG THE SEVERAL STATES UNDER THE INTERSTATE COMMERCE CLAUSE (ART. 1 SECTION 8)	</a:t>
            </a:r>
          </a:p>
          <a:p>
            <a:pPr lvl="5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U.S. V. LOPEZ </a:t>
            </a:r>
          </a:p>
          <a:p>
            <a:pPr lvl="5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514 U.S. 549 (1995) HELD A FEDERAL LAW</a:t>
            </a:r>
          </a:p>
          <a:p>
            <a:pPr lvl="5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(“THE GUN-FREE SCHOOL ZONES ACT OF</a:t>
            </a:r>
          </a:p>
          <a:p>
            <a:pPr lvl="5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1990) ENACTED BY CONGRESS MAKING IT</a:t>
            </a:r>
          </a:p>
          <a:p>
            <a:pPr lvl="5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CRIME FOR ANYBODY TO KNOWINGLY</a:t>
            </a:r>
          </a:p>
          <a:p>
            <a:pPr lvl="5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POSSESS A FIREARM IN A SCHOOL ZONE</a:t>
            </a:r>
          </a:p>
          <a:p>
            <a:pPr lvl="5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BEYOND SCOPE OF INTERSTATE</a:t>
            </a:r>
          </a:p>
          <a:p>
            <a:pPr lvl="5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COMMERCE CLAUSE  OF U.S.</a:t>
            </a:r>
          </a:p>
          <a:p>
            <a:pPr lvl="5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CONSTITUTION AND THEREFORE</a:t>
            </a:r>
          </a:p>
          <a:p>
            <a:pPr lvl="5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UNCONSTITUTIONAL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/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0"/>
            <a:ext cx="5111750" cy="68580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I. LEGISLATURE (ARTICLE 1)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 2 BRANCHES KNOWN AS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CONGRESS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SENATE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HOUSE OF REPRESENTATIVES (HOUSE)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RESPONSIBILITY 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ENACT FEDERAL STATUTES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0"/>
            <a:ext cx="3008313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democrats-cap-and-trade-bill-house-renew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90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REASONING:</a:t>
            </a:r>
          </a:p>
          <a:p>
            <a:pPr lvl="7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GUN POSSESION NEAR SCHOOL IS NOT A COMMERCIAL ACTIVITY</a:t>
            </a:r>
          </a:p>
          <a:p>
            <a:pPr lvl="7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AN ACTIVITY THAT SUBSTANTIALLY AFFECTS INTERSTATE COMMERCE </a:t>
            </a:r>
          </a:p>
          <a:p>
            <a:pPr lvl="5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7799"/>
            <a:ext cx="8642350" cy="5221289"/>
          </a:xfrm>
        </p:spPr>
        <p:txBody>
          <a:bodyPr/>
          <a:lstStyle/>
          <a:p>
            <a:pPr lvl="6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“JURISDICTIONAL NEXUS” CONNECTING GUN POSSESSION TO INTERSTATE COMMERCE EXPRESSED IN STATUTE</a:t>
            </a:r>
          </a:p>
          <a:p>
            <a:pPr lvl="6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CONGRESS SUBSEQUENTLY AMENDED STATUTE TO SATISFY THE “JURISDICTION NEXUS” BY PROVIDING THE LAW APPLIED ONLY TO A FIREARM “THAT HAS MOVED IN OR OTHERWISE AFFECTED INTERSTATE OR FOREIGN COMMERCE</a:t>
            </a:r>
            <a:r>
              <a:rPr lang="en-US" sz="2400" dirty="0" smtClean="0"/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304800"/>
            <a:ext cx="8642350" cy="1524000"/>
          </a:xfrm>
        </p:spPr>
        <p:txBody>
          <a:bodyPr/>
          <a:lstStyle/>
          <a:p>
            <a:pPr lvl="3"/>
            <a:r>
              <a:rPr lang="en-US" sz="36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600" b="1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EXECUTIVE POWERS </a:t>
            </a:r>
            <a:br>
              <a:rPr lang="en-US" sz="3600" b="1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(ART 2 SECTION 1)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95401"/>
            <a:ext cx="8642350" cy="5373688"/>
          </a:xfrm>
        </p:spPr>
        <p:txBody>
          <a:bodyPr/>
          <a:lstStyle/>
          <a:p>
            <a:pPr lvl="4"/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PRESIDENT HAS NO POWER TO ENACT LAWS BUT HAS POWER TO IMPLEMENT LAWS PASSED BY CONGRESS</a:t>
            </a:r>
          </a:p>
          <a:p>
            <a:pPr lvl="4"/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FEW POWERS EXPRESSLY CONFERRED UNDER ARTICLE 2 OF U.S. CONSTITUTION TO THE PRESIDENT</a:t>
            </a:r>
          </a:p>
          <a:p>
            <a:pPr lvl="4"/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SUPREME COURT INTERPRETS CONSTITUTION TO </a:t>
            </a:r>
            <a:r>
              <a:rPr lang="en-US" sz="28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IMPLY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MOST OF PRESIDENT’S DOMESTIC AND FOREIGN POWERS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"/>
            <a:ext cx="8642350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42350" cy="6669089"/>
          </a:xfrm>
        </p:spPr>
        <p:txBody>
          <a:bodyPr/>
          <a:lstStyle/>
          <a:p>
            <a:pPr lvl="5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BUCKLEY V. VALEO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424 U.S. 1 (1976)</a:t>
            </a:r>
          </a:p>
          <a:p>
            <a:pPr lvl="6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DECISION ANALYZES THE APPOINTMENT CLAUSE OF ART. 2 (THE EXECUTIVE BRANCH), SECT. 2, CLAUSE 2</a:t>
            </a:r>
          </a:p>
          <a:p>
            <a:pPr lvl="6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CONGRESS HAS THE INHERENT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AUTHORITY TO APPOINT ITS OWN INFERIOR OFFICERS TO PERFORM FUNCTIONS FOR ITS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LEGISLATIVE STAFF COMMITTEES IT IS WITHOUT POWER TO APPOINT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 ART. 2, SECTION 2, CLAUSE 2 ITS OWN MEMBERS TO ANY FEDERAL GOVERNMENT AGENCY OR COMMISSION UNDER THE EXECUTIVE BRANCH (FEDERAL ELECTIONS COMMISSION) WITH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ADMINISTRATIVE POWERS </a:t>
            </a:r>
          </a:p>
          <a:p>
            <a:pPr lvl="6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LEADERS OF ADMINISTRATIVE AGENCIES UNDER THE EXECUTIVE BRANCH ARE SELECTED BY THE PRESIDENT SUBJECT TO THE ADVICE AND CONSENT OF THE SENATE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42350" cy="6858000"/>
          </a:xfrm>
        </p:spPr>
        <p:txBody>
          <a:bodyPr/>
          <a:lstStyle/>
          <a:p>
            <a:pPr lvl="4"/>
            <a:endParaRPr lang="en-US" u="sng" dirty="0" smtClean="0"/>
          </a:p>
          <a:p>
            <a:pPr lvl="4"/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BOWSHER V. SYNAR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478 U.S. 714(1968)</a:t>
            </a:r>
          </a:p>
          <a:p>
            <a:pPr lvl="5"/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CONGRESS HAS NO POWER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TO RESERVE THE AUTHORITY TO </a:t>
            </a:r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SUMMARILY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REMOVE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AN OFFICER IN THE EXECUTIVE BRANCH GIVEN THE RESPONSIBILITY TO EXECUTE THE LAWS AND  HAVING FIXED TERMS, OR OFFICERS PERFORMING JUDICIAL OR QUASI-JUDICIAL FUNCTIONS (FEDERAL TRADE COMMISSIONER OR AN ADMINISTRATIVE LAW JUDGE) </a:t>
            </a:r>
          </a:p>
          <a:p>
            <a:pPr lvl="5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OTHERWISE PERSONS CHARGED WITH EXECUTING THE LAWS WOULD BE ANSWERABLE TO CONGRESS WHEN IN FACT THE CONSTITIUTION PROVIDES THIS IS AN EXECUTIVE BRANCH FUNCTION  OVERSEEN BY THE PRESIDENT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49"/>
            <a:ext cx="864235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457201"/>
            <a:ext cx="8642350" cy="62118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V.  INTERBRANCH CHECKS UPON EXERCISE OF FEDERAL POWER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SEPARATION OF POWERS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BETWEEN THREE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BRANCHES IS NOT ABSOLUTE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QUALIFIED BY DOCTRINE OF “CHECKS AND BALANCES”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BRANCH HAS CONSTITUTIONAL CONTROL OVER EACH OTHER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ALLOWS EACH BRANCH TO RESTRAIN ABUSE BY ANOTHER BRANCH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7800"/>
            <a:ext cx="8642350" cy="5221289"/>
          </a:xfrm>
        </p:spPr>
        <p:txBody>
          <a:bodyPr/>
          <a:lstStyle/>
          <a:p>
            <a:pPr marL="2628900" lvl="7" indent="-342900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CONGRESSIONAL LIMITS ON THE EXECUTIVE </a:t>
            </a:r>
          </a:p>
          <a:p>
            <a:pPr marL="3086100" lvl="8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HAS AUTHORITY TO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IMPEACH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PRESIDENT AND VICE PRESIDENT </a:t>
            </a:r>
          </a:p>
          <a:p>
            <a:pPr marL="3086100" lvl="8" indent="-342900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APPROPIATIONS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POWER TO PREVENT PRESIDENT FROM IMPOUNDING FUNDS EXPLICITLY SET ASIDE FOR EXECUTIVE FUNCTIONS </a:t>
            </a:r>
          </a:p>
          <a:p>
            <a:pPr marL="3086100" lvl="8" indent="-342900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LEGISLATIVE VETO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19201"/>
            <a:ext cx="8642350" cy="5449888"/>
          </a:xfrm>
        </p:spPr>
        <p:txBody>
          <a:bodyPr/>
          <a:lstStyle/>
          <a:p>
            <a:pPr lvl="5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EXECUTIVE CHECK ON CONGRESS</a:t>
            </a:r>
          </a:p>
          <a:p>
            <a:pPr lvl="6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PRESIDENT (ART. 1 SECTION 7) HAS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POWER TO VETO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ACTS OF CONGRESS TO PREVENT THEM FROM BECOMING LAW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304800"/>
            <a:ext cx="8642350" cy="6553200"/>
          </a:xfrm>
        </p:spPr>
        <p:txBody>
          <a:bodyPr/>
          <a:lstStyle/>
          <a:p>
            <a:pPr lvl="4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JUDICIAL RESTRAINTS ON PRESIDENT AND CONGRESS (ART. 3 SECT. 2)</a:t>
            </a:r>
          </a:p>
          <a:p>
            <a:pPr lvl="5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LOWER FEDERAL COURTS AND ULTIMATELY THE U.S. SUPREME COURT HAS FINAL AUTHORITY OVER CASES INVOLVING INTERPRETATION OF THE CONSTITUTION, ENACTMENTS OF CONGRESS, OR A FEDERAL TREATY</a:t>
            </a:r>
          </a:p>
          <a:p>
            <a:pPr lvl="7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INS V. CHADHA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462 U.S. 919 (1983)</a:t>
            </a:r>
          </a:p>
          <a:p>
            <a:pPr lvl="7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FEDERAL LAW (CONGRESSIONAL ENACTMENT) STATED I.N.S. WAS TO SUSPEND DEPORTATION PROCEEDINGS AGAINST ALIEN IF ALIEN IN U.S. FOR 7 YEARS AND DEPORTATION WOULD BE AN EXTREME HARDSHIP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642350" cy="273050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71600"/>
            <a:ext cx="8642350" cy="529748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SENATE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(ARTICLE 1 SECTION 3)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100 MEMBERS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ELECTED FROM ALL VOTERS IN EACH STATE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MUST BE US CITIZEN AT LEAST 9 YEARS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LEAST 30 YEARS OLD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SERVE UNLIMITED NUMBER OF 6 YEAR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610600" cy="6705600"/>
          </a:xfrm>
        </p:spPr>
        <p:txBody>
          <a:bodyPr/>
          <a:lstStyle/>
          <a:p>
            <a:pPr lvl="6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COURT HELD CONGRESS WHEN APPRISED OF SUSPENSION OF DEPORTATION PROCEEDINGS, LACKED AUTHORITY TO OVERRULE DECISION OF I.N.S. TO STOP DEPORTATION ACTION</a:t>
            </a:r>
          </a:p>
          <a:p>
            <a:pPr lvl="6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COURT STATED ACTION OF CONGRESS WAS TANTAMOUNT TO  A “LEGISLATIVE VETO” (OVER AN AGENCY WITHIN EXECUTIVE BRANCH) WHICH WAS NOT AN EXERCISE OF POWER CONFERRED BY THE CONSTITUTION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0600" y="3124200"/>
            <a:ext cx="7578725" cy="1290637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END</a:t>
            </a:r>
            <a:endParaRPr lang="en-US" sz="9600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31913" y="6096000"/>
            <a:ext cx="7553325" cy="50323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23999"/>
            <a:ext cx="8642350" cy="5145089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EACH SENATOR HAS 1 VOTE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VICE-PRESIDENT OF U.S. SERVES AS PRESIDENT OF SENATE, BUT HAS NO VOTE UNLESS SENATE VOTE IS EQUALLY DIVIDED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HAS POWER TO IMPEACH THE PRESIDENT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SALARY $174,000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12871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C.  </a:t>
            </a:r>
            <a:r>
              <a:rPr lang="en-US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en-US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(ARTICLE 1 SECTION 2)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42350" cy="4962525"/>
          </a:xfrm>
        </p:spPr>
        <p:txBody>
          <a:bodyPr/>
          <a:lstStyle/>
          <a:p>
            <a:pPr lvl="1"/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CURRENTLY 435 MEMBERS</a:t>
            </a:r>
          </a:p>
          <a:p>
            <a:pPr lvl="1"/>
            <a:r>
              <a:rPr lang="en-US" sz="36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NUMBER MAY CHANGE EVERY 10 YEARS AFTER U.S. CENSUS TO ENSURE NUMBER OF MEMBERS EACH STATE HAS REFLECTS THE RELATIVE  SIZE OF EACH STATE’S POPULATION COMPARED WITH OTHER STATES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642350" cy="120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42350" cy="6059488"/>
          </a:xfrm>
        </p:spPr>
        <p:txBody>
          <a:bodyPr/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EACH CONGRESSMAN  ELECTED BY ALL VOTERS WITHIN A CONGRESSIONAL DISTRICT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EACH CONGRESSIONAL DISTRICT IS WITHIN ONE STATE, THOUGH MOST STATES HAVE MULTIPLE CONGRESSIONAL DISTRICTS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 STATES WITH MULTIPLE CONGRESSIONAL DISTRICTS, EACH ONE IS EQUAL IN POPULATION TO ALL OTHER CONGRESSIONAL DISTRICTS WITHIN THE SAME STATE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CONGRESSIONAL CANDIDATE MUST BE US CITIZEN AT LEAST 7 YEARS </a:t>
            </a:r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405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0825" y="260351"/>
            <a:ext cx="8642350" cy="120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914400"/>
            <a:ext cx="4702175" cy="5257799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LEAST 25 YEARS OLD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SERVE UNLIMITED NUMBER OF 2 YEAR TERMS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SPEAKER OF HOUSE IS LEADER OF REPRESENTATIVES</a:t>
            </a:r>
          </a:p>
          <a:p>
            <a:endParaRPr lang="en-US" dirty="0"/>
          </a:p>
        </p:txBody>
      </p:sp>
      <p:pic>
        <p:nvPicPr>
          <p:cNvPr id="11" name="Content Placeholder 10" descr="nanc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86199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8642350" cy="196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7800"/>
            <a:ext cx="8642350" cy="5410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NONVOTING DELEGATES FROM: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DISTRICT OF COLUMBIA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 VIRGIN ISLANDS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AMERICAN SAMOA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NORTH MARIANA ISLANDS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GUAM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PUERTO RICO REPRESENTED BY NON-VOTING RESIDENT COMMISSIONER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SALARY $174,000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U.S. flag design template</Template>
  <TotalTime>1133</TotalTime>
  <Words>1642</Words>
  <Application>Microsoft Office PowerPoint</Application>
  <PresentationFormat>On-screen Show (4:3)</PresentationFormat>
  <Paragraphs>197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Competition</vt:lpstr>
      <vt:lpstr>II.  STRUCTURE OF U.S. GOVERNMENT</vt:lpstr>
      <vt:lpstr>Slide 2</vt:lpstr>
      <vt:lpstr>Slide 3</vt:lpstr>
      <vt:lpstr>Slide 4</vt:lpstr>
      <vt:lpstr>Slide 5</vt:lpstr>
      <vt:lpstr>  C.  HOUSE (ARTICLE 1 SECTION 2)</vt:lpstr>
      <vt:lpstr>Slide 7</vt:lpstr>
      <vt:lpstr>Slide 8</vt:lpstr>
      <vt:lpstr>Slide 9</vt:lpstr>
      <vt:lpstr>D. GENERAL POWERS OF CONGRESS (ART.1 SECTIONS 8)</vt:lpstr>
      <vt:lpstr>Slide 11</vt:lpstr>
      <vt:lpstr>E. HOW LEGISLATION BECOMES LAW (ART. 1 SECTION 7)</vt:lpstr>
      <vt:lpstr>Slide 13</vt:lpstr>
      <vt:lpstr>II. EXECUTIVE BRANCH (ART. 2 SECTION 1)</vt:lpstr>
      <vt:lpstr>A. PRESIDENTIAL POWERS  (ART.2 SECTION 2)</vt:lpstr>
      <vt:lpstr>B. PRESIDENTIAL CABINET  (ART. 2 SECTION 2)</vt:lpstr>
      <vt:lpstr>Slide 17</vt:lpstr>
      <vt:lpstr>Slide 18</vt:lpstr>
      <vt:lpstr>C. CABINET MEMBERS</vt:lpstr>
      <vt:lpstr>D.  FEDERAL LAW ENFORCEMENT AGENCIES</vt:lpstr>
      <vt:lpstr> DEPARTMENT OF HOMELAND SECURITY (DHS)</vt:lpstr>
      <vt:lpstr>E. JURISDICTION OF FEDERAL LAW ENFORCEMENT  </vt:lpstr>
      <vt:lpstr>III  JUDICIARY (ART. 3)</vt:lpstr>
      <vt:lpstr>Slide 24</vt:lpstr>
      <vt:lpstr> APPELLATE JURISDICTION </vt:lpstr>
      <vt:lpstr>IV SEPARATION OF POWERS</vt:lpstr>
      <vt:lpstr>EXAMPLES </vt:lpstr>
      <vt:lpstr>Slide 28</vt:lpstr>
      <vt:lpstr>Slide 29</vt:lpstr>
      <vt:lpstr>Slide 30</vt:lpstr>
      <vt:lpstr>Slide 31</vt:lpstr>
      <vt:lpstr>B. EXECUTIVE POWERS  (ART 2 SECTION 1)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THE END</vt:lpstr>
    </vt:vector>
  </TitlesOfParts>
  <Company>JIS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US GOVERNMENT</dc:title>
  <dc:creator>JIS</dc:creator>
  <cp:lastModifiedBy>JIS</cp:lastModifiedBy>
  <cp:revision>122</cp:revision>
  <dcterms:created xsi:type="dcterms:W3CDTF">2010-04-05T13:30:23Z</dcterms:created>
  <dcterms:modified xsi:type="dcterms:W3CDTF">2012-04-11T15:19:09Z</dcterms:modified>
</cp:coreProperties>
</file>