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8" r:id="rId2"/>
    <p:sldId id="259" r:id="rId3"/>
    <p:sldId id="260" r:id="rId4"/>
    <p:sldId id="261" r:id="rId5"/>
    <p:sldId id="262" r:id="rId6"/>
    <p:sldId id="263" r:id="rId7"/>
    <p:sldId id="279" r:id="rId8"/>
    <p:sldId id="291" r:id="rId9"/>
    <p:sldId id="292" r:id="rId10"/>
    <p:sldId id="264" r:id="rId11"/>
    <p:sldId id="280" r:id="rId12"/>
    <p:sldId id="265" r:id="rId13"/>
    <p:sldId id="266" r:id="rId14"/>
    <p:sldId id="281" r:id="rId15"/>
    <p:sldId id="277" r:id="rId16"/>
    <p:sldId id="267" r:id="rId17"/>
    <p:sldId id="282" r:id="rId18"/>
    <p:sldId id="268" r:id="rId19"/>
    <p:sldId id="283" r:id="rId20"/>
    <p:sldId id="269" r:id="rId21"/>
    <p:sldId id="278" r:id="rId22"/>
    <p:sldId id="270" r:id="rId23"/>
    <p:sldId id="284" r:id="rId24"/>
    <p:sldId id="271" r:id="rId25"/>
    <p:sldId id="285" r:id="rId26"/>
    <p:sldId id="286" r:id="rId27"/>
    <p:sldId id="272" r:id="rId28"/>
    <p:sldId id="273" r:id="rId29"/>
    <p:sldId id="287" r:id="rId30"/>
    <p:sldId id="275" r:id="rId31"/>
    <p:sldId id="288" r:id="rId32"/>
    <p:sldId id="289" r:id="rId33"/>
    <p:sldId id="290" r:id="rId34"/>
  </p:sldIdLst>
  <p:sldSz cx="9144000" cy="6858000" type="screen4x3"/>
  <p:notesSz cx="6946900" cy="9283700"/>
  <p:defaultTextStyle>
    <a:defPPr>
      <a:defRPr lang="en-US"/>
    </a:defPPr>
    <a:lvl1pPr algn="l" rtl="0" eaLnBrk="0" fontAlgn="base" hangingPunct="0">
      <a:spcBef>
        <a:spcPct val="0"/>
      </a:spcBef>
      <a:spcAft>
        <a:spcPct val="0"/>
      </a:spcAft>
      <a:defRPr kern="1200">
        <a:solidFill>
          <a:schemeClr val="tx1"/>
        </a:solidFill>
        <a:latin typeface="Arial Black" pitchFamily="34" charset="0"/>
        <a:ea typeface="+mn-ea"/>
        <a:cs typeface="Times New Roman" pitchFamily="18" charset="0"/>
      </a:defRPr>
    </a:lvl1pPr>
    <a:lvl2pPr marL="457200" algn="l" rtl="0" eaLnBrk="0" fontAlgn="base" hangingPunct="0">
      <a:spcBef>
        <a:spcPct val="0"/>
      </a:spcBef>
      <a:spcAft>
        <a:spcPct val="0"/>
      </a:spcAft>
      <a:defRPr kern="1200">
        <a:solidFill>
          <a:schemeClr val="tx1"/>
        </a:solidFill>
        <a:latin typeface="Arial Black" pitchFamily="34" charset="0"/>
        <a:ea typeface="+mn-ea"/>
        <a:cs typeface="Times New Roman" pitchFamily="18" charset="0"/>
      </a:defRPr>
    </a:lvl2pPr>
    <a:lvl3pPr marL="914400" algn="l" rtl="0" eaLnBrk="0" fontAlgn="base" hangingPunct="0">
      <a:spcBef>
        <a:spcPct val="0"/>
      </a:spcBef>
      <a:spcAft>
        <a:spcPct val="0"/>
      </a:spcAft>
      <a:defRPr kern="1200">
        <a:solidFill>
          <a:schemeClr val="tx1"/>
        </a:solidFill>
        <a:latin typeface="Arial Black" pitchFamily="34" charset="0"/>
        <a:ea typeface="+mn-ea"/>
        <a:cs typeface="Times New Roman" pitchFamily="18" charset="0"/>
      </a:defRPr>
    </a:lvl3pPr>
    <a:lvl4pPr marL="1371600" algn="l" rtl="0" eaLnBrk="0" fontAlgn="base" hangingPunct="0">
      <a:spcBef>
        <a:spcPct val="0"/>
      </a:spcBef>
      <a:spcAft>
        <a:spcPct val="0"/>
      </a:spcAft>
      <a:defRPr kern="1200">
        <a:solidFill>
          <a:schemeClr val="tx1"/>
        </a:solidFill>
        <a:latin typeface="Arial Black" pitchFamily="34" charset="0"/>
        <a:ea typeface="+mn-ea"/>
        <a:cs typeface="Times New Roman" pitchFamily="18" charset="0"/>
      </a:defRPr>
    </a:lvl4pPr>
    <a:lvl5pPr marL="1828800" algn="l" rtl="0" eaLnBrk="0" fontAlgn="base" hangingPunct="0">
      <a:spcBef>
        <a:spcPct val="0"/>
      </a:spcBef>
      <a:spcAft>
        <a:spcPct val="0"/>
      </a:spcAft>
      <a:defRPr kern="1200">
        <a:solidFill>
          <a:schemeClr val="tx1"/>
        </a:solidFill>
        <a:latin typeface="Arial Black" pitchFamily="34" charset="0"/>
        <a:ea typeface="+mn-ea"/>
        <a:cs typeface="Times New Roman" pitchFamily="18" charset="0"/>
      </a:defRPr>
    </a:lvl5pPr>
    <a:lvl6pPr marL="2286000" algn="l" defTabSz="914400" rtl="0" eaLnBrk="1" latinLnBrk="0" hangingPunct="1">
      <a:defRPr kern="1200">
        <a:solidFill>
          <a:schemeClr val="tx1"/>
        </a:solidFill>
        <a:latin typeface="Arial Black" pitchFamily="34" charset="0"/>
        <a:ea typeface="+mn-ea"/>
        <a:cs typeface="Times New Roman" pitchFamily="18" charset="0"/>
      </a:defRPr>
    </a:lvl6pPr>
    <a:lvl7pPr marL="2743200" algn="l" defTabSz="914400" rtl="0" eaLnBrk="1" latinLnBrk="0" hangingPunct="1">
      <a:defRPr kern="1200">
        <a:solidFill>
          <a:schemeClr val="tx1"/>
        </a:solidFill>
        <a:latin typeface="Arial Black" pitchFamily="34" charset="0"/>
        <a:ea typeface="+mn-ea"/>
        <a:cs typeface="Times New Roman" pitchFamily="18" charset="0"/>
      </a:defRPr>
    </a:lvl7pPr>
    <a:lvl8pPr marL="3200400" algn="l" defTabSz="914400" rtl="0" eaLnBrk="1" latinLnBrk="0" hangingPunct="1">
      <a:defRPr kern="1200">
        <a:solidFill>
          <a:schemeClr val="tx1"/>
        </a:solidFill>
        <a:latin typeface="Arial Black" pitchFamily="34" charset="0"/>
        <a:ea typeface="+mn-ea"/>
        <a:cs typeface="Times New Roman" pitchFamily="18" charset="0"/>
      </a:defRPr>
    </a:lvl8pPr>
    <a:lvl9pPr marL="3657600" algn="l" defTabSz="914400" rtl="0" eaLnBrk="1" latinLnBrk="0" hangingPunct="1">
      <a:defRPr kern="1200">
        <a:solidFill>
          <a:schemeClr val="tx1"/>
        </a:solidFill>
        <a:latin typeface="Arial Black" pitchFamily="34" charset="0"/>
        <a:ea typeface="+mn-ea"/>
        <a:cs typeface="Times New Roman" pitchFamily="18"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c Herzog" initials="" lastIdx="6" clrIdx="0"/>
  <p:cmAuthor id="1" name="Microsoft" initials="" lastIdx="2" clrIdx="1"/>
  <p:cmAuthor id="2" name="Jack Roberts" initials="" lastIdx="3"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F592D"/>
    <a:srgbClr val="990000"/>
    <a:srgbClr val="006699"/>
    <a:srgbClr val="336699"/>
    <a:srgbClr val="CC3300"/>
    <a:srgbClr val="CC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81" autoAdjust="0"/>
    <p:restoredTop sz="94811" autoAdjust="0"/>
  </p:normalViewPr>
  <p:slideViewPr>
    <p:cSldViewPr>
      <p:cViewPr varScale="1">
        <p:scale>
          <a:sx n="75" d="100"/>
          <a:sy n="75" d="100"/>
        </p:scale>
        <p:origin x="-470"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09900" cy="46355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defTabSz="927100" eaLnBrk="1" hangingPunct="1">
              <a:defRPr sz="1200">
                <a:latin typeface="Times New Roman" pitchFamily="18" charset="0"/>
              </a:defRPr>
            </a:lvl1pPr>
          </a:lstStyle>
          <a:p>
            <a:endParaRPr lang="en-US" dirty="0"/>
          </a:p>
        </p:txBody>
      </p:sp>
      <p:sp>
        <p:nvSpPr>
          <p:cNvPr id="68611" name="Rectangle 3"/>
          <p:cNvSpPr>
            <a:spLocks noGrp="1" noChangeArrowheads="1"/>
          </p:cNvSpPr>
          <p:nvPr>
            <p:ph type="dt" sz="quarter" idx="1"/>
          </p:nvPr>
        </p:nvSpPr>
        <p:spPr bwMode="auto">
          <a:xfrm>
            <a:off x="3937000" y="0"/>
            <a:ext cx="3009900" cy="46355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defTabSz="927100" eaLnBrk="1" hangingPunct="1">
              <a:defRPr sz="1200">
                <a:latin typeface="Times New Roman" pitchFamily="18" charset="0"/>
              </a:defRPr>
            </a:lvl1pPr>
          </a:lstStyle>
          <a:p>
            <a:endParaRPr lang="en-US" dirty="0"/>
          </a:p>
        </p:txBody>
      </p:sp>
      <p:sp>
        <p:nvSpPr>
          <p:cNvPr id="68612" name="Rectangle 4"/>
          <p:cNvSpPr>
            <a:spLocks noGrp="1" noChangeArrowheads="1"/>
          </p:cNvSpPr>
          <p:nvPr>
            <p:ph type="ftr" sz="quarter" idx="2"/>
          </p:nvPr>
        </p:nvSpPr>
        <p:spPr bwMode="auto">
          <a:xfrm>
            <a:off x="0" y="8820150"/>
            <a:ext cx="3009900" cy="46355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defTabSz="927100" eaLnBrk="1" hangingPunct="1">
              <a:defRPr sz="1200">
                <a:latin typeface="Times New Roman" pitchFamily="18" charset="0"/>
              </a:defRPr>
            </a:lvl1pPr>
          </a:lstStyle>
          <a:p>
            <a:endParaRPr lang="en-US" dirty="0"/>
          </a:p>
        </p:txBody>
      </p:sp>
      <p:sp>
        <p:nvSpPr>
          <p:cNvPr id="68613" name="Rectangle 5"/>
          <p:cNvSpPr>
            <a:spLocks noGrp="1" noChangeArrowheads="1"/>
          </p:cNvSpPr>
          <p:nvPr>
            <p:ph type="sldNum" sz="quarter" idx="3"/>
          </p:nvPr>
        </p:nvSpPr>
        <p:spPr bwMode="auto">
          <a:xfrm>
            <a:off x="3937000" y="8820150"/>
            <a:ext cx="3009900" cy="46355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defTabSz="927100" eaLnBrk="1" hangingPunct="1">
              <a:defRPr sz="1200">
                <a:latin typeface="Times New Roman" pitchFamily="18" charset="0"/>
              </a:defRPr>
            </a:lvl1pPr>
          </a:lstStyle>
          <a:p>
            <a:fld id="{2894D1EA-28E4-418E-B936-1CC5C9EB6845}"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09900" cy="46355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defTabSz="927100" eaLnBrk="1" hangingPunct="1">
              <a:defRPr sz="1200">
                <a:latin typeface="Times New Roman" pitchFamily="18" charset="0"/>
              </a:defRPr>
            </a:lvl1pPr>
          </a:lstStyle>
          <a:p>
            <a:endParaRPr lang="en-US" dirty="0"/>
          </a:p>
        </p:txBody>
      </p:sp>
      <p:sp>
        <p:nvSpPr>
          <p:cNvPr id="43011" name="Rectangle 3"/>
          <p:cNvSpPr>
            <a:spLocks noGrp="1" noChangeArrowheads="1"/>
          </p:cNvSpPr>
          <p:nvPr>
            <p:ph type="dt" idx="1"/>
          </p:nvPr>
        </p:nvSpPr>
        <p:spPr bwMode="auto">
          <a:xfrm>
            <a:off x="3937000" y="0"/>
            <a:ext cx="3009900" cy="46355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defTabSz="927100" eaLnBrk="1" hangingPunct="1">
              <a:defRPr sz="1200">
                <a:latin typeface="Times New Roman" pitchFamily="18" charset="0"/>
              </a:defRPr>
            </a:lvl1pPr>
          </a:lstStyle>
          <a:p>
            <a:endParaRPr lang="en-US" dirty="0"/>
          </a:p>
        </p:txBody>
      </p:sp>
      <p:sp>
        <p:nvSpPr>
          <p:cNvPr id="43012"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p:spPr>
      </p:sp>
      <p:sp>
        <p:nvSpPr>
          <p:cNvPr id="43013" name="Rectangle 5"/>
          <p:cNvSpPr>
            <a:spLocks noGrp="1" noChangeArrowheads="1"/>
          </p:cNvSpPr>
          <p:nvPr>
            <p:ph type="body" sz="quarter" idx="3"/>
          </p:nvPr>
        </p:nvSpPr>
        <p:spPr bwMode="auto">
          <a:xfrm>
            <a:off x="925513" y="4410075"/>
            <a:ext cx="5095875" cy="4176713"/>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14" name="Rectangle 6"/>
          <p:cNvSpPr>
            <a:spLocks noGrp="1" noChangeArrowheads="1"/>
          </p:cNvSpPr>
          <p:nvPr>
            <p:ph type="ftr" sz="quarter" idx="4"/>
          </p:nvPr>
        </p:nvSpPr>
        <p:spPr bwMode="auto">
          <a:xfrm>
            <a:off x="0" y="8820150"/>
            <a:ext cx="3009900" cy="46355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defTabSz="927100" eaLnBrk="1" hangingPunct="1">
              <a:defRPr sz="1200">
                <a:latin typeface="Times New Roman" pitchFamily="18" charset="0"/>
              </a:defRPr>
            </a:lvl1pPr>
          </a:lstStyle>
          <a:p>
            <a:endParaRPr lang="en-US" dirty="0"/>
          </a:p>
        </p:txBody>
      </p:sp>
      <p:sp>
        <p:nvSpPr>
          <p:cNvPr id="43015" name="Rectangle 7"/>
          <p:cNvSpPr>
            <a:spLocks noGrp="1" noChangeArrowheads="1"/>
          </p:cNvSpPr>
          <p:nvPr>
            <p:ph type="sldNum" sz="quarter" idx="5"/>
          </p:nvPr>
        </p:nvSpPr>
        <p:spPr bwMode="auto">
          <a:xfrm>
            <a:off x="3937000" y="8820150"/>
            <a:ext cx="3009900" cy="46355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defTabSz="927100" eaLnBrk="1" hangingPunct="1">
              <a:defRPr sz="1200">
                <a:latin typeface="Times New Roman" pitchFamily="18" charset="0"/>
              </a:defRPr>
            </a:lvl1pPr>
          </a:lstStyle>
          <a:p>
            <a:fld id="{0F4E20AB-DD26-4527-9937-0206C05F33CD}"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Arial"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Arial"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Arial"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Arial"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97420" name="Rectangle 140"/>
          <p:cNvSpPr>
            <a:spLocks noGrp="1" noChangeArrowheads="1"/>
          </p:cNvSpPr>
          <p:nvPr>
            <p:ph type="ctrTitle" sz="quarter"/>
          </p:nvPr>
        </p:nvSpPr>
        <p:spPr>
          <a:xfrm>
            <a:off x="2590800" y="2640013"/>
            <a:ext cx="6019800" cy="1230312"/>
          </a:xfrm>
        </p:spPr>
        <p:txBody>
          <a:bodyPr/>
          <a:lstStyle>
            <a:lvl1pPr algn="r">
              <a:defRPr sz="3800"/>
            </a:lvl1pPr>
          </a:lstStyle>
          <a:p>
            <a:r>
              <a:rPr lang="en-US" smtClean="0"/>
              <a:t>Click to edit Master title style</a:t>
            </a:r>
            <a:endParaRPr lang="en-US"/>
          </a:p>
        </p:txBody>
      </p:sp>
      <p:sp>
        <p:nvSpPr>
          <p:cNvPr id="97421" name="Rectangle 141"/>
          <p:cNvSpPr>
            <a:spLocks noGrp="1" noChangeArrowheads="1"/>
          </p:cNvSpPr>
          <p:nvPr>
            <p:ph type="subTitle" sz="quarter" idx="1"/>
          </p:nvPr>
        </p:nvSpPr>
        <p:spPr>
          <a:xfrm>
            <a:off x="2590800" y="3867150"/>
            <a:ext cx="6019800" cy="685800"/>
          </a:xfrm>
        </p:spPr>
        <p:txBody>
          <a:bodyPr/>
          <a:lstStyle>
            <a:lvl1pPr marL="0" indent="0" algn="r">
              <a:buFontTx/>
              <a:buNone/>
              <a:defRPr sz="1800"/>
            </a:lvl1pPr>
          </a:lstStyle>
          <a:p>
            <a:r>
              <a:rPr lang="en-US" smtClean="0"/>
              <a:t>Click to edit Master subtitle style</a:t>
            </a:r>
            <a:endParaRPr lang="en-US"/>
          </a:p>
        </p:txBody>
      </p:sp>
      <p:sp>
        <p:nvSpPr>
          <p:cNvPr id="97422" name="Rectangle 142"/>
          <p:cNvSpPr>
            <a:spLocks noGrp="1" noChangeArrowheads="1"/>
          </p:cNvSpPr>
          <p:nvPr>
            <p:ph type="dt" sz="quarter" idx="2"/>
          </p:nvPr>
        </p:nvSpPr>
        <p:spPr/>
        <p:txBody>
          <a:bodyPr/>
          <a:lstStyle>
            <a:lvl1pPr>
              <a:defRPr>
                <a:solidFill>
                  <a:schemeClr val="bg1"/>
                </a:solidFill>
              </a:defRPr>
            </a:lvl1pPr>
          </a:lstStyle>
          <a:p>
            <a:endParaRPr lang="en-US" dirty="0"/>
          </a:p>
        </p:txBody>
      </p:sp>
      <p:sp>
        <p:nvSpPr>
          <p:cNvPr id="97423" name="Rectangle 143"/>
          <p:cNvSpPr>
            <a:spLocks noGrp="1" noChangeArrowheads="1"/>
          </p:cNvSpPr>
          <p:nvPr>
            <p:ph type="ftr" sz="quarter" idx="3"/>
          </p:nvPr>
        </p:nvSpPr>
        <p:spPr/>
        <p:txBody>
          <a:bodyPr/>
          <a:lstStyle>
            <a:lvl1pPr>
              <a:defRPr>
                <a:solidFill>
                  <a:schemeClr val="bg1"/>
                </a:solidFill>
              </a:defRPr>
            </a:lvl1pPr>
          </a:lstStyle>
          <a:p>
            <a:endParaRPr lang="en-US" dirty="0"/>
          </a:p>
        </p:txBody>
      </p:sp>
      <p:sp>
        <p:nvSpPr>
          <p:cNvPr id="97424" name="Rectangle 144"/>
          <p:cNvSpPr>
            <a:spLocks noGrp="1" noChangeArrowheads="1"/>
          </p:cNvSpPr>
          <p:nvPr>
            <p:ph type="sldNum" sz="quarter" idx="4"/>
          </p:nvPr>
        </p:nvSpPr>
        <p:spPr/>
        <p:txBody>
          <a:bodyPr/>
          <a:lstStyle>
            <a:lvl1pPr>
              <a:defRPr>
                <a:solidFill>
                  <a:schemeClr val="bg1"/>
                </a:solidFill>
              </a:defRPr>
            </a:lvl1pPr>
          </a:lstStyle>
          <a:p>
            <a:fld id="{ED5BC810-385F-4B37-B4DA-D8AA36D8289B}"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4A36149-C83C-4CD2-9069-D43DADA46947}"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381000"/>
            <a:ext cx="20002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81000"/>
            <a:ext cx="5848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439CEF8-8847-48AD-A014-8170A3370869}"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1572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9243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10100" y="1600200"/>
            <a:ext cx="3924300" cy="4572000"/>
          </a:xfrm>
        </p:spPr>
        <p:txBody>
          <a:bodyPr/>
          <a:lstStyle/>
          <a:p>
            <a:r>
              <a:rPr lang="en-US" dirty="0" smtClean="0"/>
              <a:t>Click icon to add clip art</a:t>
            </a:r>
            <a:endParaRPr lang="en-US" dirty="0"/>
          </a:p>
        </p:txBody>
      </p:sp>
      <p:sp>
        <p:nvSpPr>
          <p:cNvPr id="5" name="Date Placeholder 4"/>
          <p:cNvSpPr>
            <a:spLocks noGrp="1"/>
          </p:cNvSpPr>
          <p:nvPr>
            <p:ph type="dt" sz="quarter" idx="10"/>
          </p:nvPr>
        </p:nvSpPr>
        <p:spPr>
          <a:xfrm>
            <a:off x="228600" y="6324600"/>
            <a:ext cx="1676400" cy="247650"/>
          </a:xfrm>
        </p:spPr>
        <p:txBody>
          <a:bodyPr/>
          <a:lstStyle>
            <a:lvl1pPr>
              <a:defRPr/>
            </a:lvl1pPr>
          </a:lstStyle>
          <a:p>
            <a:endParaRPr lang="en-US" dirty="0"/>
          </a:p>
        </p:txBody>
      </p:sp>
      <p:sp>
        <p:nvSpPr>
          <p:cNvPr id="6" name="Footer Placeholder 5"/>
          <p:cNvSpPr>
            <a:spLocks noGrp="1"/>
          </p:cNvSpPr>
          <p:nvPr>
            <p:ph type="ftr" sz="quarter" idx="11"/>
          </p:nvPr>
        </p:nvSpPr>
        <p:spPr>
          <a:xfrm>
            <a:off x="2057400" y="6324600"/>
            <a:ext cx="2895600" cy="2476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7772400" y="6324600"/>
            <a:ext cx="1066800" cy="247650"/>
          </a:xfrm>
        </p:spPr>
        <p:txBody>
          <a:bodyPr/>
          <a:lstStyle>
            <a:lvl1pPr>
              <a:defRPr/>
            </a:lvl1pPr>
          </a:lstStyle>
          <a:p>
            <a:fld id="{2F1FFE6B-516F-440C-A1B8-9B4E781358E7}"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739F56A-03AB-4966-98D5-74C3ECAD7DE0}"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quarter"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03CD816-FA63-47B4-990C-5C1733F87BC9}"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quarter"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521EBA5-1714-44A6-A51C-DCF87BE4CF4A}"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quarter"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00BB52E2-89B2-4087-8D76-697B117846BA}"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quarter"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EDEE4B6-5CF6-4623-AC62-E9B70E34EE7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B4E30F71-FA93-4A32-AB3B-108965A6DFED}"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43AAC71-ED3D-417A-B793-8AEE2A250A42}"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C311FF1D-78A3-4D93-A237-4F5243498D5D}"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96393" name="Rectangle 137"/>
          <p:cNvSpPr>
            <a:spLocks noGrp="1" noChangeArrowheads="1"/>
          </p:cNvSpPr>
          <p:nvPr>
            <p:ph type="title"/>
          </p:nvPr>
        </p:nvSpPr>
        <p:spPr bwMode="auto">
          <a:xfrm>
            <a:off x="533400" y="381000"/>
            <a:ext cx="8001000" cy="11572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6394" name="Rectangle 138"/>
          <p:cNvSpPr>
            <a:spLocks noGrp="1" noChangeArrowheads="1"/>
          </p:cNvSpPr>
          <p:nvPr>
            <p:ph type="body" idx="1"/>
          </p:nvPr>
        </p:nvSpPr>
        <p:spPr bwMode="auto">
          <a:xfrm>
            <a:off x="533400" y="1600200"/>
            <a:ext cx="80010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398" name="Rectangle 142"/>
          <p:cNvSpPr>
            <a:spLocks noGrp="1" noChangeArrowheads="1"/>
          </p:cNvSpPr>
          <p:nvPr>
            <p:ph type="dt" sz="quarter" idx="2"/>
          </p:nvPr>
        </p:nvSpPr>
        <p:spPr bwMode="auto">
          <a:xfrm>
            <a:off x="228600" y="6324600"/>
            <a:ext cx="16764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rgbClr val="000000"/>
                </a:solidFill>
                <a:latin typeface="+mn-lt"/>
              </a:defRPr>
            </a:lvl1pPr>
          </a:lstStyle>
          <a:p>
            <a:endParaRPr lang="en-US" dirty="0"/>
          </a:p>
        </p:txBody>
      </p:sp>
      <p:sp>
        <p:nvSpPr>
          <p:cNvPr id="96399" name="Rectangle 143"/>
          <p:cNvSpPr>
            <a:spLocks noGrp="1" noChangeArrowheads="1"/>
          </p:cNvSpPr>
          <p:nvPr>
            <p:ph type="ftr" sz="quarter" idx="3"/>
          </p:nvPr>
        </p:nvSpPr>
        <p:spPr bwMode="auto">
          <a:xfrm>
            <a:off x="2057400" y="6324600"/>
            <a:ext cx="2895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rgbClr val="000000"/>
                </a:solidFill>
                <a:latin typeface="+mn-lt"/>
              </a:defRPr>
            </a:lvl1pPr>
          </a:lstStyle>
          <a:p>
            <a:endParaRPr lang="en-US" dirty="0"/>
          </a:p>
        </p:txBody>
      </p:sp>
      <p:sp>
        <p:nvSpPr>
          <p:cNvPr id="96400" name="Rectangle 144"/>
          <p:cNvSpPr>
            <a:spLocks noGrp="1" noChangeArrowheads="1"/>
          </p:cNvSpPr>
          <p:nvPr>
            <p:ph type="sldNum" sz="quarter" idx="4"/>
          </p:nvPr>
        </p:nvSpPr>
        <p:spPr bwMode="auto">
          <a:xfrm>
            <a:off x="7772400" y="632460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rgbClr val="000000"/>
                </a:solidFill>
                <a:latin typeface="+mn-lt"/>
              </a:defRPr>
            </a:lvl1pPr>
          </a:lstStyle>
          <a:p>
            <a:fld id="{541C01E7-A807-428A-99BB-7681DDA27CE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200" b="1">
          <a:solidFill>
            <a:srgbClr val="000000"/>
          </a:solidFill>
          <a:latin typeface="+mj-lt"/>
          <a:ea typeface="+mj-ea"/>
          <a:cs typeface="+mj-cs"/>
        </a:defRPr>
      </a:lvl1pPr>
      <a:lvl2pPr algn="l" rtl="0" eaLnBrk="1" fontAlgn="base" hangingPunct="1">
        <a:spcBef>
          <a:spcPct val="0"/>
        </a:spcBef>
        <a:spcAft>
          <a:spcPct val="0"/>
        </a:spcAft>
        <a:defRPr sz="3200" b="1">
          <a:solidFill>
            <a:srgbClr val="000000"/>
          </a:solidFill>
          <a:latin typeface="Century Gothic" pitchFamily="34" charset="0"/>
        </a:defRPr>
      </a:lvl2pPr>
      <a:lvl3pPr algn="l" rtl="0" eaLnBrk="1" fontAlgn="base" hangingPunct="1">
        <a:spcBef>
          <a:spcPct val="0"/>
        </a:spcBef>
        <a:spcAft>
          <a:spcPct val="0"/>
        </a:spcAft>
        <a:defRPr sz="3200" b="1">
          <a:solidFill>
            <a:srgbClr val="000000"/>
          </a:solidFill>
          <a:latin typeface="Century Gothic" pitchFamily="34" charset="0"/>
        </a:defRPr>
      </a:lvl3pPr>
      <a:lvl4pPr algn="l" rtl="0" eaLnBrk="1" fontAlgn="base" hangingPunct="1">
        <a:spcBef>
          <a:spcPct val="0"/>
        </a:spcBef>
        <a:spcAft>
          <a:spcPct val="0"/>
        </a:spcAft>
        <a:defRPr sz="3200" b="1">
          <a:solidFill>
            <a:srgbClr val="000000"/>
          </a:solidFill>
          <a:latin typeface="Century Gothic" pitchFamily="34" charset="0"/>
        </a:defRPr>
      </a:lvl4pPr>
      <a:lvl5pPr algn="l" rtl="0" eaLnBrk="1" fontAlgn="base" hangingPunct="1">
        <a:spcBef>
          <a:spcPct val="0"/>
        </a:spcBef>
        <a:spcAft>
          <a:spcPct val="0"/>
        </a:spcAft>
        <a:defRPr sz="3200" b="1">
          <a:solidFill>
            <a:srgbClr val="000000"/>
          </a:solidFill>
          <a:latin typeface="Century Gothic" pitchFamily="34" charset="0"/>
        </a:defRPr>
      </a:lvl5pPr>
      <a:lvl6pPr marL="457200" algn="l" rtl="0" eaLnBrk="1" fontAlgn="base" hangingPunct="1">
        <a:spcBef>
          <a:spcPct val="0"/>
        </a:spcBef>
        <a:spcAft>
          <a:spcPct val="0"/>
        </a:spcAft>
        <a:defRPr sz="3200" b="1">
          <a:solidFill>
            <a:srgbClr val="000000"/>
          </a:solidFill>
          <a:latin typeface="Century Gothic" pitchFamily="34" charset="0"/>
        </a:defRPr>
      </a:lvl6pPr>
      <a:lvl7pPr marL="914400" algn="l" rtl="0" eaLnBrk="1" fontAlgn="base" hangingPunct="1">
        <a:spcBef>
          <a:spcPct val="0"/>
        </a:spcBef>
        <a:spcAft>
          <a:spcPct val="0"/>
        </a:spcAft>
        <a:defRPr sz="3200" b="1">
          <a:solidFill>
            <a:srgbClr val="000000"/>
          </a:solidFill>
          <a:latin typeface="Century Gothic" pitchFamily="34" charset="0"/>
        </a:defRPr>
      </a:lvl7pPr>
      <a:lvl8pPr marL="1371600" algn="l" rtl="0" eaLnBrk="1" fontAlgn="base" hangingPunct="1">
        <a:spcBef>
          <a:spcPct val="0"/>
        </a:spcBef>
        <a:spcAft>
          <a:spcPct val="0"/>
        </a:spcAft>
        <a:defRPr sz="3200" b="1">
          <a:solidFill>
            <a:srgbClr val="000000"/>
          </a:solidFill>
          <a:latin typeface="Century Gothic" pitchFamily="34" charset="0"/>
        </a:defRPr>
      </a:lvl8pPr>
      <a:lvl9pPr marL="1828800" algn="l" rtl="0" eaLnBrk="1" fontAlgn="base" hangingPunct="1">
        <a:spcBef>
          <a:spcPct val="0"/>
        </a:spcBef>
        <a:spcAft>
          <a:spcPct val="0"/>
        </a:spcAft>
        <a:defRPr sz="3200" b="1">
          <a:solidFill>
            <a:srgbClr val="000000"/>
          </a:solidFill>
          <a:latin typeface="Century Gothic" pitchFamily="34" charset="0"/>
        </a:defRPr>
      </a:lvl9pPr>
    </p:titleStyle>
    <p:bodyStyle>
      <a:lvl1pPr marL="342900" indent="-342900" algn="l" rtl="0" eaLnBrk="1" fontAlgn="base" hangingPunct="1">
        <a:spcBef>
          <a:spcPct val="40000"/>
        </a:spcBef>
        <a:spcAft>
          <a:spcPct val="0"/>
        </a:spcAft>
        <a:buClr>
          <a:srgbClr val="000000"/>
        </a:buClr>
        <a:buChar char="•"/>
        <a:defRPr sz="2400">
          <a:solidFill>
            <a:srgbClr val="000000"/>
          </a:solidFill>
          <a:latin typeface="+mn-lt"/>
          <a:ea typeface="+mn-ea"/>
          <a:cs typeface="+mn-cs"/>
        </a:defRPr>
      </a:lvl1pPr>
      <a:lvl2pPr marL="742950" indent="-285750" algn="l" rtl="0" eaLnBrk="1" fontAlgn="base" hangingPunct="1">
        <a:spcBef>
          <a:spcPct val="20000"/>
        </a:spcBef>
        <a:spcAft>
          <a:spcPct val="0"/>
        </a:spcAft>
        <a:buClr>
          <a:srgbClr val="000000"/>
        </a:buClr>
        <a:buFont typeface="Century Gothic" pitchFamily="34" charset="0"/>
        <a:buChar char="−"/>
        <a:defRPr sz="2200">
          <a:solidFill>
            <a:srgbClr val="000000"/>
          </a:solidFill>
          <a:latin typeface="+mn-lt"/>
        </a:defRPr>
      </a:lvl2pPr>
      <a:lvl3pPr marL="1143000" indent="-228600" algn="l" rtl="0" eaLnBrk="1" fontAlgn="base" hangingPunct="1">
        <a:spcBef>
          <a:spcPct val="20000"/>
        </a:spcBef>
        <a:spcAft>
          <a:spcPct val="0"/>
        </a:spcAft>
        <a:buClr>
          <a:srgbClr val="000000"/>
        </a:buClr>
        <a:buChar char="•"/>
        <a:defRPr sz="2000">
          <a:solidFill>
            <a:srgbClr val="000000"/>
          </a:solidFill>
          <a:latin typeface="+mn-lt"/>
        </a:defRPr>
      </a:lvl3pPr>
      <a:lvl4pPr marL="1600200" indent="-228600" algn="l" rtl="0" eaLnBrk="1" fontAlgn="base" hangingPunct="1">
        <a:spcBef>
          <a:spcPct val="20000"/>
        </a:spcBef>
        <a:spcAft>
          <a:spcPct val="0"/>
        </a:spcAft>
        <a:buClr>
          <a:srgbClr val="000000"/>
        </a:buClr>
        <a:buFont typeface="Century Gothic" pitchFamily="34" charset="0"/>
        <a:buChar char="−"/>
        <a:defRPr>
          <a:solidFill>
            <a:srgbClr val="000000"/>
          </a:solidFill>
          <a:latin typeface="+mn-lt"/>
        </a:defRPr>
      </a:lvl4pPr>
      <a:lvl5pPr marL="2057400" indent="-228600" algn="l" rtl="0" eaLnBrk="1" fontAlgn="base" hangingPunct="1">
        <a:spcBef>
          <a:spcPct val="20000"/>
        </a:spcBef>
        <a:spcAft>
          <a:spcPct val="0"/>
        </a:spcAft>
        <a:buClr>
          <a:srgbClr val="000000"/>
        </a:buClr>
        <a:buChar char="•"/>
        <a:defRPr>
          <a:solidFill>
            <a:srgbClr val="000000"/>
          </a:solidFill>
          <a:latin typeface="+mn-lt"/>
        </a:defRPr>
      </a:lvl5pPr>
      <a:lvl6pPr marL="2514600" indent="-228600" algn="l" rtl="0" eaLnBrk="1" fontAlgn="base" hangingPunct="1">
        <a:spcBef>
          <a:spcPct val="20000"/>
        </a:spcBef>
        <a:spcAft>
          <a:spcPct val="0"/>
        </a:spcAft>
        <a:buClr>
          <a:srgbClr val="000000"/>
        </a:buClr>
        <a:buChar char="•"/>
        <a:defRPr>
          <a:solidFill>
            <a:srgbClr val="000000"/>
          </a:solidFill>
          <a:latin typeface="+mn-lt"/>
        </a:defRPr>
      </a:lvl6pPr>
      <a:lvl7pPr marL="2971800" indent="-228600" algn="l" rtl="0" eaLnBrk="1" fontAlgn="base" hangingPunct="1">
        <a:spcBef>
          <a:spcPct val="20000"/>
        </a:spcBef>
        <a:spcAft>
          <a:spcPct val="0"/>
        </a:spcAft>
        <a:buClr>
          <a:srgbClr val="000000"/>
        </a:buClr>
        <a:buChar char="•"/>
        <a:defRPr>
          <a:solidFill>
            <a:srgbClr val="000000"/>
          </a:solidFill>
          <a:latin typeface="+mn-lt"/>
        </a:defRPr>
      </a:lvl7pPr>
      <a:lvl8pPr marL="3429000" indent="-228600" algn="l" rtl="0" eaLnBrk="1" fontAlgn="base" hangingPunct="1">
        <a:spcBef>
          <a:spcPct val="20000"/>
        </a:spcBef>
        <a:spcAft>
          <a:spcPct val="0"/>
        </a:spcAft>
        <a:buClr>
          <a:srgbClr val="000000"/>
        </a:buClr>
        <a:buChar char="•"/>
        <a:defRPr>
          <a:solidFill>
            <a:srgbClr val="000000"/>
          </a:solidFill>
          <a:latin typeface="+mn-lt"/>
        </a:defRPr>
      </a:lvl8pPr>
      <a:lvl9pPr marL="3886200" indent="-228600" algn="l" rtl="0" eaLnBrk="1" fontAlgn="base" hangingPunct="1">
        <a:spcBef>
          <a:spcPct val="20000"/>
        </a:spcBef>
        <a:spcAft>
          <a:spcPct val="0"/>
        </a:spcAft>
        <a:buClr>
          <a:srgbClr val="000000"/>
        </a:buClr>
        <a:buChar char="•"/>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40" name="Rectangle 12"/>
          <p:cNvSpPr>
            <a:spLocks noGrp="1" noChangeArrowheads="1"/>
          </p:cNvSpPr>
          <p:nvPr>
            <p:ph type="subTitle" idx="1"/>
          </p:nvPr>
        </p:nvSpPr>
        <p:spPr>
          <a:xfrm>
            <a:off x="914400" y="3505200"/>
            <a:ext cx="7315200" cy="1295400"/>
          </a:xfrm>
        </p:spPr>
        <p:txBody>
          <a:bodyPr/>
          <a:lstStyle/>
          <a:p>
            <a:pPr>
              <a:lnSpc>
                <a:spcPct val="90000"/>
              </a:lnSpc>
            </a:pPr>
            <a:r>
              <a:rPr lang="en-US" sz="3600" b="1" dirty="0" smtClean="0">
                <a:solidFill>
                  <a:srgbClr val="FF0000"/>
                </a:solidFill>
                <a:latin typeface="Times New Roman" pitchFamily="18" charset="0"/>
                <a:cs typeface="Times New Roman" pitchFamily="18" charset="0"/>
              </a:rPr>
              <a:t>PRESENTED BY: </a:t>
            </a:r>
          </a:p>
          <a:p>
            <a:pPr>
              <a:lnSpc>
                <a:spcPct val="90000"/>
              </a:lnSpc>
            </a:pPr>
            <a:r>
              <a:rPr lang="en-US" sz="3600" b="1" dirty="0" smtClean="0">
                <a:solidFill>
                  <a:srgbClr val="FF0000"/>
                </a:solidFill>
                <a:latin typeface="Times New Roman" pitchFamily="18" charset="0"/>
                <a:cs typeface="Times New Roman" pitchFamily="18" charset="0"/>
              </a:rPr>
              <a:t>JUDGE MARK A. SPEISER </a:t>
            </a:r>
            <a:endParaRPr lang="en-US" sz="3600" b="1" dirty="0">
              <a:solidFill>
                <a:srgbClr val="FF0000"/>
              </a:solidFill>
              <a:latin typeface="Times New Roman" pitchFamily="18" charset="0"/>
              <a:cs typeface="Times New Roman" pitchFamily="18" charset="0"/>
            </a:endParaRPr>
          </a:p>
        </p:txBody>
      </p:sp>
      <p:sp>
        <p:nvSpPr>
          <p:cNvPr id="99341" name="Rectangle 13"/>
          <p:cNvSpPr>
            <a:spLocks noGrp="1" noChangeArrowheads="1"/>
          </p:cNvSpPr>
          <p:nvPr>
            <p:ph type="ctrTitle"/>
          </p:nvPr>
        </p:nvSpPr>
        <p:spPr>
          <a:xfrm>
            <a:off x="762000" y="2057400"/>
            <a:ext cx="7391400" cy="1371600"/>
          </a:xfrm>
        </p:spPr>
        <p:txBody>
          <a:bodyPr/>
          <a:lstStyle/>
          <a:p>
            <a:r>
              <a:rPr lang="en-US" sz="4400" dirty="0" smtClean="0">
                <a:solidFill>
                  <a:schemeClr val="accent6">
                    <a:lumMod val="60000"/>
                    <a:lumOff val="40000"/>
                  </a:schemeClr>
                </a:solidFill>
                <a:latin typeface="Times New Roman" pitchFamily="18" charset="0"/>
                <a:cs typeface="Times New Roman" pitchFamily="18" charset="0"/>
              </a:rPr>
              <a:t>III.  JUDICAL SYSTEMS </a:t>
            </a:r>
            <a:endParaRPr lang="en-US" sz="4400" dirty="0">
              <a:solidFill>
                <a:schemeClr val="accent6">
                  <a:lumMod val="60000"/>
                  <a:lumOff val="4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99341"/>
                                        </p:tgtEl>
                                        <p:attrNameLst>
                                          <p:attrName>style.visibility</p:attrName>
                                        </p:attrNameLst>
                                      </p:cBhvr>
                                      <p:to>
                                        <p:strVal val="visible"/>
                                      </p:to>
                                    </p:set>
                                    <p:anim calcmode="lin" valueType="num">
                                      <p:cBhvr additive="base">
                                        <p:cTn id="7" dur="1000" fill="hold"/>
                                        <p:tgtEl>
                                          <p:spTgt spid="99341"/>
                                        </p:tgtEl>
                                        <p:attrNameLst>
                                          <p:attrName>ppt_x</p:attrName>
                                        </p:attrNameLst>
                                      </p:cBhvr>
                                      <p:tavLst>
                                        <p:tav tm="0">
                                          <p:val>
                                            <p:strVal val="#ppt_x"/>
                                          </p:val>
                                        </p:tav>
                                        <p:tav tm="100000">
                                          <p:val>
                                            <p:strVal val="#ppt_x"/>
                                          </p:val>
                                        </p:tav>
                                      </p:tavLst>
                                    </p:anim>
                                    <p:anim calcmode="lin" valueType="num">
                                      <p:cBhvr additive="base">
                                        <p:cTn id="8" dur="1000" fill="hold"/>
                                        <p:tgtEl>
                                          <p:spTgt spid="99341"/>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7" presetClass="entr" presetSubtype="4" fill="hold" grpId="0" nodeType="afterEffect">
                                  <p:stCondLst>
                                    <p:cond delay="0"/>
                                  </p:stCondLst>
                                  <p:childTnLst>
                                    <p:set>
                                      <p:cBhvr>
                                        <p:cTn id="11" dur="1" fill="hold">
                                          <p:stCondLst>
                                            <p:cond delay="0"/>
                                          </p:stCondLst>
                                        </p:cTn>
                                        <p:tgtEl>
                                          <p:spTgt spid="99340">
                                            <p:txEl>
                                              <p:pRg st="0" end="0"/>
                                            </p:txEl>
                                          </p:spTgt>
                                        </p:tgtEl>
                                        <p:attrNameLst>
                                          <p:attrName>style.visibility</p:attrName>
                                        </p:attrNameLst>
                                      </p:cBhvr>
                                      <p:to>
                                        <p:strVal val="visible"/>
                                      </p:to>
                                    </p:set>
                                    <p:anim calcmode="lin" valueType="num">
                                      <p:cBhvr additive="base">
                                        <p:cTn id="12" dur="1000" fill="hold"/>
                                        <p:tgtEl>
                                          <p:spTgt spid="99340">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99340">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7" presetClass="entr" presetSubtype="4" fill="hold" grpId="0" nodeType="afterEffect">
                                  <p:stCondLst>
                                    <p:cond delay="0"/>
                                  </p:stCondLst>
                                  <p:childTnLst>
                                    <p:set>
                                      <p:cBhvr>
                                        <p:cTn id="16" dur="1" fill="hold">
                                          <p:stCondLst>
                                            <p:cond delay="0"/>
                                          </p:stCondLst>
                                        </p:cTn>
                                        <p:tgtEl>
                                          <p:spTgt spid="99340">
                                            <p:txEl>
                                              <p:pRg st="1" end="1"/>
                                            </p:txEl>
                                          </p:spTgt>
                                        </p:tgtEl>
                                        <p:attrNameLst>
                                          <p:attrName>style.visibility</p:attrName>
                                        </p:attrNameLst>
                                      </p:cBhvr>
                                      <p:to>
                                        <p:strVal val="visible"/>
                                      </p:to>
                                    </p:set>
                                    <p:anim calcmode="lin" valueType="num">
                                      <p:cBhvr additive="base">
                                        <p:cTn id="17" dur="1000" fill="hold"/>
                                        <p:tgtEl>
                                          <p:spTgt spid="99340">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9934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0" grpId="0" build="p"/>
      <p:bldP spid="9934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838200"/>
          </a:xfrm>
        </p:spPr>
        <p:txBody>
          <a:bodyPr/>
          <a:lstStyle/>
          <a:p>
            <a:r>
              <a:rPr lang="en-US" dirty="0" smtClean="0">
                <a:solidFill>
                  <a:srgbClr val="FF0000"/>
                </a:solidFill>
                <a:latin typeface="Times New Roman" pitchFamily="18" charset="0"/>
                <a:cs typeface="Times New Roman" pitchFamily="18" charset="0"/>
              </a:rPr>
              <a:t>II.</a:t>
            </a:r>
            <a:r>
              <a:rPr lang="en-US" b="0" dirty="0" smtClean="0">
                <a:solidFill>
                  <a:srgbClr val="FF0000"/>
                </a:solidFill>
                <a:latin typeface="Times New Roman" pitchFamily="18" charset="0"/>
                <a:cs typeface="Times New Roman" pitchFamily="18" charset="0"/>
              </a:rPr>
              <a:t>  </a:t>
            </a:r>
            <a:r>
              <a:rPr lang="en-US" u="sng" dirty="0" smtClean="0">
                <a:solidFill>
                  <a:srgbClr val="FF0000"/>
                </a:solidFill>
                <a:latin typeface="Times New Roman" pitchFamily="18" charset="0"/>
                <a:cs typeface="Times New Roman" pitchFamily="18" charset="0"/>
              </a:rPr>
              <a:t>FEDERAL COURTS WITH GENERAL JURISDICTION </a:t>
            </a:r>
            <a:endParaRPr lang="en-US"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001000" cy="5486400"/>
          </a:xfrm>
        </p:spPr>
        <p:txBody>
          <a:bodyPr/>
          <a:lstStyle/>
          <a:p>
            <a:r>
              <a:rPr lang="en-US" b="1" dirty="0" smtClean="0">
                <a:solidFill>
                  <a:srgbClr val="FF0000"/>
                </a:solidFill>
                <a:latin typeface="Times New Roman" pitchFamily="18" charset="0"/>
                <a:cs typeface="Times New Roman" pitchFamily="18" charset="0"/>
              </a:rPr>
              <a:t>A. 	</a:t>
            </a:r>
            <a:r>
              <a:rPr lang="en-US" dirty="0" smtClean="0">
                <a:solidFill>
                  <a:srgbClr val="FF0000"/>
                </a:solidFill>
                <a:latin typeface="Times New Roman" pitchFamily="18" charset="0"/>
                <a:cs typeface="Times New Roman" pitchFamily="18" charset="0"/>
              </a:rPr>
              <a:t>THEY ARE ART.III CONSTITUTIONAL COURTS 	WITH MUCH GREATER POWER AND 	JURISDICTION THAN ART.I SPECIALIZED 	COURTS</a:t>
            </a:r>
          </a:p>
          <a:p>
            <a:pPr lvl="2"/>
            <a:r>
              <a:rPr lang="en-US" sz="2400" dirty="0" smtClean="0">
                <a:solidFill>
                  <a:srgbClr val="FF0000"/>
                </a:solidFill>
                <a:latin typeface="Times New Roman" pitchFamily="18" charset="0"/>
                <a:cs typeface="Times New Roman" pitchFamily="18" charset="0"/>
              </a:rPr>
              <a:t>JUDICIAL BRANCH HAS MORE INDEPENDENCE THAN CONGRESS AND THE PRESIDENT</a:t>
            </a:r>
          </a:p>
          <a:p>
            <a:r>
              <a:rPr lang="en-US" b="1" dirty="0" smtClean="0">
                <a:solidFill>
                  <a:srgbClr val="FF0000"/>
                </a:solidFill>
                <a:latin typeface="Times New Roman" pitchFamily="18" charset="0"/>
                <a:cs typeface="Times New Roman" pitchFamily="18" charset="0"/>
              </a:rPr>
              <a:t>B</a:t>
            </a:r>
            <a:r>
              <a:rPr lang="en-US" dirty="0" smtClean="0">
                <a:solidFill>
                  <a:srgbClr val="FF0000"/>
                </a:solidFill>
                <a:latin typeface="Times New Roman" pitchFamily="18" charset="0"/>
                <a:cs typeface="Times New Roman" pitchFamily="18" charset="0"/>
              </a:rPr>
              <a:t>. 	</a:t>
            </a:r>
            <a:r>
              <a:rPr lang="en-US" b="1" u="sng" dirty="0" smtClean="0">
                <a:solidFill>
                  <a:srgbClr val="FF0000"/>
                </a:solidFill>
                <a:latin typeface="Times New Roman" pitchFamily="18" charset="0"/>
                <a:cs typeface="Times New Roman" pitchFamily="18" charset="0"/>
              </a:rPr>
              <a:t>U.S. DISTRICT COURTS</a:t>
            </a:r>
          </a:p>
          <a:p>
            <a:pPr lvl="1">
              <a:buFont typeface="Arial" pitchFamily="34" charset="0"/>
              <a:buChar char="•"/>
            </a:pPr>
            <a:r>
              <a:rPr lang="en-US" sz="2400" dirty="0" smtClean="0">
                <a:solidFill>
                  <a:srgbClr val="FF0000"/>
                </a:solidFill>
                <a:latin typeface="Times New Roman" pitchFamily="18" charset="0"/>
                <a:cs typeface="Times New Roman" pitchFamily="18" charset="0"/>
              </a:rPr>
              <a:t>94 FEDERAL JUDICIAL DISTRICTS WITH AT LEAST 1 DISTRICT IN EACH STATE AND THE DISTRICT OF COLUMBIA AND PUERTO RICO AND 1 IN EACH OF 3 US TERRITORIES </a:t>
            </a:r>
          </a:p>
          <a:p>
            <a:pPr lvl="1">
              <a:buFont typeface="Arial" pitchFamily="34" charset="0"/>
              <a:buChar char="•"/>
            </a:pPr>
            <a:r>
              <a:rPr lang="en-US" sz="2400" dirty="0" smtClean="0">
                <a:solidFill>
                  <a:srgbClr val="FF0000"/>
                </a:solidFill>
                <a:latin typeface="Times New Roman" pitchFamily="18" charset="0"/>
                <a:cs typeface="Times New Roman" pitchFamily="18" charset="0"/>
              </a:rPr>
              <a:t>CONGRESS SETS THE NUMBER OF FEDERAL JUDGES IN EACH OF THE 92 JUDICIAL CIRCUITS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1000"/>
                                        <p:tgtEl>
                                          <p:spTgt spid="3">
                                            <p:txEl>
                                              <p:pRg st="0" end="0"/>
                                            </p:txEl>
                                          </p:spTgt>
                                        </p:tgtEl>
                                      </p:cBhvr>
                                    </p:animEffect>
                                  </p:childTnLst>
                                </p:cTn>
                              </p:par>
                            </p:childTnLst>
                          </p:cTn>
                        </p:par>
                        <p:par>
                          <p:cTn id="12" fill="hold">
                            <p:stCondLst>
                              <p:cond delay="2000"/>
                            </p:stCondLst>
                            <p:childTnLst>
                              <p:par>
                                <p:cTn id="13" presetID="9"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1000"/>
                                        <p:tgtEl>
                                          <p:spTgt spid="3">
                                            <p:txEl>
                                              <p:pRg st="1" end="1"/>
                                            </p:txEl>
                                          </p:spTgt>
                                        </p:tgtEl>
                                      </p:cBhvr>
                                    </p:animEffect>
                                  </p:childTnLst>
                                </p:cTn>
                              </p:par>
                            </p:childTnLst>
                          </p:cTn>
                        </p:par>
                        <p:par>
                          <p:cTn id="16" fill="hold">
                            <p:stCondLst>
                              <p:cond delay="3000"/>
                            </p:stCondLst>
                            <p:childTnLst>
                              <p:par>
                                <p:cTn id="17" presetID="9"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1000"/>
                                        <p:tgtEl>
                                          <p:spTgt spid="3">
                                            <p:txEl>
                                              <p:pRg st="2" end="2"/>
                                            </p:txEl>
                                          </p:spTgt>
                                        </p:tgtEl>
                                      </p:cBhvr>
                                    </p:animEffect>
                                  </p:childTnLst>
                                </p:cTn>
                              </p:par>
                            </p:childTnLst>
                          </p:cTn>
                        </p:par>
                        <p:par>
                          <p:cTn id="20" fill="hold">
                            <p:stCondLst>
                              <p:cond delay="4000"/>
                            </p:stCondLst>
                            <p:childTnLst>
                              <p:par>
                                <p:cTn id="21" presetID="9"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1000"/>
                                        <p:tgtEl>
                                          <p:spTgt spid="3">
                                            <p:txEl>
                                              <p:pRg st="3" end="3"/>
                                            </p:txEl>
                                          </p:spTgt>
                                        </p:tgtEl>
                                      </p:cBhvr>
                                    </p:animEffect>
                                  </p:childTnLst>
                                </p:cTn>
                              </p:par>
                            </p:childTnLst>
                          </p:cTn>
                        </p:par>
                        <p:par>
                          <p:cTn id="24" fill="hold">
                            <p:stCondLst>
                              <p:cond delay="5000"/>
                            </p:stCondLst>
                            <p:childTnLst>
                              <p:par>
                                <p:cTn id="25" presetID="9"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sz="3200" dirty="0" smtClean="0">
                <a:solidFill>
                  <a:srgbClr val="FF0000"/>
                </a:solidFill>
                <a:latin typeface="Times New Roman" pitchFamily="18" charset="0"/>
                <a:cs typeface="Times New Roman" pitchFamily="18" charset="0"/>
              </a:rPr>
              <a:t>NOMINATED BY 2 U.S SENATORS IN STATE WHERE JUDICIAL CIRCUIT LOCATED </a:t>
            </a:r>
          </a:p>
          <a:p>
            <a:pPr lvl="1">
              <a:buFont typeface="Arial" pitchFamily="34" charset="0"/>
              <a:buChar char="•"/>
            </a:pPr>
            <a:r>
              <a:rPr lang="en-US" sz="3200" u="sng" dirty="0" smtClean="0">
                <a:solidFill>
                  <a:srgbClr val="FF0000"/>
                </a:solidFill>
                <a:latin typeface="Times New Roman" pitchFamily="18" charset="0"/>
                <a:cs typeface="Times New Roman" pitchFamily="18" charset="0"/>
              </a:rPr>
              <a:t>APPOINTED</a:t>
            </a:r>
            <a:r>
              <a:rPr lang="en-US" sz="3200" dirty="0" smtClean="0">
                <a:solidFill>
                  <a:srgbClr val="FF0000"/>
                </a:solidFill>
                <a:latin typeface="Times New Roman" pitchFamily="18" charset="0"/>
                <a:cs typeface="Times New Roman" pitchFamily="18" charset="0"/>
              </a:rPr>
              <a:t> </a:t>
            </a:r>
            <a:r>
              <a:rPr lang="en-US" sz="3200" u="sng" dirty="0" smtClean="0">
                <a:solidFill>
                  <a:srgbClr val="FF0000"/>
                </a:solidFill>
                <a:latin typeface="Times New Roman" pitchFamily="18" charset="0"/>
                <a:cs typeface="Times New Roman" pitchFamily="18" charset="0"/>
              </a:rPr>
              <a:t>FOR</a:t>
            </a:r>
            <a:r>
              <a:rPr lang="en-US" sz="3200" dirty="0" smtClean="0">
                <a:solidFill>
                  <a:srgbClr val="FF0000"/>
                </a:solidFill>
                <a:latin typeface="Times New Roman" pitchFamily="18" charset="0"/>
                <a:cs typeface="Times New Roman" pitchFamily="18" charset="0"/>
              </a:rPr>
              <a:t> </a:t>
            </a:r>
            <a:r>
              <a:rPr lang="en-US" sz="3200" u="sng" dirty="0" smtClean="0">
                <a:solidFill>
                  <a:srgbClr val="FF0000"/>
                </a:solidFill>
                <a:latin typeface="Times New Roman" pitchFamily="18" charset="0"/>
                <a:cs typeface="Times New Roman" pitchFamily="18" charset="0"/>
              </a:rPr>
              <a:t>LIFE</a:t>
            </a:r>
            <a:r>
              <a:rPr lang="en-US" sz="3200" dirty="0" smtClean="0">
                <a:solidFill>
                  <a:srgbClr val="FF0000"/>
                </a:solidFill>
                <a:latin typeface="Times New Roman" pitchFamily="18" charset="0"/>
                <a:cs typeface="Times New Roman" pitchFamily="18" charset="0"/>
              </a:rPr>
              <a:t> BY PRESIDENT, SUBJECT TO  CONSENT OF SENATE </a:t>
            </a:r>
          </a:p>
          <a:p>
            <a:pPr lvl="1">
              <a:buFont typeface="Arial" pitchFamily="34" charset="0"/>
              <a:buChar char="•"/>
            </a:pPr>
            <a:r>
              <a:rPr lang="en-US" sz="3200" dirty="0" smtClean="0">
                <a:solidFill>
                  <a:srgbClr val="FF0000"/>
                </a:solidFill>
                <a:latin typeface="Times New Roman" pitchFamily="18" charset="0"/>
                <a:cs typeface="Times New Roman" pitchFamily="18" charset="0"/>
              </a:rPr>
              <a:t>700 U.S. DISTRICT COURT JUDGES, EACH WITH A SALARY OF $169,300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1000"/>
                                        <p:tgtEl>
                                          <p:spTgt spid="3">
                                            <p:txEl>
                                              <p:pRg st="1" end="1"/>
                                            </p:txEl>
                                          </p:spTgt>
                                        </p:tgtEl>
                                      </p:cBhvr>
                                    </p:animEffect>
                                  </p:childTnLst>
                                </p:cTn>
                              </p:par>
                            </p:childTnLst>
                          </p:cTn>
                        </p:par>
                        <p:par>
                          <p:cTn id="11" fill="hold">
                            <p:stCondLst>
                              <p:cond delay="1000"/>
                            </p:stCondLst>
                            <p:childTnLst>
                              <p:par>
                                <p:cTn id="12" presetID="9" presetClass="entr" presetSubtype="0" fill="hold"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dissolve">
                                      <p:cBhvr>
                                        <p:cTn id="1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sz="2800" dirty="0" smtClean="0">
                <a:solidFill>
                  <a:srgbClr val="FF0000"/>
                </a:solidFill>
                <a:latin typeface="Times New Roman" pitchFamily="18" charset="0"/>
                <a:cs typeface="Times New Roman" pitchFamily="18" charset="0"/>
              </a:rPr>
              <a:t>PRESIDE OVER CRIMINAL AND CIVIL JURY AND NON-JURY TRIALS</a:t>
            </a:r>
          </a:p>
          <a:p>
            <a:pPr lvl="1">
              <a:buFont typeface="Arial" pitchFamily="34" charset="0"/>
              <a:buChar char="•"/>
            </a:pPr>
            <a:r>
              <a:rPr lang="en-US" sz="2800" dirty="0" smtClean="0">
                <a:solidFill>
                  <a:srgbClr val="FF0000"/>
                </a:solidFill>
                <a:latin typeface="Times New Roman" pitchFamily="18" charset="0"/>
                <a:cs typeface="Times New Roman" pitchFamily="18" charset="0"/>
              </a:rPr>
              <a:t>AUTHORIZED TO APPOINT </a:t>
            </a:r>
            <a:r>
              <a:rPr lang="en-US" sz="2800" u="sng" dirty="0" smtClean="0">
                <a:solidFill>
                  <a:srgbClr val="FF0000"/>
                </a:solidFill>
                <a:latin typeface="Times New Roman" pitchFamily="18" charset="0"/>
                <a:cs typeface="Times New Roman" pitchFamily="18" charset="0"/>
              </a:rPr>
              <a:t>U.S.</a:t>
            </a:r>
            <a:r>
              <a:rPr lang="en-US" sz="2800" dirty="0" smtClean="0">
                <a:solidFill>
                  <a:srgbClr val="FF0000"/>
                </a:solidFill>
                <a:latin typeface="Times New Roman" pitchFamily="18" charset="0"/>
                <a:cs typeface="Times New Roman" pitchFamily="18" charset="0"/>
              </a:rPr>
              <a:t> </a:t>
            </a:r>
            <a:r>
              <a:rPr lang="en-US" sz="2800" u="sng" dirty="0" smtClean="0">
                <a:solidFill>
                  <a:srgbClr val="FF0000"/>
                </a:solidFill>
                <a:latin typeface="Times New Roman" pitchFamily="18" charset="0"/>
                <a:cs typeface="Times New Roman" pitchFamily="18" charset="0"/>
              </a:rPr>
              <a:t>MAGISTRATES</a:t>
            </a:r>
            <a:r>
              <a:rPr lang="en-US" sz="2800" dirty="0" smtClean="0">
                <a:solidFill>
                  <a:srgbClr val="FF0000"/>
                </a:solidFill>
                <a:latin typeface="Times New Roman" pitchFamily="18" charset="0"/>
                <a:cs typeface="Times New Roman" pitchFamily="18" charset="0"/>
              </a:rPr>
              <a:t> (SALARY $143,800) TO SERVE AS HEARING OFFICERS TO PRESIDE OVER PRELIMINARY MATTERS AND EXPEDITE DISPOSITION OF CASES DURING THEIR 8 YEAR TERM </a:t>
            </a:r>
          </a:p>
          <a:p>
            <a:pPr lvl="1">
              <a:buFont typeface="Arial" pitchFamily="34" charset="0"/>
              <a:buChar char="•"/>
            </a:pPr>
            <a:r>
              <a:rPr lang="en-US" sz="2800" dirty="0" smtClean="0">
                <a:solidFill>
                  <a:srgbClr val="FF0000"/>
                </a:solidFill>
                <a:latin typeface="Times New Roman" pitchFamily="18" charset="0"/>
                <a:cs typeface="Times New Roman" pitchFamily="18" charset="0"/>
              </a:rPr>
              <a:t>APPROXIMATELY 475 U.S. MAGISTRATES </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001000" cy="838200"/>
          </a:xfrm>
        </p:spPr>
        <p:txBody>
          <a:bodyPr/>
          <a:lstStyle/>
          <a:p>
            <a:pPr algn="ctr"/>
            <a:r>
              <a:rPr lang="en-US" sz="2000" dirty="0" smtClean="0">
                <a:solidFill>
                  <a:srgbClr val="FF0000"/>
                </a:solidFill>
                <a:latin typeface="Times New Roman" pitchFamily="18" charset="0"/>
                <a:cs typeface="Times New Roman" pitchFamily="18" charset="0"/>
              </a:rPr>
              <a:t>B. 	</a:t>
            </a:r>
            <a:r>
              <a:rPr lang="en-US" sz="2000" u="sng" dirty="0" smtClean="0">
                <a:solidFill>
                  <a:srgbClr val="FF0000"/>
                </a:solidFill>
                <a:latin typeface="Times New Roman" pitchFamily="18" charset="0"/>
                <a:cs typeface="Times New Roman" pitchFamily="18" charset="0"/>
              </a:rPr>
              <a:t>JURISDICTION OF U.S. DISTRICT COURTS</a:t>
            </a:r>
            <a:r>
              <a:rPr lang="en-US" u="sng" dirty="0" smtClean="0">
                <a:solidFill>
                  <a:srgbClr val="FF0000"/>
                </a:solidFill>
                <a:latin typeface="Times New Roman" pitchFamily="18" charset="0"/>
                <a:cs typeface="Times New Roman" pitchFamily="18" charset="0"/>
              </a:rPr>
              <a:t/>
            </a:r>
            <a:br>
              <a:rPr lang="en-US" u="sng"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8600"/>
            <a:ext cx="8001000" cy="3276600"/>
          </a:xfrm>
        </p:spPr>
        <p:txBody>
          <a:bodyPr/>
          <a:lstStyle/>
          <a:p>
            <a:endParaRPr lang="en-US" sz="2800" b="1" dirty="0" smtClean="0">
              <a:solidFill>
                <a:srgbClr val="FF0000"/>
              </a:solidFill>
              <a:latin typeface="Times New Roman" pitchFamily="18" charset="0"/>
              <a:cs typeface="Times New Roman" pitchFamily="18" charset="0"/>
            </a:endParaRPr>
          </a:p>
          <a:p>
            <a:pPr lvl="1">
              <a:buFont typeface="Arial" pitchFamily="34" charset="0"/>
              <a:buChar char="•"/>
            </a:pPr>
            <a:r>
              <a:rPr lang="en-US" sz="2000" dirty="0" smtClean="0">
                <a:solidFill>
                  <a:srgbClr val="FF0000"/>
                </a:solidFill>
                <a:latin typeface="Times New Roman" pitchFamily="18" charset="0"/>
                <a:cs typeface="Times New Roman" pitchFamily="18" charset="0"/>
              </a:rPr>
              <a:t>THE GENERAL JURISDICTION, ENTRY LEVEL FEDERAL TRIAL COURTS EXCEPT FOR THOSE INSTANCES WHERE CONGRESS HAS ENACTED STATUTES DIVERTING JURISDICITON FROM U.S. DISTRICT COURTS TO SPECIALIZED COURTS PREVIOUSLY IDENTIFIED OR TO ADMINISTRATIVE LAW JUDGES</a:t>
            </a:r>
          </a:p>
          <a:p>
            <a:pPr lvl="1">
              <a:buFont typeface="Arial" pitchFamily="34" charset="0"/>
              <a:buChar char="•"/>
            </a:pPr>
            <a:r>
              <a:rPr lang="en-US" sz="2000" dirty="0" smtClean="0">
                <a:solidFill>
                  <a:srgbClr val="FF0000"/>
                </a:solidFill>
                <a:latin typeface="Times New Roman" pitchFamily="18" charset="0"/>
                <a:cs typeface="Times New Roman" pitchFamily="18" charset="0"/>
              </a:rPr>
              <a:t>CIVIL ACTIONS ARISING UNDER U.S. CONSTITUTION, U.S. STATUTES AND U.S. TREATIES</a:t>
            </a:r>
          </a:p>
          <a:p>
            <a:pPr lvl="1">
              <a:buFont typeface="Arial" pitchFamily="34" charset="0"/>
              <a:buChar char="•"/>
            </a:pPr>
            <a:r>
              <a:rPr lang="en-US" sz="2000" dirty="0" smtClean="0">
                <a:solidFill>
                  <a:srgbClr val="FF0000"/>
                </a:solidFill>
                <a:latin typeface="Times New Roman" pitchFamily="18" charset="0"/>
                <a:cs typeface="Times New Roman" pitchFamily="18" charset="0"/>
              </a:rPr>
              <a:t>CERTAIN CIVIL ACTIONS BETWEEN CITIZENS OF DIFFERENT STATES OR U.S. CITIZEN AND CITIZEN OF </a:t>
            </a:r>
          </a:p>
          <a:p>
            <a:pPr lvl="5">
              <a:buFont typeface="Arial" pitchFamily="34" charset="0"/>
              <a:buChar char="•"/>
            </a:pPr>
            <a:r>
              <a:rPr lang="en-US" sz="2000" dirty="0" smtClean="0">
                <a:solidFill>
                  <a:srgbClr val="FF0000"/>
                </a:solidFill>
                <a:latin typeface="Times New Roman" pitchFamily="18" charset="0"/>
                <a:cs typeface="Times New Roman" pitchFamily="18" charset="0"/>
              </a:rPr>
              <a:t>ANOTHER COUNTRY</a:t>
            </a:r>
          </a:p>
        </p:txBody>
      </p:sp>
      <p:pic>
        <p:nvPicPr>
          <p:cNvPr id="4" name="Picture 3" descr="sm_seal.jpg"/>
          <p:cNvPicPr>
            <a:picLocks noChangeAspect="1"/>
          </p:cNvPicPr>
          <p:nvPr/>
        </p:nvPicPr>
        <p:blipFill>
          <a:blip r:embed="rId2" cstate="print"/>
          <a:stretch>
            <a:fillRect/>
          </a:stretch>
        </p:blipFill>
        <p:spPr>
          <a:xfrm>
            <a:off x="381000" y="3962400"/>
            <a:ext cx="2533650" cy="25717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par>
                          <p:cTn id="11" fill="hold">
                            <p:stCondLst>
                              <p:cond delay="2000"/>
                            </p:stCondLst>
                            <p:childTnLst>
                              <p:par>
                                <p:cTn id="12" presetID="10"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childTnLst>
                          </p:cTn>
                        </p:par>
                        <p:par>
                          <p:cTn id="15" fill="hold">
                            <p:stCondLst>
                              <p:cond delay="4000"/>
                            </p:stCondLst>
                            <p:childTnLst>
                              <p:par>
                                <p:cTn id="16" presetID="10" presetClass="entr" presetSubtype="0" fill="hold"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par>
                          <p:cTn id="19" fill="hold">
                            <p:stCondLst>
                              <p:cond delay="6000"/>
                            </p:stCondLst>
                            <p:childTnLst>
                              <p:par>
                                <p:cTn id="20" presetID="10"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par>
                          <p:cTn id="23" fill="hold">
                            <p:stCondLst>
                              <p:cond delay="8000"/>
                            </p:stCondLst>
                            <p:childTnLst>
                              <p:par>
                                <p:cTn id="24" presetID="10"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52400"/>
          </a:xfrm>
        </p:spPr>
        <p:txBody>
          <a:bodyPr/>
          <a:lstStyle/>
          <a:p>
            <a:endParaRPr lang="en-US" dirty="0"/>
          </a:p>
        </p:txBody>
      </p:sp>
      <p:sp>
        <p:nvSpPr>
          <p:cNvPr id="3" name="Content Placeholder 2"/>
          <p:cNvSpPr>
            <a:spLocks noGrp="1"/>
          </p:cNvSpPr>
          <p:nvPr>
            <p:ph idx="1"/>
          </p:nvPr>
        </p:nvSpPr>
        <p:spPr>
          <a:xfrm>
            <a:off x="457200" y="0"/>
            <a:ext cx="8001000" cy="6553200"/>
          </a:xfrm>
        </p:spPr>
        <p:txBody>
          <a:bodyPr/>
          <a:lstStyle/>
          <a:p>
            <a:pPr lvl="1">
              <a:buFont typeface="Arial" pitchFamily="34" charset="0"/>
              <a:buChar char="•"/>
            </a:pPr>
            <a:r>
              <a:rPr lang="en-US" sz="2400" dirty="0" smtClean="0">
                <a:solidFill>
                  <a:srgbClr val="FF0000"/>
                </a:solidFill>
                <a:latin typeface="Times New Roman" pitchFamily="18" charset="0"/>
                <a:cs typeface="Times New Roman" pitchFamily="18" charset="0"/>
              </a:rPr>
              <a:t>CERTAIN CIVIL ACTIONS INVOLVING ADMIRALITY AND MARITIME JURISDICTION OF U.S. </a:t>
            </a:r>
          </a:p>
          <a:p>
            <a:pPr lvl="1">
              <a:buFont typeface="Arial" pitchFamily="34" charset="0"/>
              <a:buChar char="•"/>
            </a:pPr>
            <a:r>
              <a:rPr lang="en-US" sz="2400" dirty="0" smtClean="0">
                <a:solidFill>
                  <a:srgbClr val="FF0000"/>
                </a:solidFill>
                <a:latin typeface="Times New Roman" pitchFamily="18" charset="0"/>
                <a:cs typeface="Times New Roman" pitchFamily="18" charset="0"/>
              </a:rPr>
              <a:t>ALL CIVIL ACTIONS WHERE U.S. IS A PARTY </a:t>
            </a:r>
          </a:p>
          <a:p>
            <a:pPr marL="742950" lvl="2" indent="-342900">
              <a:spcBef>
                <a:spcPct val="40000"/>
              </a:spcBef>
            </a:pPr>
            <a:r>
              <a:rPr lang="en-US" sz="2400" dirty="0" smtClean="0">
                <a:solidFill>
                  <a:srgbClr val="FF0000"/>
                </a:solidFill>
                <a:latin typeface="Times New Roman" pitchFamily="18" charset="0"/>
                <a:cs typeface="Times New Roman" pitchFamily="18" charset="0"/>
              </a:rPr>
              <a:t>ALL CRIMINAL PROSECUTIONS BROUGHT BY U.S. GOVERNMENT</a:t>
            </a:r>
          </a:p>
          <a:p>
            <a:pPr marL="742950" lvl="2" indent="-342900">
              <a:spcBef>
                <a:spcPct val="40000"/>
              </a:spcBef>
            </a:pPr>
            <a:r>
              <a:rPr lang="en-US" sz="2400" dirty="0" smtClean="0">
                <a:solidFill>
                  <a:srgbClr val="FF0000"/>
                </a:solidFill>
                <a:latin typeface="Times New Roman" pitchFamily="18" charset="0"/>
                <a:cs typeface="Times New Roman" pitchFamily="18" charset="0"/>
              </a:rPr>
              <a:t>IN GENERAL </a:t>
            </a:r>
            <a:r>
              <a:rPr lang="en-US" sz="2400" u="sng" dirty="0" smtClean="0">
                <a:solidFill>
                  <a:srgbClr val="FF0000"/>
                </a:solidFill>
                <a:latin typeface="Times New Roman" pitchFamily="18" charset="0"/>
                <a:cs typeface="Times New Roman" pitchFamily="18" charset="0"/>
              </a:rPr>
              <a:t>TWO TYPES OF CIVIL CASES HAVE JURISDICTION IN U.S. DISTRICT COURTS</a:t>
            </a:r>
            <a:r>
              <a:rPr lang="en-US" sz="2400" dirty="0" smtClean="0">
                <a:solidFill>
                  <a:srgbClr val="FF0000"/>
                </a:solidFill>
                <a:latin typeface="Times New Roman" pitchFamily="18" charset="0"/>
                <a:cs typeface="Times New Roman" pitchFamily="18" charset="0"/>
              </a:rPr>
              <a:t>: </a:t>
            </a:r>
          </a:p>
          <a:p>
            <a:pPr marL="1200150" lvl="3" indent="-342900">
              <a:spcBef>
                <a:spcPct val="40000"/>
              </a:spcBef>
            </a:pPr>
            <a:r>
              <a:rPr lang="en-US" sz="2400" dirty="0" smtClean="0">
                <a:solidFill>
                  <a:srgbClr val="FF0000"/>
                </a:solidFill>
                <a:latin typeface="Times New Roman" pitchFamily="18" charset="0"/>
                <a:cs typeface="Times New Roman" pitchFamily="18" charset="0"/>
              </a:rPr>
              <a:t>DIVERSITY OF CITIZENSHIP OF THE LITIGANTS </a:t>
            </a:r>
          </a:p>
          <a:p>
            <a:pPr marL="1657350" lvl="4" indent="-342900">
              <a:spcBef>
                <a:spcPct val="40000"/>
              </a:spcBef>
            </a:pPr>
            <a:r>
              <a:rPr lang="en-US" sz="2400" dirty="0" smtClean="0">
                <a:solidFill>
                  <a:srgbClr val="FF0000"/>
                </a:solidFill>
                <a:latin typeface="Times New Roman" pitchFamily="18" charset="0"/>
                <a:cs typeface="Times New Roman" pitchFamily="18" charset="0"/>
              </a:rPr>
              <a:t>CASE MUST INVOLVE MORE THAN $75,000 IN POTENTIAL DAMAGES</a:t>
            </a:r>
          </a:p>
          <a:p>
            <a:pPr marL="1200150" lvl="3" indent="-342900">
              <a:spcBef>
                <a:spcPct val="40000"/>
              </a:spcBef>
            </a:pPr>
            <a:r>
              <a:rPr lang="en-US" sz="2200" dirty="0" smtClean="0">
                <a:solidFill>
                  <a:srgbClr val="FF0000"/>
                </a:solidFill>
                <a:latin typeface="Times New Roman" pitchFamily="18" charset="0"/>
                <a:cs typeface="Times New Roman" pitchFamily="18" charset="0"/>
              </a:rPr>
              <a:t>FEDERAL QUESTIONS</a:t>
            </a:r>
          </a:p>
          <a:p>
            <a:pPr marL="1657350" lvl="4" indent="-342900">
              <a:spcBef>
                <a:spcPct val="40000"/>
              </a:spcBef>
            </a:pPr>
            <a:r>
              <a:rPr lang="en-US" sz="2200" dirty="0" smtClean="0">
                <a:solidFill>
                  <a:srgbClr val="FF0000"/>
                </a:solidFill>
                <a:latin typeface="Times New Roman" pitchFamily="18" charset="0"/>
                <a:cs typeface="Times New Roman" pitchFamily="18" charset="0"/>
              </a:rPr>
              <a:t>CLAIM FOR ENTITLEMENT TO MONEY UNDER A FEDERAL COURT PROGRAM (SOCIAL SECURITY)</a:t>
            </a:r>
          </a:p>
          <a:p>
            <a:pPr marL="1200150" lvl="3" indent="-342900">
              <a:spcBef>
                <a:spcPct val="40000"/>
              </a:spcBef>
              <a:buNone/>
            </a:pPr>
            <a:endParaRPr lang="en-US" sz="2400" dirty="0" smtClean="0">
              <a:solidFill>
                <a:srgbClr val="FF0000"/>
              </a:solidFill>
              <a:latin typeface="Times New Roman" pitchFamily="18" charset="0"/>
              <a:cs typeface="Times New Roman" pitchFamily="18" charset="0"/>
            </a:endParaRPr>
          </a:p>
          <a:p>
            <a:pPr marL="1200150" lvl="3" indent="-342900">
              <a:spcBef>
                <a:spcPct val="40000"/>
              </a:spcBef>
            </a:pPr>
            <a:endParaRPr lang="en-US" sz="2400" dirty="0" smtClean="0">
              <a:solidFill>
                <a:srgbClr val="FF0000"/>
              </a:solidFill>
              <a:latin typeface="Times New Roman" pitchFamily="18" charset="0"/>
              <a:cs typeface="Times New Roman" pitchFamily="18" charset="0"/>
            </a:endParaRPr>
          </a:p>
          <a:p>
            <a:pPr marL="1200150" lvl="3" indent="-342900">
              <a:spcBef>
                <a:spcPct val="40000"/>
              </a:spcBef>
            </a:pPr>
            <a:endParaRPr lang="en-US" sz="2400" dirty="0" smtClean="0">
              <a:solidFill>
                <a:srgbClr val="FF0000"/>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from="(-#ppt_w/2)" to="(#ppt_x)" calcmode="lin" valueType="num">
                                      <p:cBhvr>
                                        <p:cTn id="14" dur="600" fill="hold">
                                          <p:stCondLst>
                                            <p:cond delay="0"/>
                                          </p:stCondLst>
                                        </p:cTn>
                                        <p:tgtEl>
                                          <p:spTgt spid="3">
                                            <p:txEl>
                                              <p:pRg st="1" end="1"/>
                                            </p:txEl>
                                          </p:spTgt>
                                        </p:tgtEl>
                                        <p:attrNameLst>
                                          <p:attrName>ppt_x</p:attrName>
                                        </p:attrNameLst>
                                      </p:cBhvr>
                                    </p:anim>
                                    <p:anim from="0" to="-1.0" calcmode="lin" valueType="num">
                                      <p:cBhvr>
                                        <p:cTn id="15" dur="200" decel="50000" autoRev="1" fill="hold">
                                          <p:stCondLst>
                                            <p:cond delay="600"/>
                                          </p:stCondLst>
                                        </p:cTn>
                                        <p:tgtEl>
                                          <p:spTgt spid="3">
                                            <p:txEl>
                                              <p:pRg st="1" end="1"/>
                                            </p:txEl>
                                          </p:spTgt>
                                        </p:tgtEl>
                                        <p:attrNameLst>
                                          <p:attrName>xshear</p:attrName>
                                        </p:attrNameLst>
                                      </p:cBhvr>
                                    </p:anim>
                                    <p:animScale>
                                      <p:cBhvr>
                                        <p:cTn id="16" dur="200" decel="100000" autoRev="1" fill="hold">
                                          <p:stCondLst>
                                            <p:cond delay="600"/>
                                          </p:stCondLst>
                                        </p:cTn>
                                        <p:tgtEl>
                                          <p:spTgt spid="3">
                                            <p:txEl>
                                              <p:pRg st="1" end="1"/>
                                            </p:txEl>
                                          </p:spTgt>
                                        </p:tgtEl>
                                      </p:cBhvr>
                                      <p:from x="100000" y="100000"/>
                                      <p:to x="80000" y="100000"/>
                                    </p:animScale>
                                    <p:anim by="(#ppt_h/3+#ppt_w*0.1)" calcmode="lin" valueType="num">
                                      <p:cBhvr additive="sum">
                                        <p:cTn id="17" dur="200" decel="100000" autoRev="1" fill="hold">
                                          <p:stCondLst>
                                            <p:cond delay="600"/>
                                          </p:stCondLst>
                                        </p:cTn>
                                        <p:tgtEl>
                                          <p:spTgt spid="3">
                                            <p:txEl>
                                              <p:pRg st="1" end="1"/>
                                            </p:txEl>
                                          </p:spTgt>
                                        </p:tgtEl>
                                        <p:attrNameLst>
                                          <p:attrName>ppt_x</p:attrName>
                                        </p:attrNameLst>
                                      </p:cBhvr>
                                    </p:anim>
                                  </p:childTnLst>
                                </p:cTn>
                              </p:par>
                            </p:childTnLst>
                          </p:cTn>
                        </p:par>
                        <p:par>
                          <p:cTn id="18" fill="hold">
                            <p:stCondLst>
                              <p:cond delay="2000"/>
                            </p:stCondLst>
                            <p:childTnLst>
                              <p:par>
                                <p:cTn id="19" presetID="34"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from="(-#ppt_w/2)" to="(#ppt_x)" calcmode="lin" valueType="num">
                                      <p:cBhvr>
                                        <p:cTn id="21" dur="600" fill="hold">
                                          <p:stCondLst>
                                            <p:cond delay="0"/>
                                          </p:stCondLst>
                                        </p:cTn>
                                        <p:tgtEl>
                                          <p:spTgt spid="3">
                                            <p:txEl>
                                              <p:pRg st="2" end="2"/>
                                            </p:txEl>
                                          </p:spTgt>
                                        </p:tgtEl>
                                        <p:attrNameLst>
                                          <p:attrName>ppt_x</p:attrName>
                                        </p:attrNameLst>
                                      </p:cBhvr>
                                    </p:anim>
                                    <p:anim from="0" to="-1.0" calcmode="lin" valueType="num">
                                      <p:cBhvr>
                                        <p:cTn id="22" dur="200" decel="50000" autoRev="1" fill="hold">
                                          <p:stCondLst>
                                            <p:cond delay="600"/>
                                          </p:stCondLst>
                                        </p:cTn>
                                        <p:tgtEl>
                                          <p:spTgt spid="3">
                                            <p:txEl>
                                              <p:pRg st="2" end="2"/>
                                            </p:txEl>
                                          </p:spTgt>
                                        </p:tgtEl>
                                        <p:attrNameLst>
                                          <p:attrName>xshear</p:attrName>
                                        </p:attrNameLst>
                                      </p:cBhvr>
                                    </p:anim>
                                    <p:animScale>
                                      <p:cBhvr>
                                        <p:cTn id="23" dur="200" decel="100000" autoRev="1" fill="hold">
                                          <p:stCondLst>
                                            <p:cond delay="600"/>
                                          </p:stCondLst>
                                        </p:cTn>
                                        <p:tgtEl>
                                          <p:spTgt spid="3">
                                            <p:txEl>
                                              <p:pRg st="2" end="2"/>
                                            </p:txEl>
                                          </p:spTgt>
                                        </p:tgtEl>
                                      </p:cBhvr>
                                      <p:from x="100000" y="100000"/>
                                      <p:to x="80000" y="100000"/>
                                    </p:animScale>
                                    <p:anim by="(#ppt_h/3+#ppt_w*0.1)" calcmode="lin" valueType="num">
                                      <p:cBhvr additive="sum">
                                        <p:cTn id="24" dur="200" decel="100000" autoRev="1" fill="hold">
                                          <p:stCondLst>
                                            <p:cond delay="600"/>
                                          </p:stCondLst>
                                        </p:cTn>
                                        <p:tgtEl>
                                          <p:spTgt spid="3">
                                            <p:txEl>
                                              <p:pRg st="2" end="2"/>
                                            </p:txEl>
                                          </p:spTgt>
                                        </p:tgtEl>
                                        <p:attrNameLst>
                                          <p:attrName>ppt_x</p:attrName>
                                        </p:attrNameLst>
                                      </p:cBhvr>
                                    </p:anim>
                                  </p:childTnLst>
                                </p:cTn>
                              </p:par>
                              <p:par>
                                <p:cTn id="25" presetID="34"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from="(-#ppt_w/2)" to="(#ppt_x)" calcmode="lin" valueType="num">
                                      <p:cBhvr>
                                        <p:cTn id="27" dur="600" fill="hold">
                                          <p:stCondLst>
                                            <p:cond delay="0"/>
                                          </p:stCondLst>
                                        </p:cTn>
                                        <p:tgtEl>
                                          <p:spTgt spid="3">
                                            <p:txEl>
                                              <p:pRg st="3" end="3"/>
                                            </p:txEl>
                                          </p:spTgt>
                                        </p:tgtEl>
                                        <p:attrNameLst>
                                          <p:attrName>ppt_x</p:attrName>
                                        </p:attrNameLst>
                                      </p:cBhvr>
                                    </p:anim>
                                    <p:anim from="0" to="-1.0" calcmode="lin" valueType="num">
                                      <p:cBhvr>
                                        <p:cTn id="28" dur="200" decel="50000" autoRev="1" fill="hold">
                                          <p:stCondLst>
                                            <p:cond delay="600"/>
                                          </p:stCondLst>
                                        </p:cTn>
                                        <p:tgtEl>
                                          <p:spTgt spid="3">
                                            <p:txEl>
                                              <p:pRg st="3" end="3"/>
                                            </p:txEl>
                                          </p:spTgt>
                                        </p:tgtEl>
                                        <p:attrNameLst>
                                          <p:attrName>xshear</p:attrName>
                                        </p:attrNameLst>
                                      </p:cBhvr>
                                    </p:anim>
                                    <p:animScale>
                                      <p:cBhvr>
                                        <p:cTn id="29" dur="200" decel="100000" autoRev="1" fill="hold">
                                          <p:stCondLst>
                                            <p:cond delay="600"/>
                                          </p:stCondLst>
                                        </p:cTn>
                                        <p:tgtEl>
                                          <p:spTgt spid="3">
                                            <p:txEl>
                                              <p:pRg st="3" end="3"/>
                                            </p:txEl>
                                          </p:spTgt>
                                        </p:tgtEl>
                                      </p:cBhvr>
                                      <p:from x="100000" y="100000"/>
                                      <p:to x="80000" y="100000"/>
                                    </p:animScale>
                                    <p:anim by="(#ppt_h/3+#ppt_w*0.1)" calcmode="lin" valueType="num">
                                      <p:cBhvr additive="sum">
                                        <p:cTn id="30" dur="200" decel="100000" autoRev="1" fill="hold">
                                          <p:stCondLst>
                                            <p:cond delay="600"/>
                                          </p:stCondLst>
                                        </p:cTn>
                                        <p:tgtEl>
                                          <p:spTgt spid="3">
                                            <p:txEl>
                                              <p:pRg st="3" end="3"/>
                                            </p:txEl>
                                          </p:spTgt>
                                        </p:tgtEl>
                                        <p:attrNameLst>
                                          <p:attrName>ppt_x</p:attrName>
                                        </p:attrNameLst>
                                      </p:cBhvr>
                                    </p:anim>
                                  </p:childTnLst>
                                </p:cTn>
                              </p:par>
                              <p:par>
                                <p:cTn id="31" presetID="34"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from="(-#ppt_w/2)" to="(#ppt_x)" calcmode="lin" valueType="num">
                                      <p:cBhvr>
                                        <p:cTn id="33" dur="600" fill="hold">
                                          <p:stCondLst>
                                            <p:cond delay="0"/>
                                          </p:stCondLst>
                                        </p:cTn>
                                        <p:tgtEl>
                                          <p:spTgt spid="3">
                                            <p:txEl>
                                              <p:pRg st="4" end="4"/>
                                            </p:txEl>
                                          </p:spTgt>
                                        </p:tgtEl>
                                        <p:attrNameLst>
                                          <p:attrName>ppt_x</p:attrName>
                                        </p:attrNameLst>
                                      </p:cBhvr>
                                    </p:anim>
                                    <p:anim from="0" to="-1.0" calcmode="lin" valueType="num">
                                      <p:cBhvr>
                                        <p:cTn id="34" dur="200" decel="50000" autoRev="1" fill="hold">
                                          <p:stCondLst>
                                            <p:cond delay="600"/>
                                          </p:stCondLst>
                                        </p:cTn>
                                        <p:tgtEl>
                                          <p:spTgt spid="3">
                                            <p:txEl>
                                              <p:pRg st="4" end="4"/>
                                            </p:txEl>
                                          </p:spTgt>
                                        </p:tgtEl>
                                        <p:attrNameLst>
                                          <p:attrName>xshear</p:attrName>
                                        </p:attrNameLst>
                                      </p:cBhvr>
                                    </p:anim>
                                    <p:animScale>
                                      <p:cBhvr>
                                        <p:cTn id="35" dur="200" decel="100000" autoRev="1" fill="hold">
                                          <p:stCondLst>
                                            <p:cond delay="600"/>
                                          </p:stCondLst>
                                        </p:cTn>
                                        <p:tgtEl>
                                          <p:spTgt spid="3">
                                            <p:txEl>
                                              <p:pRg st="4" end="4"/>
                                            </p:txEl>
                                          </p:spTgt>
                                        </p:tgtEl>
                                      </p:cBhvr>
                                      <p:from x="100000" y="100000"/>
                                      <p:to x="80000" y="100000"/>
                                    </p:animScale>
                                    <p:anim by="(#ppt_h/3+#ppt_w*0.1)" calcmode="lin" valueType="num">
                                      <p:cBhvr additive="sum">
                                        <p:cTn id="36" dur="200" decel="100000" autoRev="1" fill="hold">
                                          <p:stCondLst>
                                            <p:cond delay="600"/>
                                          </p:stCondLst>
                                        </p:cTn>
                                        <p:tgtEl>
                                          <p:spTgt spid="3">
                                            <p:txEl>
                                              <p:pRg st="4" end="4"/>
                                            </p:txEl>
                                          </p:spTgt>
                                        </p:tgtEl>
                                        <p:attrNameLst>
                                          <p:attrName>ppt_x</p:attrName>
                                        </p:attrNameLst>
                                      </p:cBhvr>
                                    </p:anim>
                                  </p:childTnLst>
                                </p:cTn>
                              </p:par>
                              <p:par>
                                <p:cTn id="37" presetID="34"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from="(-#ppt_w/2)" to="(#ppt_x)" calcmode="lin" valueType="num">
                                      <p:cBhvr>
                                        <p:cTn id="39" dur="600" fill="hold">
                                          <p:stCondLst>
                                            <p:cond delay="0"/>
                                          </p:stCondLst>
                                        </p:cTn>
                                        <p:tgtEl>
                                          <p:spTgt spid="3">
                                            <p:txEl>
                                              <p:pRg st="5" end="5"/>
                                            </p:txEl>
                                          </p:spTgt>
                                        </p:tgtEl>
                                        <p:attrNameLst>
                                          <p:attrName>ppt_x</p:attrName>
                                        </p:attrNameLst>
                                      </p:cBhvr>
                                    </p:anim>
                                    <p:anim from="0" to="-1.0" calcmode="lin" valueType="num">
                                      <p:cBhvr>
                                        <p:cTn id="40" dur="200" decel="50000" autoRev="1" fill="hold">
                                          <p:stCondLst>
                                            <p:cond delay="600"/>
                                          </p:stCondLst>
                                        </p:cTn>
                                        <p:tgtEl>
                                          <p:spTgt spid="3">
                                            <p:txEl>
                                              <p:pRg st="5" end="5"/>
                                            </p:txEl>
                                          </p:spTgt>
                                        </p:tgtEl>
                                        <p:attrNameLst>
                                          <p:attrName>xshear</p:attrName>
                                        </p:attrNameLst>
                                      </p:cBhvr>
                                    </p:anim>
                                    <p:animScale>
                                      <p:cBhvr>
                                        <p:cTn id="41" dur="200" decel="100000" autoRev="1" fill="hold">
                                          <p:stCondLst>
                                            <p:cond delay="600"/>
                                          </p:stCondLst>
                                        </p:cTn>
                                        <p:tgtEl>
                                          <p:spTgt spid="3">
                                            <p:txEl>
                                              <p:pRg st="5" end="5"/>
                                            </p:txEl>
                                          </p:spTgt>
                                        </p:tgtEl>
                                      </p:cBhvr>
                                      <p:from x="100000" y="100000"/>
                                      <p:to x="80000" y="100000"/>
                                    </p:animScale>
                                    <p:anim by="(#ppt_h/3+#ppt_w*0.1)" calcmode="lin" valueType="num">
                                      <p:cBhvr additive="sum">
                                        <p:cTn id="42" dur="200" decel="100000" autoRev="1" fill="hold">
                                          <p:stCondLst>
                                            <p:cond delay="600"/>
                                          </p:stCondLst>
                                        </p:cTn>
                                        <p:tgtEl>
                                          <p:spTgt spid="3">
                                            <p:txEl>
                                              <p:pRg st="5" end="5"/>
                                            </p:txEl>
                                          </p:spTgt>
                                        </p:tgtEl>
                                        <p:attrNameLst>
                                          <p:attrName>ppt_x</p:attrName>
                                        </p:attrNameLst>
                                      </p:cBhvr>
                                    </p:anim>
                                  </p:childTnLst>
                                </p:cTn>
                              </p:par>
                              <p:par>
                                <p:cTn id="43" presetID="34"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from="(-#ppt_w/2)" to="(#ppt_x)" calcmode="lin" valueType="num">
                                      <p:cBhvr>
                                        <p:cTn id="45" dur="600" fill="hold">
                                          <p:stCondLst>
                                            <p:cond delay="0"/>
                                          </p:stCondLst>
                                        </p:cTn>
                                        <p:tgtEl>
                                          <p:spTgt spid="3">
                                            <p:txEl>
                                              <p:pRg st="6" end="6"/>
                                            </p:txEl>
                                          </p:spTgt>
                                        </p:tgtEl>
                                        <p:attrNameLst>
                                          <p:attrName>ppt_x</p:attrName>
                                        </p:attrNameLst>
                                      </p:cBhvr>
                                    </p:anim>
                                    <p:anim from="0" to="-1.0" calcmode="lin" valueType="num">
                                      <p:cBhvr>
                                        <p:cTn id="46" dur="200" decel="50000" autoRev="1" fill="hold">
                                          <p:stCondLst>
                                            <p:cond delay="600"/>
                                          </p:stCondLst>
                                        </p:cTn>
                                        <p:tgtEl>
                                          <p:spTgt spid="3">
                                            <p:txEl>
                                              <p:pRg st="6" end="6"/>
                                            </p:txEl>
                                          </p:spTgt>
                                        </p:tgtEl>
                                        <p:attrNameLst>
                                          <p:attrName>xshear</p:attrName>
                                        </p:attrNameLst>
                                      </p:cBhvr>
                                    </p:anim>
                                    <p:animScale>
                                      <p:cBhvr>
                                        <p:cTn id="47" dur="200" decel="100000" autoRev="1" fill="hold">
                                          <p:stCondLst>
                                            <p:cond delay="600"/>
                                          </p:stCondLst>
                                        </p:cTn>
                                        <p:tgtEl>
                                          <p:spTgt spid="3">
                                            <p:txEl>
                                              <p:pRg st="6" end="6"/>
                                            </p:txEl>
                                          </p:spTgt>
                                        </p:tgtEl>
                                      </p:cBhvr>
                                      <p:from x="100000" y="100000"/>
                                      <p:to x="80000" y="100000"/>
                                    </p:animScale>
                                    <p:anim by="(#ppt_h/3+#ppt_w*0.1)" calcmode="lin" valueType="num">
                                      <p:cBhvr additive="sum">
                                        <p:cTn id="48" dur="200" decel="100000" autoRev="1" fill="hold">
                                          <p:stCondLst>
                                            <p:cond delay="600"/>
                                          </p:stCondLst>
                                        </p:cTn>
                                        <p:tgtEl>
                                          <p:spTgt spid="3">
                                            <p:txEl>
                                              <p:pRg st="6" end="6"/>
                                            </p:txEl>
                                          </p:spTgt>
                                        </p:tgtEl>
                                        <p:attrNameLst>
                                          <p:attrName>ppt_x</p:attrName>
                                        </p:attrNameLst>
                                      </p:cBhvr>
                                    </p:anim>
                                  </p:childTnLst>
                                </p:cTn>
                              </p:par>
                              <p:par>
                                <p:cTn id="49" presetID="34" presetClass="entr" presetSubtype="0" fill="hold" grpId="0"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from="(-#ppt_w/2)" to="(#ppt_x)" calcmode="lin" valueType="num">
                                      <p:cBhvr>
                                        <p:cTn id="51" dur="600" fill="hold">
                                          <p:stCondLst>
                                            <p:cond delay="0"/>
                                          </p:stCondLst>
                                        </p:cTn>
                                        <p:tgtEl>
                                          <p:spTgt spid="3">
                                            <p:txEl>
                                              <p:pRg st="7" end="7"/>
                                            </p:txEl>
                                          </p:spTgt>
                                        </p:tgtEl>
                                        <p:attrNameLst>
                                          <p:attrName>ppt_x</p:attrName>
                                        </p:attrNameLst>
                                      </p:cBhvr>
                                    </p:anim>
                                    <p:anim from="0" to="-1.0" calcmode="lin" valueType="num">
                                      <p:cBhvr>
                                        <p:cTn id="52" dur="200" decel="50000" autoRev="1" fill="hold">
                                          <p:stCondLst>
                                            <p:cond delay="600"/>
                                          </p:stCondLst>
                                        </p:cTn>
                                        <p:tgtEl>
                                          <p:spTgt spid="3">
                                            <p:txEl>
                                              <p:pRg st="7" end="7"/>
                                            </p:txEl>
                                          </p:spTgt>
                                        </p:tgtEl>
                                        <p:attrNameLst>
                                          <p:attrName>xshear</p:attrName>
                                        </p:attrNameLst>
                                      </p:cBhvr>
                                    </p:anim>
                                    <p:animScale>
                                      <p:cBhvr>
                                        <p:cTn id="53" dur="200" decel="100000" autoRev="1" fill="hold">
                                          <p:stCondLst>
                                            <p:cond delay="600"/>
                                          </p:stCondLst>
                                        </p:cTn>
                                        <p:tgtEl>
                                          <p:spTgt spid="3">
                                            <p:txEl>
                                              <p:pRg st="7" end="7"/>
                                            </p:txEl>
                                          </p:spTgt>
                                        </p:tgtEl>
                                      </p:cBhvr>
                                      <p:from x="100000" y="100000"/>
                                      <p:to x="80000" y="100000"/>
                                    </p:animScale>
                                    <p:anim by="(#ppt_h/3+#ppt_w*0.1)" calcmode="lin" valueType="num">
                                      <p:cBhvr additive="sum">
                                        <p:cTn id="54" dur="200" decel="100000" autoRev="1" fill="hold">
                                          <p:stCondLst>
                                            <p:cond delay="600"/>
                                          </p:stCondLst>
                                        </p:cTn>
                                        <p:tgtEl>
                                          <p:spTgt spid="3">
                                            <p:txEl>
                                              <p:pRg st="7" end="7"/>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52400"/>
          </a:xfrm>
        </p:spPr>
        <p:txBody>
          <a:bodyPr/>
          <a:lstStyle/>
          <a:p>
            <a:endParaRPr lang="en-US" dirty="0"/>
          </a:p>
        </p:txBody>
      </p:sp>
      <p:sp>
        <p:nvSpPr>
          <p:cNvPr id="3" name="Content Placeholder 2"/>
          <p:cNvSpPr>
            <a:spLocks noGrp="1"/>
          </p:cNvSpPr>
          <p:nvPr>
            <p:ph idx="1"/>
          </p:nvPr>
        </p:nvSpPr>
        <p:spPr>
          <a:xfrm>
            <a:off x="533400" y="609600"/>
            <a:ext cx="8001000" cy="5562600"/>
          </a:xfrm>
        </p:spPr>
        <p:txBody>
          <a:bodyPr/>
          <a:lstStyle/>
          <a:p>
            <a:pPr lvl="2">
              <a:buFont typeface="Arial" pitchFamily="34" charset="0"/>
              <a:buChar char="•"/>
            </a:pPr>
            <a:r>
              <a:rPr lang="en-US" sz="2400" dirty="0" smtClean="0">
                <a:solidFill>
                  <a:srgbClr val="FF0000"/>
                </a:solidFill>
                <a:latin typeface="Times New Roman" pitchFamily="18" charset="0"/>
                <a:cs typeface="Times New Roman" pitchFamily="18" charset="0"/>
              </a:rPr>
              <a:t>CRIMINAL PROSECUTIONS CAN </a:t>
            </a:r>
            <a:r>
              <a:rPr lang="en-US" sz="2400" smtClean="0">
                <a:solidFill>
                  <a:srgbClr val="FF0000"/>
                </a:solidFill>
                <a:latin typeface="Times New Roman" pitchFamily="18" charset="0"/>
                <a:cs typeface="Times New Roman" pitchFamily="18" charset="0"/>
              </a:rPr>
              <a:t>BE </a:t>
            </a:r>
            <a:r>
              <a:rPr lang="en-US" sz="2400" smtClean="0">
                <a:solidFill>
                  <a:srgbClr val="FF0000"/>
                </a:solidFill>
                <a:latin typeface="Times New Roman" pitchFamily="18" charset="0"/>
                <a:cs typeface="Times New Roman" pitchFamily="18" charset="0"/>
              </a:rPr>
              <a:t>INITIATED IN </a:t>
            </a:r>
            <a:r>
              <a:rPr lang="en-US" sz="2400" dirty="0" smtClean="0">
                <a:solidFill>
                  <a:srgbClr val="FF0000"/>
                </a:solidFill>
                <a:latin typeface="Times New Roman" pitchFamily="18" charset="0"/>
                <a:cs typeface="Times New Roman" pitchFamily="18" charset="0"/>
              </a:rPr>
              <a:t>EITHER FEDERAL OR STATE COURT; THE DECISION ON WHERE TO PROSECUTE IS BASED ON WHETHER CRIMINAL INVESTIGATION CONDUCTED BY FEDERAL OR LOCAL LAW ENFORCEMENT AGENCY</a:t>
            </a:r>
          </a:p>
          <a:p>
            <a:pPr lvl="2">
              <a:buFont typeface="Arial" pitchFamily="34" charset="0"/>
              <a:buChar char="•"/>
            </a:pPr>
            <a:r>
              <a:rPr lang="en-US" sz="2400" dirty="0" smtClean="0">
                <a:solidFill>
                  <a:srgbClr val="FF0000"/>
                </a:solidFill>
                <a:latin typeface="Times New Roman" pitchFamily="18" charset="0"/>
                <a:cs typeface="Times New Roman" pitchFamily="18" charset="0"/>
              </a:rPr>
              <a:t>IN CIVIL CASES A DEFENDANT CAN CHOOSE TO REMOVE THE CASE FROM STATE TO FEDERAL COURT</a:t>
            </a:r>
          </a:p>
          <a:p>
            <a:pPr lvl="2">
              <a:buFont typeface="Arial" pitchFamily="34" charset="0"/>
              <a:buChar char="•"/>
            </a:pPr>
            <a:r>
              <a:rPr lang="en-US" sz="2400" dirty="0" smtClean="0">
                <a:solidFill>
                  <a:srgbClr val="FF0000"/>
                </a:solidFill>
                <a:latin typeface="Times New Roman" pitchFamily="18" charset="0"/>
                <a:cs typeface="Times New Roman" pitchFamily="18" charset="0"/>
              </a:rPr>
              <a:t>HANDLE APPEALS FROM DECISIONS OF CERTAIN SPECIALIZED COURTS OR JUDGMENTS ENTERED BY ADMINISTRATIVE LAW JUDGES</a:t>
            </a:r>
          </a:p>
          <a:p>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from="(-#ppt_w/2)" to="(#ppt_x)" calcmode="lin" valueType="num">
                                      <p:cBhvr>
                                        <p:cTn id="14" dur="600" fill="hold">
                                          <p:stCondLst>
                                            <p:cond delay="0"/>
                                          </p:stCondLst>
                                        </p:cTn>
                                        <p:tgtEl>
                                          <p:spTgt spid="3">
                                            <p:txEl>
                                              <p:pRg st="1" end="1"/>
                                            </p:txEl>
                                          </p:spTgt>
                                        </p:tgtEl>
                                        <p:attrNameLst>
                                          <p:attrName>ppt_x</p:attrName>
                                        </p:attrNameLst>
                                      </p:cBhvr>
                                    </p:anim>
                                    <p:anim from="0" to="-1.0" calcmode="lin" valueType="num">
                                      <p:cBhvr>
                                        <p:cTn id="15" dur="200" decel="50000" autoRev="1" fill="hold">
                                          <p:stCondLst>
                                            <p:cond delay="600"/>
                                          </p:stCondLst>
                                        </p:cTn>
                                        <p:tgtEl>
                                          <p:spTgt spid="3">
                                            <p:txEl>
                                              <p:pRg st="1" end="1"/>
                                            </p:txEl>
                                          </p:spTgt>
                                        </p:tgtEl>
                                        <p:attrNameLst>
                                          <p:attrName>xshear</p:attrName>
                                        </p:attrNameLst>
                                      </p:cBhvr>
                                    </p:anim>
                                    <p:animScale>
                                      <p:cBhvr>
                                        <p:cTn id="16" dur="200" decel="100000" autoRev="1" fill="hold">
                                          <p:stCondLst>
                                            <p:cond delay="600"/>
                                          </p:stCondLst>
                                        </p:cTn>
                                        <p:tgtEl>
                                          <p:spTgt spid="3">
                                            <p:txEl>
                                              <p:pRg st="1" end="1"/>
                                            </p:txEl>
                                          </p:spTgt>
                                        </p:tgtEl>
                                      </p:cBhvr>
                                      <p:from x="100000" y="100000"/>
                                      <p:to x="80000" y="100000"/>
                                    </p:animScale>
                                    <p:anim by="(#ppt_h/3+#ppt_w*0.1)" calcmode="lin" valueType="num">
                                      <p:cBhvr additive="sum">
                                        <p:cTn id="17" dur="200" decel="100000" autoRev="1" fill="hold">
                                          <p:stCondLst>
                                            <p:cond delay="600"/>
                                          </p:stCondLst>
                                        </p:cTn>
                                        <p:tgtEl>
                                          <p:spTgt spid="3">
                                            <p:txEl>
                                              <p:pRg st="1" end="1"/>
                                            </p:txEl>
                                          </p:spTgt>
                                        </p:tgtEl>
                                        <p:attrNameLst>
                                          <p:attrName>ppt_x</p:attrName>
                                        </p:attrNameLst>
                                      </p:cBhvr>
                                    </p:anim>
                                  </p:childTnLst>
                                </p:cTn>
                              </p:par>
                            </p:childTnLst>
                          </p:cTn>
                        </p:par>
                        <p:par>
                          <p:cTn id="18" fill="hold">
                            <p:stCondLst>
                              <p:cond delay="2000"/>
                            </p:stCondLst>
                            <p:childTnLst>
                              <p:par>
                                <p:cTn id="19" presetID="34"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from="(-#ppt_w/2)" to="(#ppt_x)" calcmode="lin" valueType="num">
                                      <p:cBhvr>
                                        <p:cTn id="21" dur="600" fill="hold">
                                          <p:stCondLst>
                                            <p:cond delay="0"/>
                                          </p:stCondLst>
                                        </p:cTn>
                                        <p:tgtEl>
                                          <p:spTgt spid="3">
                                            <p:txEl>
                                              <p:pRg st="2" end="2"/>
                                            </p:txEl>
                                          </p:spTgt>
                                        </p:tgtEl>
                                        <p:attrNameLst>
                                          <p:attrName>ppt_x</p:attrName>
                                        </p:attrNameLst>
                                      </p:cBhvr>
                                    </p:anim>
                                    <p:anim from="0" to="-1.0" calcmode="lin" valueType="num">
                                      <p:cBhvr>
                                        <p:cTn id="22" dur="200" decel="50000" autoRev="1" fill="hold">
                                          <p:stCondLst>
                                            <p:cond delay="600"/>
                                          </p:stCondLst>
                                        </p:cTn>
                                        <p:tgtEl>
                                          <p:spTgt spid="3">
                                            <p:txEl>
                                              <p:pRg st="2" end="2"/>
                                            </p:txEl>
                                          </p:spTgt>
                                        </p:tgtEl>
                                        <p:attrNameLst>
                                          <p:attrName>xshear</p:attrName>
                                        </p:attrNameLst>
                                      </p:cBhvr>
                                    </p:anim>
                                    <p:animScale>
                                      <p:cBhvr>
                                        <p:cTn id="23" dur="200" decel="100000" autoRev="1" fill="hold">
                                          <p:stCondLst>
                                            <p:cond delay="600"/>
                                          </p:stCondLst>
                                        </p:cTn>
                                        <p:tgtEl>
                                          <p:spTgt spid="3">
                                            <p:txEl>
                                              <p:pRg st="2" end="2"/>
                                            </p:txEl>
                                          </p:spTgt>
                                        </p:tgtEl>
                                      </p:cBhvr>
                                      <p:from x="100000" y="100000"/>
                                      <p:to x="80000" y="100000"/>
                                    </p:animScale>
                                    <p:anim by="(#ppt_h/3+#ppt_w*0.1)" calcmode="lin" valueType="num">
                                      <p:cBhvr additive="sum">
                                        <p:cTn id="24"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8001000" cy="990600"/>
          </a:xfrm>
        </p:spPr>
        <p:txBody>
          <a:bodyPr/>
          <a:lstStyle/>
          <a:p>
            <a:r>
              <a:rPr lang="en-US" dirty="0" smtClean="0">
                <a:solidFill>
                  <a:srgbClr val="FF0000"/>
                </a:solidFill>
                <a:latin typeface="Times New Roman" pitchFamily="18" charset="0"/>
                <a:cs typeface="Times New Roman" pitchFamily="18" charset="0"/>
              </a:rPr>
              <a:t>C. </a:t>
            </a:r>
            <a:r>
              <a:rPr lang="en-US" u="sng" dirty="0" smtClean="0">
                <a:solidFill>
                  <a:srgbClr val="FF0000"/>
                </a:solidFill>
                <a:latin typeface="Times New Roman" pitchFamily="18" charset="0"/>
                <a:cs typeface="Times New Roman" pitchFamily="18" charset="0"/>
              </a:rPr>
              <a:t>U.S. COURT OF APPEALS</a:t>
            </a:r>
            <a:br>
              <a:rPr lang="en-US" u="sng" dirty="0" smtClean="0">
                <a:solidFill>
                  <a:srgbClr val="FF0000"/>
                </a:solidFill>
                <a:latin typeface="Times New Roman" pitchFamily="18" charset="0"/>
                <a:cs typeface="Times New Roman" pitchFamily="18" charset="0"/>
              </a:rPr>
            </a:br>
            <a:endParaRPr lang="en-US" dirty="0"/>
          </a:p>
        </p:txBody>
      </p:sp>
      <p:sp>
        <p:nvSpPr>
          <p:cNvPr id="3" name="Content Placeholder 2"/>
          <p:cNvSpPr>
            <a:spLocks noGrp="1"/>
          </p:cNvSpPr>
          <p:nvPr>
            <p:ph type="body" sz="half" idx="1"/>
          </p:nvPr>
        </p:nvSpPr>
        <p:spPr>
          <a:xfrm>
            <a:off x="381000" y="1219200"/>
            <a:ext cx="3886200" cy="5181600"/>
          </a:xfrm>
        </p:spPr>
        <p:txBody>
          <a:bodyPr/>
          <a:lstStyle/>
          <a:p>
            <a:pPr lvl="1"/>
            <a:r>
              <a:rPr lang="en-US" sz="2000" dirty="0" smtClean="0">
                <a:solidFill>
                  <a:srgbClr val="FF0000"/>
                </a:solidFill>
                <a:latin typeface="Times New Roman" pitchFamily="18" charset="0"/>
                <a:cs typeface="Times New Roman" pitchFamily="18" charset="0"/>
              </a:rPr>
              <a:t>179 JUDGES SIT IN 12 JUDICIAL CIRCUITS</a:t>
            </a:r>
          </a:p>
          <a:p>
            <a:pPr lvl="1"/>
            <a:r>
              <a:rPr lang="en-US" sz="2000" dirty="0" smtClean="0">
                <a:solidFill>
                  <a:srgbClr val="FF0000"/>
                </a:solidFill>
                <a:latin typeface="Times New Roman" pitchFamily="18" charset="0"/>
                <a:cs typeface="Times New Roman" pitchFamily="18" charset="0"/>
              </a:rPr>
              <a:t>GEOGRAPHICAL BOUNDRY OF A U.S. COURT OF APPEALS CONSIST OF 2-7 STATES</a:t>
            </a:r>
          </a:p>
          <a:p>
            <a:pPr lvl="1"/>
            <a:r>
              <a:rPr lang="en-US" sz="2000" dirty="0" smtClean="0">
                <a:solidFill>
                  <a:srgbClr val="FF0000"/>
                </a:solidFill>
                <a:latin typeface="Times New Roman" pitchFamily="18" charset="0"/>
                <a:cs typeface="Times New Roman" pitchFamily="18" charset="0"/>
              </a:rPr>
              <a:t>PRESIDENT SELECTS JUDGES WHO MUST BE CONFIRMED BY THE SENATE</a:t>
            </a:r>
          </a:p>
          <a:p>
            <a:pPr lvl="1"/>
            <a:r>
              <a:rPr lang="en-US" sz="2000" dirty="0" smtClean="0">
                <a:solidFill>
                  <a:srgbClr val="FF0000"/>
                </a:solidFill>
                <a:latin typeface="Times New Roman" pitchFamily="18" charset="0"/>
                <a:cs typeface="Times New Roman" pitchFamily="18" charset="0"/>
              </a:rPr>
              <a:t>NO JURY TRIALS; ONLY HEAR APPELLATE ORAL ARGUMENT</a:t>
            </a:r>
          </a:p>
          <a:p>
            <a:pPr lvl="1"/>
            <a:r>
              <a:rPr lang="en-US" sz="2000" dirty="0" smtClean="0">
                <a:solidFill>
                  <a:srgbClr val="FF0000"/>
                </a:solidFill>
                <a:latin typeface="Times New Roman" pitchFamily="18" charset="0"/>
                <a:cs typeface="Times New Roman" pitchFamily="18" charset="0"/>
              </a:rPr>
              <a:t>IT IS THE FEDERAL INTERMEDIATE APPELLATE COURT</a:t>
            </a:r>
          </a:p>
        </p:txBody>
      </p:sp>
      <p:pic>
        <p:nvPicPr>
          <p:cNvPr id="6" name="ClipArt Placeholder 5" descr="620px-US_Court_of_Appeals_and_District_Court_map_svg.png"/>
          <p:cNvPicPr>
            <a:picLocks noGrp="1" noChangeAspect="1"/>
          </p:cNvPicPr>
          <p:nvPr>
            <p:ph type="clipArt" sz="half" idx="2"/>
          </p:nvPr>
        </p:nvPicPr>
        <p:blipFill>
          <a:blip r:embed="rId2" cstate="print"/>
          <a:stretch>
            <a:fillRect/>
          </a:stretch>
        </p:blipFill>
        <p:spPr>
          <a:xfrm>
            <a:off x="4191000" y="1143000"/>
            <a:ext cx="4953000" cy="4648199"/>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0.05"/>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 calcmode="lin" valueType="num">
                                      <p:cBhvr>
                                        <p:cTn id="9" dur="2000" fill="hold"/>
                                        <p:tgtEl>
                                          <p:spTgt spid="4"/>
                                        </p:tgtEl>
                                        <p:attrNameLst>
                                          <p:attrName>ppt_x</p:attrName>
                                        </p:attrNameLst>
                                      </p:cBhvr>
                                      <p:tavLst>
                                        <p:tav tm="0">
                                          <p:val>
                                            <p:strVal val="#ppt_x-.2"/>
                                          </p:val>
                                        </p:tav>
                                        <p:tav tm="100000">
                                          <p:val>
                                            <p:strVal val="#ppt_x"/>
                                          </p:val>
                                        </p:tav>
                                      </p:tavLst>
                                    </p:anim>
                                    <p:anim calcmode="lin" valueType="num">
                                      <p:cBhvr>
                                        <p:cTn id="10" dur="2000" fill="hold"/>
                                        <p:tgtEl>
                                          <p:spTgt spid="4"/>
                                        </p:tgtEl>
                                        <p:attrNameLst>
                                          <p:attrName>ppt_y</p:attrName>
                                        </p:attrNameLst>
                                      </p:cBhvr>
                                      <p:tavLst>
                                        <p:tav tm="0">
                                          <p:val>
                                            <p:strVal val="#ppt_y"/>
                                          </p:val>
                                        </p:tav>
                                        <p:tav tm="100000">
                                          <p:val>
                                            <p:strVal val="#ppt_y"/>
                                          </p:val>
                                        </p:tav>
                                      </p:tavLst>
                                    </p:anim>
                                    <p:animEffect transition="in" filter="fade">
                                      <p:cBhvr>
                                        <p:cTn id="11" dur="2000"/>
                                        <p:tgtEl>
                                          <p:spTgt spid="4"/>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2000" fill="hold"/>
                                        <p:tgtEl>
                                          <p:spTgt spid="6"/>
                                        </p:tgtEl>
                                        <p:attrNameLst>
                                          <p:attrName>ppt_w</p:attrName>
                                        </p:attrNameLst>
                                      </p:cBhvr>
                                      <p:tavLst>
                                        <p:tav tm="0">
                                          <p:val>
                                            <p:strVal val="#ppt_w*0.05"/>
                                          </p:val>
                                        </p:tav>
                                        <p:tav tm="100000">
                                          <p:val>
                                            <p:strVal val="#ppt_w"/>
                                          </p:val>
                                        </p:tav>
                                      </p:tavLst>
                                    </p:anim>
                                    <p:anim calcmode="lin" valueType="num">
                                      <p:cBhvr>
                                        <p:cTn id="15" dur="2000" fill="hold"/>
                                        <p:tgtEl>
                                          <p:spTgt spid="6"/>
                                        </p:tgtEl>
                                        <p:attrNameLst>
                                          <p:attrName>ppt_h</p:attrName>
                                        </p:attrNameLst>
                                      </p:cBhvr>
                                      <p:tavLst>
                                        <p:tav tm="0">
                                          <p:val>
                                            <p:strVal val="#ppt_h"/>
                                          </p:val>
                                        </p:tav>
                                        <p:tav tm="100000">
                                          <p:val>
                                            <p:strVal val="#ppt_h"/>
                                          </p:val>
                                        </p:tav>
                                      </p:tavLst>
                                    </p:anim>
                                    <p:anim calcmode="lin" valueType="num">
                                      <p:cBhvr>
                                        <p:cTn id="16" dur="2000" fill="hold"/>
                                        <p:tgtEl>
                                          <p:spTgt spid="6"/>
                                        </p:tgtEl>
                                        <p:attrNameLst>
                                          <p:attrName>ppt_x</p:attrName>
                                        </p:attrNameLst>
                                      </p:cBhvr>
                                      <p:tavLst>
                                        <p:tav tm="0">
                                          <p:val>
                                            <p:strVal val="#ppt_x-.2"/>
                                          </p:val>
                                        </p:tav>
                                        <p:tav tm="100000">
                                          <p:val>
                                            <p:strVal val="#ppt_x"/>
                                          </p:val>
                                        </p:tav>
                                      </p:tavLst>
                                    </p:anim>
                                    <p:anim calcmode="lin" valueType="num">
                                      <p:cBhvr>
                                        <p:cTn id="17" dur="2000" fill="hold"/>
                                        <p:tgtEl>
                                          <p:spTgt spid="6"/>
                                        </p:tgtEl>
                                        <p:attrNameLst>
                                          <p:attrName>ppt_y</p:attrName>
                                        </p:attrNameLst>
                                      </p:cBhvr>
                                      <p:tavLst>
                                        <p:tav tm="0">
                                          <p:val>
                                            <p:strVal val="#ppt_y"/>
                                          </p:val>
                                        </p:tav>
                                        <p:tav tm="100000">
                                          <p:val>
                                            <p:strVal val="#ppt_y"/>
                                          </p:val>
                                        </p:tav>
                                      </p:tavLst>
                                    </p:anim>
                                    <p:animEffect transition="in" filter="fade">
                                      <p:cBhvr>
                                        <p:cTn id="18" dur="2000"/>
                                        <p:tgtEl>
                                          <p:spTgt spid="6"/>
                                        </p:tgtEl>
                                      </p:cBhvr>
                                    </p:animEffect>
                                  </p:childTnLst>
                                </p:cTn>
                              </p:par>
                            </p:childTnLst>
                          </p:cTn>
                        </p:par>
                        <p:par>
                          <p:cTn id="19" fill="hold">
                            <p:stCondLst>
                              <p:cond delay="2000"/>
                            </p:stCondLst>
                            <p:childTnLst>
                              <p:par>
                                <p:cTn id="20" presetID="54" presetClass="entr" presetSubtype="0" accel="100000" fill="hold" grpId="0" nodeType="after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10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3"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6" dur="1000"/>
                                        <p:tgtEl>
                                          <p:spTgt spid="3">
                                            <p:txEl>
                                              <p:pRg st="0" end="0"/>
                                            </p:txEl>
                                          </p:spTgt>
                                        </p:tgtEl>
                                      </p:cBhvr>
                                    </p:animEffect>
                                  </p:childTnLst>
                                </p:cTn>
                              </p:par>
                            </p:childTnLst>
                          </p:cTn>
                        </p:par>
                        <p:par>
                          <p:cTn id="27" fill="hold">
                            <p:stCondLst>
                              <p:cond delay="3000"/>
                            </p:stCondLst>
                            <p:childTnLst>
                              <p:par>
                                <p:cTn id="28" presetID="54" presetClass="entr" presetSubtype="0" accel="100000" fill="hold" grpId="0" nodeType="after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p:cTn id="30" dur="10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31"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34" dur="1000"/>
                                        <p:tgtEl>
                                          <p:spTgt spid="3">
                                            <p:txEl>
                                              <p:pRg st="1" end="1"/>
                                            </p:txEl>
                                          </p:spTgt>
                                        </p:tgtEl>
                                      </p:cBhvr>
                                    </p:animEffect>
                                  </p:childTnLst>
                                </p:cTn>
                              </p:par>
                            </p:childTnLst>
                          </p:cTn>
                        </p:par>
                        <p:par>
                          <p:cTn id="35" fill="hold">
                            <p:stCondLst>
                              <p:cond delay="4000"/>
                            </p:stCondLst>
                            <p:childTnLst>
                              <p:par>
                                <p:cTn id="36" presetID="54" presetClass="entr" presetSubtype="0" accel="100000" fill="hold" grpId="0" nodeType="after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p:cTn id="38" dur="10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9"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0"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42" dur="1000"/>
                                        <p:tgtEl>
                                          <p:spTgt spid="3">
                                            <p:txEl>
                                              <p:pRg st="2" end="2"/>
                                            </p:txEl>
                                          </p:spTgt>
                                        </p:tgtEl>
                                      </p:cBhvr>
                                    </p:animEffect>
                                  </p:childTnLst>
                                </p:cTn>
                              </p:par>
                            </p:childTnLst>
                          </p:cTn>
                        </p:par>
                        <p:par>
                          <p:cTn id="43" fill="hold">
                            <p:stCondLst>
                              <p:cond delay="5000"/>
                            </p:stCondLst>
                            <p:childTnLst>
                              <p:par>
                                <p:cTn id="44" presetID="54" presetClass="entr" presetSubtype="0" accel="100000" fill="hold" grpId="0" nodeType="after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10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7"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50" dur="1000"/>
                                        <p:tgtEl>
                                          <p:spTgt spid="3">
                                            <p:txEl>
                                              <p:pRg st="3" end="3"/>
                                            </p:txEl>
                                          </p:spTgt>
                                        </p:tgtEl>
                                      </p:cBhvr>
                                    </p:animEffect>
                                  </p:childTnLst>
                                </p:cTn>
                              </p:par>
                              <p:par>
                                <p:cTn id="51" presetID="54" presetClass="entr" presetSubtype="0" accel="100000" fill="hold" grpId="0" nodeType="with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 calcmode="lin" valueType="num">
                                      <p:cBhvr>
                                        <p:cTn id="53" dur="10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4"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6"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sz="2800" dirty="0" smtClean="0">
                <a:solidFill>
                  <a:srgbClr val="FF0000"/>
                </a:solidFill>
                <a:latin typeface="Times New Roman" pitchFamily="18" charset="0"/>
                <a:cs typeface="Times New Roman" pitchFamily="18" charset="0"/>
              </a:rPr>
              <a:t>SALARY=$180,00</a:t>
            </a:r>
          </a:p>
          <a:p>
            <a:pPr lvl="1"/>
            <a:r>
              <a:rPr lang="en-US" sz="2800" dirty="0" smtClean="0">
                <a:solidFill>
                  <a:srgbClr val="FF0000"/>
                </a:solidFill>
                <a:latin typeface="Times New Roman" pitchFamily="18" charset="0"/>
                <a:cs typeface="Times New Roman" pitchFamily="18" charset="0"/>
              </a:rPr>
              <a:t>PRIMARILY REVIEW DECISIONS FROM  U.S. DISTRICT COURTS AND LIMITED NUMBER OF OTHER FEDERAL COURTS WITH JURISDICTION OVER SPECIFIC SUBJECT MATTERS </a:t>
            </a:r>
          </a:p>
          <a:p>
            <a:pPr lvl="1"/>
            <a:r>
              <a:rPr lang="en-US" sz="2800" dirty="0" smtClean="0">
                <a:solidFill>
                  <a:srgbClr val="FF0000"/>
                </a:solidFill>
                <a:latin typeface="Times New Roman" pitchFamily="18" charset="0"/>
                <a:cs typeface="Times New Roman" pitchFamily="18" charset="0"/>
              </a:rPr>
              <a:t>DECISIONS SET SIGNIFICANT LEGAL PRECEDENT AND HAVE A STRONG POLICY IMPACT ON U.S. LAW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01000" cy="990600"/>
          </a:xfrm>
        </p:spPr>
        <p:txBody>
          <a:bodyPr/>
          <a:lstStyle/>
          <a:p>
            <a:pPr algn="ctr"/>
            <a:r>
              <a:rPr lang="en-US" sz="4000" dirty="0" smtClean="0">
                <a:solidFill>
                  <a:srgbClr val="FF0000"/>
                </a:solidFill>
                <a:latin typeface="Times New Roman" pitchFamily="18" charset="0"/>
                <a:cs typeface="Times New Roman" pitchFamily="18" charset="0"/>
              </a:rPr>
              <a:t>III 	STATE OF FLORIDA </a:t>
            </a:r>
            <a:r>
              <a:rPr lang="en-US" dirty="0" smtClean="0">
                <a:solidFill>
                  <a:srgbClr val="FF0000"/>
                </a:solidFill>
                <a:latin typeface="Times New Roman" pitchFamily="18" charset="0"/>
                <a:cs typeface="Times New Roman" pitchFamily="18" charset="0"/>
              </a:rPr>
              <a:t>	</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type="body" sz="half" idx="1"/>
          </p:nvPr>
        </p:nvSpPr>
        <p:spPr>
          <a:xfrm>
            <a:off x="533400" y="1295400"/>
            <a:ext cx="3924300" cy="5105400"/>
          </a:xfrm>
        </p:spPr>
        <p:txBody>
          <a:bodyPr/>
          <a:lstStyle/>
          <a:p>
            <a:r>
              <a:rPr lang="en-US" sz="2000" b="1" dirty="0" smtClean="0">
                <a:solidFill>
                  <a:srgbClr val="FF0000"/>
                </a:solidFill>
                <a:latin typeface="Times New Roman" pitchFamily="18" charset="0"/>
                <a:cs typeface="Times New Roman" pitchFamily="18" charset="0"/>
              </a:rPr>
              <a:t>A</a:t>
            </a:r>
            <a:r>
              <a:rPr lang="en-US" sz="2000" dirty="0" smtClean="0">
                <a:solidFill>
                  <a:srgbClr val="FF0000"/>
                </a:solidFill>
                <a:latin typeface="Times New Roman" pitchFamily="18" charset="0"/>
                <a:cs typeface="Times New Roman" pitchFamily="18" charset="0"/>
              </a:rPr>
              <a:t>.	</a:t>
            </a:r>
            <a:r>
              <a:rPr lang="en-US" sz="2000" b="1" u="sng" dirty="0" smtClean="0">
                <a:solidFill>
                  <a:srgbClr val="FF0000"/>
                </a:solidFill>
                <a:latin typeface="Times New Roman" pitchFamily="18" charset="0"/>
                <a:cs typeface="Times New Roman" pitchFamily="18" charset="0"/>
              </a:rPr>
              <a:t>COUNTY COURT JUDGES</a:t>
            </a:r>
          </a:p>
          <a:p>
            <a:pPr lvl="1"/>
            <a:r>
              <a:rPr lang="en-US" sz="2000" dirty="0" smtClean="0">
                <a:solidFill>
                  <a:srgbClr val="FF0000"/>
                </a:solidFill>
                <a:latin typeface="Times New Roman" pitchFamily="18" charset="0"/>
                <a:cs typeface="Times New Roman" pitchFamily="18" charset="0"/>
              </a:rPr>
              <a:t>AT LEAST 1 IN EACH OF FLORIDA’S 67 COUNTIES </a:t>
            </a:r>
          </a:p>
          <a:p>
            <a:pPr lvl="1"/>
            <a:r>
              <a:rPr lang="en-US" sz="2000" dirty="0" smtClean="0">
                <a:solidFill>
                  <a:srgbClr val="FF0000"/>
                </a:solidFill>
                <a:latin typeface="Times New Roman" pitchFamily="18" charset="0"/>
                <a:cs typeface="Times New Roman" pitchFamily="18" charset="0"/>
              </a:rPr>
              <a:t>COUNTY RESIDENT</a:t>
            </a:r>
          </a:p>
          <a:p>
            <a:pPr lvl="1"/>
            <a:r>
              <a:rPr lang="en-US" sz="2000" dirty="0" smtClean="0">
                <a:solidFill>
                  <a:srgbClr val="FF0000"/>
                </a:solidFill>
                <a:latin typeface="Times New Roman" pitchFamily="18" charset="0"/>
                <a:cs typeface="Times New Roman" pitchFamily="18" charset="0"/>
              </a:rPr>
              <a:t>MEMBER OF FLORIDA BAR MINIMUM OF 5 YEARS</a:t>
            </a:r>
          </a:p>
          <a:p>
            <a:pPr lvl="1"/>
            <a:r>
              <a:rPr lang="en-US" sz="2000" dirty="0" smtClean="0">
                <a:solidFill>
                  <a:srgbClr val="FF0000"/>
                </a:solidFill>
                <a:latin typeface="Times New Roman" pitchFamily="18" charset="0"/>
                <a:cs typeface="Times New Roman" pitchFamily="18" charset="0"/>
              </a:rPr>
              <a:t>6 YEAR TERM (ELECTED OR APPOINTED)</a:t>
            </a:r>
          </a:p>
          <a:p>
            <a:pPr lvl="1"/>
            <a:r>
              <a:rPr lang="en-US" sz="2000" dirty="0" smtClean="0">
                <a:solidFill>
                  <a:srgbClr val="FF0000"/>
                </a:solidFill>
                <a:latin typeface="Times New Roman" pitchFamily="18" charset="0"/>
                <a:cs typeface="Times New Roman" pitchFamily="18" charset="0"/>
              </a:rPr>
              <a:t>SALARY=$ 132,000</a:t>
            </a:r>
          </a:p>
          <a:p>
            <a:pPr lvl="1"/>
            <a:r>
              <a:rPr lang="en-US" sz="2000" dirty="0" smtClean="0">
                <a:solidFill>
                  <a:srgbClr val="FF0000"/>
                </a:solidFill>
                <a:latin typeface="Times New Roman" pitchFamily="18" charset="0"/>
                <a:cs typeface="Times New Roman" pitchFamily="18" charset="0"/>
              </a:rPr>
              <a:t>HANDLE JURY AND NON-JURY TRIALS</a:t>
            </a:r>
          </a:p>
        </p:txBody>
      </p:sp>
      <p:pic>
        <p:nvPicPr>
          <p:cNvPr id="5" name="ClipArt Placeholder 4" descr="courthouse browardcounty 510x315.ashx.jpg"/>
          <p:cNvPicPr>
            <a:picLocks noGrp="1" noChangeAspect="1"/>
          </p:cNvPicPr>
          <p:nvPr>
            <p:ph type="clipArt" sz="half" idx="2"/>
          </p:nvPr>
        </p:nvPicPr>
        <p:blipFill>
          <a:blip r:embed="rId2" cstate="print"/>
          <a:stretch>
            <a:fillRect/>
          </a:stretch>
        </p:blipFill>
        <p:spPr>
          <a:xfrm>
            <a:off x="4724400" y="1295400"/>
            <a:ext cx="4419600" cy="5334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1000"/>
                                        <p:tgtEl>
                                          <p:spTgt spid="3">
                                            <p:txEl>
                                              <p:pRg st="0" end="0"/>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ssolve">
                                      <p:cBhvr>
                                        <p:cTn id="14" dur="1000"/>
                                        <p:tgtEl>
                                          <p:spTgt spid="5"/>
                                        </p:tgtEl>
                                      </p:cBhvr>
                                    </p:animEffect>
                                  </p:childTnLst>
                                </p:cTn>
                              </p:par>
                            </p:childTnLst>
                          </p:cTn>
                        </p:par>
                        <p:par>
                          <p:cTn id="15" fill="hold">
                            <p:stCondLst>
                              <p:cond delay="2000"/>
                            </p:stCondLst>
                            <p:childTnLst>
                              <p:par>
                                <p:cTn id="16" presetID="9"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ssolve">
                                      <p:cBhvr>
                                        <p:cTn id="18" dur="1000"/>
                                        <p:tgtEl>
                                          <p:spTgt spid="3">
                                            <p:txEl>
                                              <p:pRg st="1" end="1"/>
                                            </p:txEl>
                                          </p:spTgt>
                                        </p:tgtEl>
                                      </p:cBhvr>
                                    </p:animEffect>
                                  </p:childTnLst>
                                </p:cTn>
                              </p:par>
                            </p:childTnLst>
                          </p:cTn>
                        </p:par>
                        <p:par>
                          <p:cTn id="19" fill="hold">
                            <p:stCondLst>
                              <p:cond delay="3000"/>
                            </p:stCondLst>
                            <p:childTnLst>
                              <p:par>
                                <p:cTn id="20" presetID="9" presetClass="entr" presetSubtype="0"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1000"/>
                                        <p:tgtEl>
                                          <p:spTgt spid="3">
                                            <p:txEl>
                                              <p:pRg st="2" end="2"/>
                                            </p:txEl>
                                          </p:spTgt>
                                        </p:tgtEl>
                                      </p:cBhvr>
                                    </p:animEffect>
                                  </p:childTnLst>
                                </p:cTn>
                              </p:par>
                            </p:childTnLst>
                          </p:cTn>
                        </p:par>
                        <p:par>
                          <p:cTn id="23" fill="hold">
                            <p:stCondLst>
                              <p:cond delay="4000"/>
                            </p:stCondLst>
                            <p:childTnLst>
                              <p:par>
                                <p:cTn id="24" presetID="9"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1000"/>
                                        <p:tgtEl>
                                          <p:spTgt spid="3">
                                            <p:txEl>
                                              <p:pRg st="3" end="3"/>
                                            </p:txEl>
                                          </p:spTgt>
                                        </p:tgtEl>
                                      </p:cBhvr>
                                    </p:animEffect>
                                  </p:childTnLst>
                                </p:cTn>
                              </p:par>
                            </p:childTnLst>
                          </p:cTn>
                        </p:par>
                        <p:par>
                          <p:cTn id="27" fill="hold">
                            <p:stCondLst>
                              <p:cond delay="5000"/>
                            </p:stCondLst>
                            <p:childTnLst>
                              <p:par>
                                <p:cTn id="28" presetID="9"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dissolve">
                                      <p:cBhvr>
                                        <p:cTn id="30" dur="1000"/>
                                        <p:tgtEl>
                                          <p:spTgt spid="3">
                                            <p:txEl>
                                              <p:pRg st="4" end="4"/>
                                            </p:txEl>
                                          </p:spTgt>
                                        </p:tgtEl>
                                      </p:cBhvr>
                                    </p:animEffect>
                                  </p:childTnLst>
                                </p:cTn>
                              </p:par>
                            </p:childTnLst>
                          </p:cTn>
                        </p:par>
                        <p:par>
                          <p:cTn id="31" fill="hold">
                            <p:stCondLst>
                              <p:cond delay="6000"/>
                            </p:stCondLst>
                            <p:childTnLst>
                              <p:par>
                                <p:cTn id="32" presetID="9"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1000"/>
                                        <p:tgtEl>
                                          <p:spTgt spid="3">
                                            <p:txEl>
                                              <p:pRg st="5" end="5"/>
                                            </p:txEl>
                                          </p:spTgt>
                                        </p:tgtEl>
                                      </p:cBhvr>
                                    </p:animEffect>
                                  </p:childTnLst>
                                </p:cTn>
                              </p:par>
                            </p:childTnLst>
                          </p:cTn>
                        </p:par>
                        <p:par>
                          <p:cTn id="35" fill="hold">
                            <p:stCondLst>
                              <p:cond delay="7000"/>
                            </p:stCondLst>
                            <p:childTnLst>
                              <p:par>
                                <p:cTn id="36" presetID="9"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dissolve">
                                      <p:cBhvr>
                                        <p:cTn id="3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sz="3200" u="sng" dirty="0" smtClean="0">
                <a:solidFill>
                  <a:srgbClr val="FF0000"/>
                </a:solidFill>
                <a:latin typeface="Times New Roman" pitchFamily="18" charset="0"/>
                <a:cs typeface="Times New Roman" pitchFamily="18" charset="0"/>
              </a:rPr>
              <a:t>JURISDICTION</a:t>
            </a:r>
          </a:p>
          <a:p>
            <a:pPr lvl="2"/>
            <a:r>
              <a:rPr lang="en-US" sz="3200" dirty="0" smtClean="0">
                <a:solidFill>
                  <a:srgbClr val="FF0000"/>
                </a:solidFill>
                <a:latin typeface="Times New Roman" pitchFamily="18" charset="0"/>
                <a:cs typeface="Times New Roman" pitchFamily="18" charset="0"/>
              </a:rPr>
              <a:t>MISDEMEANORS</a:t>
            </a:r>
          </a:p>
          <a:p>
            <a:pPr lvl="2"/>
            <a:r>
              <a:rPr lang="en-US" sz="3200" dirty="0" smtClean="0">
                <a:solidFill>
                  <a:srgbClr val="FF0000"/>
                </a:solidFill>
                <a:latin typeface="Times New Roman" pitchFamily="18" charset="0"/>
                <a:cs typeface="Times New Roman" pitchFamily="18" charset="0"/>
              </a:rPr>
              <a:t>TRAFFIC OFFENSES</a:t>
            </a:r>
          </a:p>
          <a:p>
            <a:pPr lvl="2"/>
            <a:r>
              <a:rPr lang="en-US" sz="3200" dirty="0" smtClean="0">
                <a:solidFill>
                  <a:srgbClr val="FF0000"/>
                </a:solidFill>
                <a:latin typeface="Times New Roman" pitchFamily="18" charset="0"/>
                <a:cs typeface="Times New Roman" pitchFamily="18" charset="0"/>
              </a:rPr>
              <a:t>CIVIL CASES; AMOUNT IN DISPUTE LESS THAN $15,000</a:t>
            </a:r>
          </a:p>
          <a:p>
            <a:pPr lvl="2"/>
            <a:r>
              <a:rPr lang="en-US" sz="3200" dirty="0" smtClean="0">
                <a:solidFill>
                  <a:srgbClr val="FF0000"/>
                </a:solidFill>
                <a:latin typeface="Times New Roman" pitchFamily="18" charset="0"/>
                <a:cs typeface="Times New Roman" pitchFamily="18" charset="0"/>
              </a:rPr>
              <a:t>SMALL CIVIL CLAIMS UP TO $5,000</a:t>
            </a:r>
          </a:p>
          <a:p>
            <a:pPr lvl="2"/>
            <a:r>
              <a:rPr lang="en-US" sz="3200" dirty="0" smtClean="0">
                <a:solidFill>
                  <a:srgbClr val="FF0000"/>
                </a:solidFill>
                <a:latin typeface="Times New Roman" pitchFamily="18" charset="0"/>
                <a:cs typeface="Times New Roman" pitchFamily="18" charset="0"/>
              </a:rPr>
              <a:t>LANDLORD-TENANT ISSUES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01000" cy="1385888"/>
          </a:xfrm>
        </p:spPr>
        <p:txBody>
          <a:bodyPr/>
          <a:lstStyle/>
          <a:p>
            <a:r>
              <a:rPr lang="en-US" sz="2800" dirty="0" smtClean="0">
                <a:solidFill>
                  <a:srgbClr val="FF0000"/>
                </a:solidFill>
                <a:latin typeface="Times New Roman" pitchFamily="18" charset="0"/>
                <a:cs typeface="Times New Roman" pitchFamily="18" charset="0"/>
              </a:rPr>
              <a:t>I. FEDERAL SPECIALTY COURTS WITH ORIGINAL JURISDICTION OVER SPECIFIC SUBJECT MATTERS</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752600"/>
            <a:ext cx="8001000" cy="4419600"/>
          </a:xfrm>
        </p:spPr>
        <p:txBody>
          <a:bodyPr/>
          <a:lstStyle/>
          <a:p>
            <a:r>
              <a:rPr lang="en-US" b="1" dirty="0" smtClean="0">
                <a:solidFill>
                  <a:srgbClr val="FF0000"/>
                </a:solidFill>
                <a:latin typeface="Times New Roman" pitchFamily="18" charset="0"/>
                <a:cs typeface="Times New Roman" pitchFamily="18" charset="0"/>
              </a:rPr>
              <a:t>A.	</a:t>
            </a:r>
            <a:r>
              <a:rPr lang="en-US" b="1" u="sng" dirty="0" smtClean="0">
                <a:solidFill>
                  <a:srgbClr val="FF0000"/>
                </a:solidFill>
                <a:latin typeface="Times New Roman" pitchFamily="18" charset="0"/>
                <a:cs typeface="Times New Roman" pitchFamily="18" charset="0"/>
              </a:rPr>
              <a:t>U.S. BANKRUPTCY COURTS</a:t>
            </a:r>
          </a:p>
          <a:p>
            <a:pPr lvl="1">
              <a:buFont typeface="Arial" pitchFamily="34" charset="0"/>
              <a:buChar char="•"/>
            </a:pPr>
            <a:r>
              <a:rPr lang="en-US" dirty="0" smtClean="0">
                <a:solidFill>
                  <a:srgbClr val="FF0000"/>
                </a:solidFill>
                <a:latin typeface="Times New Roman" pitchFamily="18" charset="0"/>
                <a:cs typeface="Times New Roman" pitchFamily="18" charset="0"/>
              </a:rPr>
              <a:t>CREATED BY ART. I SECTION 8, SALARY $150,00</a:t>
            </a:r>
          </a:p>
          <a:p>
            <a:pPr lvl="1">
              <a:buFont typeface="Arial" pitchFamily="34" charset="0"/>
              <a:buChar char="•"/>
            </a:pPr>
            <a:r>
              <a:rPr lang="en-US" dirty="0" smtClean="0">
                <a:solidFill>
                  <a:srgbClr val="FF0000"/>
                </a:solidFill>
                <a:latin typeface="Times New Roman" pitchFamily="18" charset="0"/>
                <a:cs typeface="Times New Roman" pitchFamily="18" charset="0"/>
              </a:rPr>
              <a:t>CONSIDERED A UNIT OF U.S. DISTRICT COURTS</a:t>
            </a:r>
          </a:p>
          <a:p>
            <a:pPr lvl="1">
              <a:buFont typeface="Arial" pitchFamily="34" charset="0"/>
              <a:buChar char="•"/>
            </a:pPr>
            <a:r>
              <a:rPr lang="en-US" dirty="0" smtClean="0">
                <a:solidFill>
                  <a:srgbClr val="FF0000"/>
                </a:solidFill>
                <a:latin typeface="Times New Roman" pitchFamily="18" charset="0"/>
                <a:cs typeface="Times New Roman" pitchFamily="18" charset="0"/>
              </a:rPr>
              <a:t>JUDGES APPOINTED BY U.S. COURT OF APPEALS FOR 14 YEARS </a:t>
            </a:r>
          </a:p>
          <a:p>
            <a:pPr lvl="1">
              <a:buFont typeface="Arial" pitchFamily="34" charset="0"/>
              <a:buChar char="•"/>
            </a:pPr>
            <a:r>
              <a:rPr lang="en-US" dirty="0" smtClean="0">
                <a:solidFill>
                  <a:srgbClr val="FF0000"/>
                </a:solidFill>
                <a:latin typeface="Times New Roman" pitchFamily="18" charset="0"/>
                <a:cs typeface="Times New Roman" pitchFamily="18" charset="0"/>
              </a:rPr>
              <a:t>DECISIONS APPEALED TO U.S. DISTRICT COURT </a:t>
            </a:r>
          </a:p>
          <a:p>
            <a:pPr lvl="1">
              <a:buFont typeface="Arial" pitchFamily="34" charset="0"/>
              <a:buChar char="•"/>
            </a:pPr>
            <a:r>
              <a:rPr lang="en-US" dirty="0" smtClean="0">
                <a:solidFill>
                  <a:srgbClr val="FF0000"/>
                </a:solidFill>
                <a:latin typeface="Times New Roman" pitchFamily="18" charset="0"/>
                <a:cs typeface="Times New Roman" pitchFamily="18" charset="0"/>
              </a:rPr>
              <a:t>HANDLE CASES FOR </a:t>
            </a:r>
            <a:r>
              <a:rPr lang="en-US" u="sng" dirty="0" smtClean="0">
                <a:solidFill>
                  <a:srgbClr val="FF0000"/>
                </a:solidFill>
                <a:latin typeface="Times New Roman" pitchFamily="18" charset="0"/>
                <a:cs typeface="Times New Roman" pitchFamily="18" charset="0"/>
              </a:rPr>
              <a:t>INDIVIDUALS</a:t>
            </a:r>
            <a:r>
              <a:rPr lang="en-US" dirty="0" smtClean="0">
                <a:solidFill>
                  <a:srgbClr val="FF0000"/>
                </a:solidFill>
                <a:latin typeface="Times New Roman" pitchFamily="18" charset="0"/>
                <a:cs typeface="Times New Roman" pitchFamily="18" charset="0"/>
              </a:rPr>
              <a:t> OR </a:t>
            </a:r>
            <a:r>
              <a:rPr lang="en-US" u="sng" dirty="0" smtClean="0">
                <a:solidFill>
                  <a:srgbClr val="FF0000"/>
                </a:solidFill>
                <a:latin typeface="Times New Roman" pitchFamily="18" charset="0"/>
                <a:cs typeface="Times New Roman" pitchFamily="18" charset="0"/>
              </a:rPr>
              <a:t>BUSINESSES</a:t>
            </a:r>
            <a:r>
              <a:rPr lang="en-US" dirty="0" smtClean="0">
                <a:solidFill>
                  <a:srgbClr val="FF0000"/>
                </a:solidFill>
                <a:latin typeface="Times New Roman" pitchFamily="18" charset="0"/>
                <a:cs typeface="Times New Roman" pitchFamily="18" charset="0"/>
              </a:rPr>
              <a:t> THAT CAN NO LONGER PAY THEIR CREDITORS AND SEEK A COURT SUPERVISED LIQUIDATION OF THEIR ASSETS OR A REORGANIZATION OF THEIR FINANCIAL AFFAIRS SO A PLAN CAN BE ARRANGED TO PAY OFF THEIR DEBTS</a:t>
            </a:r>
          </a:p>
          <a:p>
            <a:pPr lvl="1">
              <a:buNone/>
            </a:pPr>
            <a:endParaRPr lang="en-US" b="1" u="sng"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4000"/>
                            </p:stCondLst>
                            <p:childTnLst>
                              <p:par>
                                <p:cTn id="33" presetID="15" presetClass="entr" presetSubtype="0" fill="hold"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39" fill="hold">
                            <p:stCondLst>
                              <p:cond delay="5000"/>
                            </p:stCondLst>
                            <p:childTnLst>
                              <p:par>
                                <p:cTn id="40" presetID="15" presetClass="entr" presetSubtype="0" fill="hold" nodeType="after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46" fill="hold">
                            <p:stCondLst>
                              <p:cond delay="6000"/>
                            </p:stCondLst>
                            <p:childTnLst>
                              <p:par>
                                <p:cTn id="47" presetID="15" presetClass="entr" presetSubtype="0" fill="hold"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838200"/>
            <a:ext cx="8001000" cy="457200"/>
          </a:xfrm>
        </p:spPr>
        <p:txBody>
          <a:bodyPr/>
          <a:lstStyle/>
          <a:p>
            <a:pPr algn="ctr"/>
            <a:r>
              <a:rPr lang="en-US" dirty="0" smtClean="0">
                <a:solidFill>
                  <a:srgbClr val="FF0000"/>
                </a:solidFill>
                <a:latin typeface="Times New Roman" pitchFamily="18" charset="0"/>
                <a:cs typeface="Times New Roman" pitchFamily="18" charset="0"/>
              </a:rPr>
              <a:t>B. </a:t>
            </a:r>
            <a:r>
              <a:rPr lang="en-US" u="sng" dirty="0" smtClean="0">
                <a:solidFill>
                  <a:srgbClr val="FF0000"/>
                </a:solidFill>
                <a:latin typeface="Times New Roman" pitchFamily="18" charset="0"/>
                <a:cs typeface="Times New Roman" pitchFamily="18" charset="0"/>
              </a:rPr>
              <a:t>CIRCUIT COURT JUDGES</a:t>
            </a:r>
            <a:br>
              <a:rPr lang="en-US" u="sng" dirty="0" smtClean="0">
                <a:solidFill>
                  <a:srgbClr val="FF0000"/>
                </a:solidFill>
                <a:latin typeface="Times New Roman" pitchFamily="18" charset="0"/>
                <a:cs typeface="Times New Roman" pitchFamily="18" charset="0"/>
              </a:rPr>
            </a:br>
            <a:endParaRPr lang="en-US" dirty="0"/>
          </a:p>
        </p:txBody>
      </p:sp>
      <p:sp>
        <p:nvSpPr>
          <p:cNvPr id="3" name="Content Placeholder 2"/>
          <p:cNvSpPr>
            <a:spLocks noGrp="1"/>
          </p:cNvSpPr>
          <p:nvPr>
            <p:ph type="body" sz="half" idx="1"/>
          </p:nvPr>
        </p:nvSpPr>
        <p:spPr>
          <a:xfrm>
            <a:off x="228600" y="228600"/>
            <a:ext cx="3924300" cy="6400800"/>
          </a:xfrm>
        </p:spPr>
        <p:txBody>
          <a:bodyPr/>
          <a:lstStyle/>
          <a:p>
            <a:endParaRPr lang="en-US" sz="2800" b="1" dirty="0" smtClean="0">
              <a:solidFill>
                <a:srgbClr val="FF0000"/>
              </a:solidFill>
              <a:latin typeface="Times New Roman" pitchFamily="18" charset="0"/>
              <a:cs typeface="Times New Roman" pitchFamily="18" charset="0"/>
            </a:endParaRPr>
          </a:p>
          <a:p>
            <a:pPr lvl="1"/>
            <a:r>
              <a:rPr lang="en-US" sz="2400" dirty="0" smtClean="0">
                <a:solidFill>
                  <a:srgbClr val="FF0000"/>
                </a:solidFill>
                <a:latin typeface="Times New Roman" pitchFamily="18" charset="0"/>
                <a:cs typeface="Times New Roman" pitchFamily="18" charset="0"/>
              </a:rPr>
              <a:t>20 JUDICIAL CIRCUITS</a:t>
            </a:r>
          </a:p>
          <a:p>
            <a:pPr lvl="1"/>
            <a:r>
              <a:rPr lang="en-US" sz="2400" dirty="0" smtClean="0">
                <a:solidFill>
                  <a:srgbClr val="FF0000"/>
                </a:solidFill>
                <a:latin typeface="Times New Roman" pitchFamily="18" charset="0"/>
                <a:cs typeface="Times New Roman" pitchFamily="18" charset="0"/>
              </a:rPr>
              <a:t>6 YEAR TERM (ELECTED OR APPOINTED)</a:t>
            </a:r>
          </a:p>
          <a:p>
            <a:pPr lvl="1"/>
            <a:r>
              <a:rPr lang="en-US" sz="2400" dirty="0" smtClean="0">
                <a:solidFill>
                  <a:srgbClr val="FF0000"/>
                </a:solidFill>
                <a:latin typeface="Times New Roman" pitchFamily="18" charset="0"/>
                <a:cs typeface="Times New Roman" pitchFamily="18" charset="0"/>
              </a:rPr>
              <a:t>5 YEAR MEMBER OF FLORIDA BAR</a:t>
            </a:r>
          </a:p>
          <a:p>
            <a:pPr lvl="1"/>
            <a:r>
              <a:rPr lang="en-US" sz="2400" dirty="0" smtClean="0">
                <a:solidFill>
                  <a:srgbClr val="FF0000"/>
                </a:solidFill>
                <a:latin typeface="Times New Roman" pitchFamily="18" charset="0"/>
                <a:cs typeface="Times New Roman" pitchFamily="18" charset="0"/>
              </a:rPr>
              <a:t>MUST RESIDE IN JUDICIALCIRCUIT WHICH MAY COMPRISE ONE OR SEVERAL COUNTIES</a:t>
            </a:r>
          </a:p>
          <a:p>
            <a:pPr lvl="1"/>
            <a:r>
              <a:rPr lang="en-US" sz="2400" dirty="0" smtClean="0">
                <a:solidFill>
                  <a:srgbClr val="FF0000"/>
                </a:solidFill>
                <a:latin typeface="Times New Roman" pitchFamily="18" charset="0"/>
                <a:cs typeface="Times New Roman" pitchFamily="18" charset="0"/>
              </a:rPr>
              <a:t>SALARY= $142,00</a:t>
            </a:r>
          </a:p>
          <a:p>
            <a:pPr lvl="1"/>
            <a:r>
              <a:rPr lang="en-US" sz="2400" dirty="0" smtClean="0">
                <a:solidFill>
                  <a:srgbClr val="FF0000"/>
                </a:solidFill>
                <a:latin typeface="Times New Roman" pitchFamily="18" charset="0"/>
                <a:cs typeface="Times New Roman" pitchFamily="18" charset="0"/>
              </a:rPr>
              <a:t>HANDLE JURY AND NON-JURY TRIALS</a:t>
            </a:r>
          </a:p>
          <a:p>
            <a:pPr lvl="3">
              <a:buNone/>
            </a:pPr>
            <a:endParaRPr lang="en-US" dirty="0" smtClean="0">
              <a:solidFill>
                <a:srgbClr val="FF0000"/>
              </a:solidFill>
              <a:latin typeface="Times New Roman" pitchFamily="18" charset="0"/>
              <a:cs typeface="Times New Roman" pitchFamily="18" charset="0"/>
            </a:endParaRPr>
          </a:p>
        </p:txBody>
      </p:sp>
      <p:pic>
        <p:nvPicPr>
          <p:cNvPr id="12" name="ClipArt Placeholder 11" descr="20circuits.jpg"/>
          <p:cNvPicPr>
            <a:picLocks noGrp="1" noChangeAspect="1"/>
          </p:cNvPicPr>
          <p:nvPr>
            <p:ph type="clipArt" sz="half" idx="2"/>
          </p:nvPr>
        </p:nvPicPr>
        <p:blipFill>
          <a:blip r:embed="rId2" cstate="print"/>
          <a:stretch>
            <a:fillRect/>
          </a:stretch>
        </p:blipFill>
        <p:spPr>
          <a:xfrm>
            <a:off x="4800600" y="990600"/>
            <a:ext cx="3733800" cy="51816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par>
                                <p:cTn id="16" presetID="23" presetClass="entr" presetSubtype="16"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2000" fill="hold"/>
                                        <p:tgtEl>
                                          <p:spTgt spid="12"/>
                                        </p:tgtEl>
                                        <p:attrNameLst>
                                          <p:attrName>ppt_w</p:attrName>
                                        </p:attrNameLst>
                                      </p:cBhvr>
                                      <p:tavLst>
                                        <p:tav tm="0">
                                          <p:val>
                                            <p:fltVal val="0"/>
                                          </p:val>
                                        </p:tav>
                                        <p:tav tm="100000">
                                          <p:val>
                                            <p:strVal val="#ppt_w"/>
                                          </p:val>
                                        </p:tav>
                                      </p:tavLst>
                                    </p:anim>
                                    <p:anim calcmode="lin" valueType="num">
                                      <p:cBhvr>
                                        <p:cTn id="19" dur="2000" fill="hold"/>
                                        <p:tgtEl>
                                          <p:spTgt spid="12"/>
                                        </p:tgtEl>
                                        <p:attrNameLst>
                                          <p:attrName>ppt_h</p:attrName>
                                        </p:attrNameLst>
                                      </p:cBhvr>
                                      <p:tavLst>
                                        <p:tav tm="0">
                                          <p:val>
                                            <p:fltVal val="0"/>
                                          </p:val>
                                        </p:tav>
                                        <p:tav tm="100000">
                                          <p:val>
                                            <p:strVal val="#ppt_h"/>
                                          </p:val>
                                        </p:tav>
                                      </p:tavLst>
                                    </p:anim>
                                  </p:childTnLst>
                                </p:cTn>
                              </p:par>
                            </p:childTnLst>
                          </p:cTn>
                        </p:par>
                        <p:par>
                          <p:cTn id="20" fill="hold">
                            <p:stCondLst>
                              <p:cond delay="3000"/>
                            </p:stCondLst>
                            <p:childTnLst>
                              <p:par>
                                <p:cTn id="21" presetID="23" presetClass="entr" presetSubtype="16" fill="hold"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5" fill="hold">
                            <p:stCondLst>
                              <p:cond delay="4000"/>
                            </p:stCondLst>
                            <p:childTnLst>
                              <p:par>
                                <p:cTn id="26" presetID="23" presetClass="entr" presetSubtype="16"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30" fill="hold">
                            <p:stCondLst>
                              <p:cond delay="5000"/>
                            </p:stCondLst>
                            <p:childTnLst>
                              <p:par>
                                <p:cTn id="31" presetID="23" presetClass="entr" presetSubtype="16" fill="hold"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5" fill="hold">
                            <p:stCondLst>
                              <p:cond delay="6000"/>
                            </p:stCondLst>
                            <p:childTnLst>
                              <p:par>
                                <p:cTn id="36" presetID="23" presetClass="entr" presetSubtype="16" fill="hold"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40" fill="hold">
                            <p:stCondLst>
                              <p:cond delay="7000"/>
                            </p:stCondLst>
                            <p:childTnLst>
                              <p:par>
                                <p:cTn id="41" presetID="23" presetClass="entr" presetSubtype="16" fill="hold"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52400"/>
          </a:xfrm>
        </p:spPr>
        <p:txBody>
          <a:bodyPr/>
          <a:lstStyle/>
          <a:p>
            <a:endParaRPr lang="en-US" dirty="0"/>
          </a:p>
        </p:txBody>
      </p:sp>
      <p:sp>
        <p:nvSpPr>
          <p:cNvPr id="3" name="Content Placeholder 2"/>
          <p:cNvSpPr>
            <a:spLocks noGrp="1"/>
          </p:cNvSpPr>
          <p:nvPr>
            <p:ph idx="1"/>
          </p:nvPr>
        </p:nvSpPr>
        <p:spPr>
          <a:xfrm>
            <a:off x="533400" y="609600"/>
            <a:ext cx="8001000" cy="6019800"/>
          </a:xfrm>
        </p:spPr>
        <p:txBody>
          <a:bodyPr/>
          <a:lstStyle/>
          <a:p>
            <a:pPr lvl="1"/>
            <a:r>
              <a:rPr lang="en-US" sz="2800" u="sng" dirty="0" smtClean="0">
                <a:solidFill>
                  <a:srgbClr val="FF0000"/>
                </a:solidFill>
                <a:latin typeface="Times New Roman" pitchFamily="18" charset="0"/>
                <a:cs typeface="Times New Roman" pitchFamily="18" charset="0"/>
              </a:rPr>
              <a:t>JURISDICTION</a:t>
            </a:r>
          </a:p>
          <a:p>
            <a:pPr lvl="2"/>
            <a:r>
              <a:rPr lang="en-US" sz="2800" dirty="0" smtClean="0">
                <a:solidFill>
                  <a:srgbClr val="FF0000"/>
                </a:solidFill>
                <a:latin typeface="Times New Roman" pitchFamily="18" charset="0"/>
                <a:cs typeface="Times New Roman" pitchFamily="18" charset="0"/>
              </a:rPr>
              <a:t>ALL FELONIES</a:t>
            </a:r>
          </a:p>
          <a:p>
            <a:pPr lvl="2"/>
            <a:r>
              <a:rPr lang="en-US" sz="2800" dirty="0" smtClean="0">
                <a:solidFill>
                  <a:srgbClr val="FF0000"/>
                </a:solidFill>
                <a:latin typeface="Times New Roman" pitchFamily="18" charset="0"/>
                <a:cs typeface="Times New Roman" pitchFamily="18" charset="0"/>
              </a:rPr>
              <a:t>CIVIL DISPUTES OVER$15,000</a:t>
            </a:r>
          </a:p>
          <a:p>
            <a:pPr lvl="2"/>
            <a:r>
              <a:rPr lang="en-US" sz="2800" dirty="0" smtClean="0">
                <a:solidFill>
                  <a:srgbClr val="FF0000"/>
                </a:solidFill>
                <a:latin typeface="Times New Roman" pitchFamily="18" charset="0"/>
                <a:cs typeface="Times New Roman" pitchFamily="18" charset="0"/>
              </a:rPr>
              <a:t>FAMILY LAW MATTERS</a:t>
            </a:r>
          </a:p>
          <a:p>
            <a:pPr lvl="3"/>
            <a:r>
              <a:rPr lang="en-US" sz="2400" dirty="0" smtClean="0">
                <a:solidFill>
                  <a:srgbClr val="FF0000"/>
                </a:solidFill>
                <a:latin typeface="Times New Roman" pitchFamily="18" charset="0"/>
                <a:cs typeface="Times New Roman" pitchFamily="18" charset="0"/>
              </a:rPr>
              <a:t>DIVORCE</a:t>
            </a:r>
          </a:p>
          <a:p>
            <a:pPr lvl="3"/>
            <a:r>
              <a:rPr lang="en-US" sz="2400" dirty="0" smtClean="0">
                <a:solidFill>
                  <a:srgbClr val="FF0000"/>
                </a:solidFill>
                <a:latin typeface="Times New Roman" pitchFamily="18" charset="0"/>
                <a:cs typeface="Times New Roman" pitchFamily="18" charset="0"/>
              </a:rPr>
              <a:t>DEPENDENCY </a:t>
            </a:r>
          </a:p>
          <a:p>
            <a:pPr lvl="3"/>
            <a:r>
              <a:rPr lang="en-US" sz="2400" dirty="0" smtClean="0">
                <a:solidFill>
                  <a:srgbClr val="FF0000"/>
                </a:solidFill>
                <a:latin typeface="Times New Roman" pitchFamily="18" charset="0"/>
                <a:cs typeface="Times New Roman" pitchFamily="18" charset="0"/>
              </a:rPr>
              <a:t>ADOPTIONS</a:t>
            </a:r>
          </a:p>
          <a:p>
            <a:pPr lvl="3"/>
            <a:r>
              <a:rPr lang="en-US" sz="2400" dirty="0" smtClean="0">
                <a:solidFill>
                  <a:srgbClr val="FF0000"/>
                </a:solidFill>
                <a:latin typeface="Times New Roman" pitchFamily="18" charset="0"/>
                <a:cs typeface="Times New Roman" pitchFamily="18" charset="0"/>
              </a:rPr>
              <a:t>DOMESTIC VIOLENCE </a:t>
            </a:r>
          </a:p>
          <a:p>
            <a:pPr lvl="2"/>
            <a:r>
              <a:rPr lang="en-US" sz="2800" dirty="0" smtClean="0">
                <a:solidFill>
                  <a:srgbClr val="FF0000"/>
                </a:solidFill>
                <a:latin typeface="Times New Roman" pitchFamily="18" charset="0"/>
                <a:cs typeface="Times New Roman" pitchFamily="18" charset="0"/>
              </a:rPr>
              <a:t>JUVENILE DELINQUENCY </a:t>
            </a:r>
          </a:p>
          <a:p>
            <a:pPr lvl="2"/>
            <a:r>
              <a:rPr lang="en-US" sz="2800" dirty="0" smtClean="0">
                <a:solidFill>
                  <a:srgbClr val="FF0000"/>
                </a:solidFill>
                <a:latin typeface="Times New Roman" pitchFamily="18" charset="0"/>
                <a:cs typeface="Times New Roman" pitchFamily="18" charset="0"/>
              </a:rPr>
              <a:t>PROBATE , GUARDIANSHIP AND MENTAL HEALTH </a:t>
            </a:r>
          </a:p>
          <a:p>
            <a:pPr lvl="2"/>
            <a:r>
              <a:rPr lang="en-US" sz="2800" dirty="0" smtClean="0">
                <a:solidFill>
                  <a:srgbClr val="FF0000"/>
                </a:solidFill>
                <a:latin typeface="Times New Roman" pitchFamily="18" charset="0"/>
                <a:cs typeface="Times New Roman" pitchFamily="18" charset="0"/>
              </a:rPr>
              <a:t>APPEALS FROM COUNTY COURT </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8001000" cy="990600"/>
          </a:xfrm>
        </p:spPr>
        <p:txBody>
          <a:bodyPr/>
          <a:lstStyle/>
          <a:p>
            <a:pPr algn="ctr"/>
            <a:r>
              <a:rPr lang="en-US" dirty="0" smtClean="0">
                <a:solidFill>
                  <a:srgbClr val="FF0000"/>
                </a:solidFill>
                <a:latin typeface="Times New Roman" pitchFamily="18" charset="0"/>
                <a:cs typeface="Times New Roman" pitchFamily="18" charset="0"/>
              </a:rPr>
              <a:t>C. </a:t>
            </a:r>
            <a:r>
              <a:rPr lang="en-US" u="sng" dirty="0" smtClean="0">
                <a:solidFill>
                  <a:srgbClr val="FF0000"/>
                </a:solidFill>
                <a:latin typeface="Times New Roman" pitchFamily="18" charset="0"/>
                <a:cs typeface="Times New Roman" pitchFamily="18" charset="0"/>
              </a:rPr>
              <a:t>DISTRICT COURTS OF APPEAL</a:t>
            </a:r>
            <a:br>
              <a:rPr lang="en-US" u="sng" dirty="0" smtClean="0">
                <a:solidFill>
                  <a:srgbClr val="FF0000"/>
                </a:solidFill>
                <a:latin typeface="Times New Roman" pitchFamily="18" charset="0"/>
                <a:cs typeface="Times New Roman" pitchFamily="18" charset="0"/>
              </a:rPr>
            </a:br>
            <a:endParaRPr lang="en-US" dirty="0"/>
          </a:p>
        </p:txBody>
      </p:sp>
      <p:sp>
        <p:nvSpPr>
          <p:cNvPr id="3" name="Content Placeholder 2"/>
          <p:cNvSpPr>
            <a:spLocks noGrp="1"/>
          </p:cNvSpPr>
          <p:nvPr>
            <p:ph type="body" sz="half" idx="1"/>
          </p:nvPr>
        </p:nvSpPr>
        <p:spPr>
          <a:xfrm>
            <a:off x="381000" y="685800"/>
            <a:ext cx="3924300" cy="5562600"/>
          </a:xfrm>
        </p:spPr>
        <p:txBody>
          <a:bodyPr/>
          <a:lstStyle/>
          <a:p>
            <a:pPr lvl="1"/>
            <a:r>
              <a:rPr lang="en-US" dirty="0" smtClean="0">
                <a:solidFill>
                  <a:srgbClr val="FF0000"/>
                </a:solidFill>
                <a:latin typeface="Times New Roman" pitchFamily="18" charset="0"/>
                <a:cs typeface="Times New Roman" pitchFamily="18" charset="0"/>
              </a:rPr>
              <a:t>5 JUDICIAL DISTRICTS EACH COMPRISING  FROM 2-32 COUNTIES</a:t>
            </a:r>
          </a:p>
          <a:p>
            <a:pPr lvl="1"/>
            <a:r>
              <a:rPr lang="en-US" dirty="0" smtClean="0">
                <a:solidFill>
                  <a:srgbClr val="FF0000"/>
                </a:solidFill>
                <a:latin typeface="Times New Roman" pitchFamily="18" charset="0"/>
                <a:cs typeface="Times New Roman" pitchFamily="18" charset="0"/>
              </a:rPr>
              <a:t>FLORIDA BAR MEMBER FOR 5 YEARS</a:t>
            </a:r>
          </a:p>
          <a:p>
            <a:pPr lvl="1"/>
            <a:r>
              <a:rPr lang="en-US" dirty="0" smtClean="0">
                <a:solidFill>
                  <a:srgbClr val="FF0000"/>
                </a:solidFill>
                <a:latin typeface="Times New Roman" pitchFamily="18" charset="0"/>
                <a:cs typeface="Times New Roman" pitchFamily="18" charset="0"/>
              </a:rPr>
              <a:t>6 YEAR TERMS (APPOINTED AND MERIT RETENTION)</a:t>
            </a:r>
          </a:p>
          <a:p>
            <a:pPr lvl="1"/>
            <a:r>
              <a:rPr lang="en-US" dirty="0" smtClean="0">
                <a:solidFill>
                  <a:srgbClr val="FF0000"/>
                </a:solidFill>
                <a:latin typeface="Times New Roman" pitchFamily="18" charset="0"/>
                <a:cs typeface="Times New Roman" pitchFamily="18" charset="0"/>
              </a:rPr>
              <a:t>RESIDENT OF AREA WITHIN DISTRICT</a:t>
            </a:r>
          </a:p>
          <a:p>
            <a:pPr lvl="1"/>
            <a:r>
              <a:rPr lang="en-US" dirty="0" smtClean="0">
                <a:solidFill>
                  <a:srgbClr val="FF0000"/>
                </a:solidFill>
                <a:latin typeface="Times New Roman" pitchFamily="18" charset="0"/>
                <a:cs typeface="Times New Roman" pitchFamily="18" charset="0"/>
              </a:rPr>
              <a:t>SALARY=$152,00</a:t>
            </a:r>
          </a:p>
          <a:p>
            <a:pPr lvl="1"/>
            <a:r>
              <a:rPr lang="en-US" dirty="0" smtClean="0">
                <a:solidFill>
                  <a:srgbClr val="FF0000"/>
                </a:solidFill>
                <a:latin typeface="Times New Roman" pitchFamily="18" charset="0"/>
                <a:cs typeface="Times New Roman" pitchFamily="18" charset="0"/>
              </a:rPr>
              <a:t>THE STATE INTERMEDIATE COURT OF APPEAL</a:t>
            </a:r>
          </a:p>
        </p:txBody>
      </p:sp>
      <p:pic>
        <p:nvPicPr>
          <p:cNvPr id="6" name="ClipArt Placeholder 5" descr="florida_map_appeals_court.gif"/>
          <p:cNvPicPr>
            <a:picLocks noGrp="1" noChangeAspect="1"/>
          </p:cNvPicPr>
          <p:nvPr>
            <p:ph type="clipArt" sz="half" idx="2"/>
          </p:nvPr>
        </p:nvPicPr>
        <p:blipFill>
          <a:blip r:embed="rId2" cstate="print"/>
          <a:stretch>
            <a:fillRect/>
          </a:stretch>
        </p:blipFill>
        <p:spPr>
          <a:xfrm>
            <a:off x="4610100" y="762000"/>
            <a:ext cx="4533900" cy="5638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8"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2000" fill="hold"/>
                                        <p:tgtEl>
                                          <p:spTgt spid="6"/>
                                        </p:tgtEl>
                                        <p:attrNameLst>
                                          <p:attrName>ppt_x</p:attrName>
                                        </p:attrNameLst>
                                      </p:cBhvr>
                                      <p:tavLst>
                                        <p:tav tm="0">
                                          <p:val>
                                            <p:strVal val="1+#ppt_w/2"/>
                                          </p:val>
                                        </p:tav>
                                        <p:tav tm="100000">
                                          <p:val>
                                            <p:strVal val="#ppt_x"/>
                                          </p:val>
                                        </p:tav>
                                      </p:tavLst>
                                    </p:anim>
                                    <p:anim calcmode="lin" valueType="num">
                                      <p:cBhvr additive="base">
                                        <p:cTn id="17" dur="20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4000"/>
                            </p:stCondLst>
                            <p:childTnLst>
                              <p:par>
                                <p:cTn id="19" presetID="2" presetClass="entr" presetSubtype="8"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2"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3" fill="hold">
                            <p:stCondLst>
                              <p:cond delay="6000"/>
                            </p:stCondLst>
                            <p:childTnLst>
                              <p:par>
                                <p:cTn id="24" presetID="2" presetClass="entr" presetSubtype="8" fill="hold"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8" fill="hold">
                            <p:stCondLst>
                              <p:cond delay="8000"/>
                            </p:stCondLst>
                            <p:childTnLst>
                              <p:par>
                                <p:cTn id="29" presetID="2" presetClass="entr" presetSubtype="8"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3" fill="hold">
                            <p:stCondLst>
                              <p:cond delay="10000"/>
                            </p:stCondLst>
                            <p:childTnLst>
                              <p:par>
                                <p:cTn id="34" presetID="2" presetClass="entr" presetSubtype="8"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7" dur="2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8" fill="hold">
                            <p:stCondLst>
                              <p:cond delay="12000"/>
                            </p:stCondLst>
                            <p:childTnLst>
                              <p:par>
                                <p:cTn id="39" presetID="2" presetClass="entr" presetSubtype="8" fill="hold"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2"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sz="2800" u="sng" dirty="0" smtClean="0">
                <a:solidFill>
                  <a:srgbClr val="FF0000"/>
                </a:solidFill>
                <a:latin typeface="Times New Roman" pitchFamily="18" charset="0"/>
                <a:cs typeface="Times New Roman" pitchFamily="18" charset="0"/>
              </a:rPr>
              <a:t>JURISDICTION</a:t>
            </a:r>
          </a:p>
          <a:p>
            <a:pPr lvl="2"/>
            <a:r>
              <a:rPr lang="en-US" sz="2800" dirty="0" smtClean="0">
                <a:solidFill>
                  <a:srgbClr val="FF0000"/>
                </a:solidFill>
                <a:latin typeface="Times New Roman" pitchFamily="18" charset="0"/>
                <a:cs typeface="Times New Roman" pitchFamily="18" charset="0"/>
              </a:rPr>
              <a:t>APPEALS OF </a:t>
            </a:r>
            <a:r>
              <a:rPr lang="en-US" sz="2800" u="sng" dirty="0" smtClean="0">
                <a:solidFill>
                  <a:srgbClr val="FF0000"/>
                </a:solidFill>
                <a:latin typeface="Times New Roman" pitchFamily="18" charset="0"/>
                <a:cs typeface="Times New Roman" pitchFamily="18" charset="0"/>
              </a:rPr>
              <a:t>FINAL ORDERS </a:t>
            </a:r>
            <a:r>
              <a:rPr lang="en-US" sz="2800" dirty="0" smtClean="0">
                <a:solidFill>
                  <a:srgbClr val="FF0000"/>
                </a:solidFill>
                <a:latin typeface="Times New Roman" pitchFamily="18" charset="0"/>
                <a:cs typeface="Times New Roman" pitchFamily="18" charset="0"/>
              </a:rPr>
              <a:t>AND JUDGEMENTS FROM COURTS NOT DIRECTLY REVIEWABLE BY FLORIDA SUPREME COURT OR A CIRCUIT COURT</a:t>
            </a:r>
          </a:p>
          <a:p>
            <a:pPr lvl="2"/>
            <a:r>
              <a:rPr lang="en-US" sz="2800" dirty="0" smtClean="0">
                <a:solidFill>
                  <a:srgbClr val="FF0000"/>
                </a:solidFill>
                <a:latin typeface="Times New Roman" pitchFamily="18" charset="0"/>
                <a:cs typeface="Times New Roman" pitchFamily="18" charset="0"/>
              </a:rPr>
              <a:t>APPEALS OF CERTAIN </a:t>
            </a:r>
            <a:r>
              <a:rPr lang="en-US" sz="2800" u="sng" dirty="0" smtClean="0">
                <a:solidFill>
                  <a:srgbClr val="FF0000"/>
                </a:solidFill>
                <a:latin typeface="Times New Roman" pitchFamily="18" charset="0"/>
                <a:cs typeface="Times New Roman" pitchFamily="18" charset="0"/>
              </a:rPr>
              <a:t>NON-FINAL ORDERS </a:t>
            </a:r>
            <a:r>
              <a:rPr lang="en-US" sz="2800" dirty="0" smtClean="0">
                <a:solidFill>
                  <a:srgbClr val="FF0000"/>
                </a:solidFill>
                <a:latin typeface="Times New Roman" pitchFamily="18" charset="0"/>
                <a:cs typeface="Times New Roman" pitchFamily="18" charset="0"/>
              </a:rPr>
              <a:t>FROM CIRCUIT COURTS</a:t>
            </a:r>
          </a:p>
          <a:p>
            <a:pPr lvl="2"/>
            <a:r>
              <a:rPr lang="en-US" sz="2800" dirty="0" smtClean="0">
                <a:solidFill>
                  <a:srgbClr val="FF0000"/>
                </a:solidFill>
                <a:latin typeface="Times New Roman" pitchFamily="18" charset="0"/>
                <a:cs typeface="Times New Roman" pitchFamily="18" charset="0"/>
              </a:rPr>
              <a:t>APPEALS FROM FINAL ACTIONS OF FLORIDA STATE AGENCIES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81000"/>
            <a:ext cx="8305800" cy="838200"/>
          </a:xfrm>
        </p:spPr>
        <p:txBody>
          <a:bodyPr/>
          <a:lstStyle/>
          <a:p>
            <a:r>
              <a:rPr lang="en-US" dirty="0" smtClean="0">
                <a:solidFill>
                  <a:srgbClr val="FF0000"/>
                </a:solidFill>
                <a:latin typeface="Times New Roman" pitchFamily="18" charset="0"/>
                <a:cs typeface="Times New Roman" pitchFamily="18" charset="0"/>
              </a:rPr>
              <a:t>D. </a:t>
            </a:r>
            <a:r>
              <a:rPr lang="en-US" u="sng" dirty="0" smtClean="0">
                <a:solidFill>
                  <a:srgbClr val="FF0000"/>
                </a:solidFill>
                <a:latin typeface="Times New Roman" pitchFamily="18" charset="0"/>
                <a:cs typeface="Times New Roman" pitchFamily="18" charset="0"/>
              </a:rPr>
              <a:t>SUPREME COURT</a:t>
            </a:r>
            <a:br>
              <a:rPr lang="en-US" u="sng" dirty="0" smtClean="0">
                <a:solidFill>
                  <a:srgbClr val="FF0000"/>
                </a:solidFill>
                <a:latin typeface="Times New Roman" pitchFamily="18" charset="0"/>
                <a:cs typeface="Times New Roman" pitchFamily="18" charset="0"/>
              </a:rPr>
            </a:br>
            <a:endParaRPr lang="en-US" dirty="0"/>
          </a:p>
        </p:txBody>
      </p:sp>
      <p:sp>
        <p:nvSpPr>
          <p:cNvPr id="3" name="Content Placeholder 2"/>
          <p:cNvSpPr>
            <a:spLocks noGrp="1"/>
          </p:cNvSpPr>
          <p:nvPr>
            <p:ph type="body" sz="half" idx="1"/>
          </p:nvPr>
        </p:nvSpPr>
        <p:spPr>
          <a:xfrm>
            <a:off x="533400" y="838200"/>
            <a:ext cx="3924300" cy="5791200"/>
          </a:xfrm>
        </p:spPr>
        <p:txBody>
          <a:bodyPr/>
          <a:lstStyle/>
          <a:p>
            <a:pPr lvl="1"/>
            <a:r>
              <a:rPr lang="en-US" dirty="0" smtClean="0">
                <a:solidFill>
                  <a:srgbClr val="FF0000"/>
                </a:solidFill>
                <a:latin typeface="Times New Roman" pitchFamily="18" charset="0"/>
                <a:cs typeface="Times New Roman" pitchFamily="18" charset="0"/>
              </a:rPr>
              <a:t>7 JUSTICES </a:t>
            </a:r>
          </a:p>
          <a:p>
            <a:pPr lvl="1"/>
            <a:r>
              <a:rPr lang="en-US" dirty="0" smtClean="0">
                <a:solidFill>
                  <a:srgbClr val="FF0000"/>
                </a:solidFill>
                <a:latin typeface="Times New Roman" pitchFamily="18" charset="0"/>
                <a:cs typeface="Times New Roman" pitchFamily="18" charset="0"/>
              </a:rPr>
              <a:t>FLORIDA BAR MEMBER FOR 10 YEARS</a:t>
            </a:r>
          </a:p>
          <a:p>
            <a:pPr lvl="1"/>
            <a:r>
              <a:rPr lang="en-US" dirty="0" smtClean="0">
                <a:solidFill>
                  <a:srgbClr val="FF0000"/>
                </a:solidFill>
                <a:latin typeface="Times New Roman" pitchFamily="18" charset="0"/>
                <a:cs typeface="Times New Roman" pitchFamily="18" charset="0"/>
              </a:rPr>
              <a:t>6 YEAR TERM (APPOINTED AND MERIT RETENTION)</a:t>
            </a:r>
          </a:p>
          <a:p>
            <a:pPr lvl="1"/>
            <a:r>
              <a:rPr lang="en-US" dirty="0" smtClean="0">
                <a:solidFill>
                  <a:srgbClr val="FF0000"/>
                </a:solidFill>
                <a:latin typeface="Times New Roman" pitchFamily="18" charset="0"/>
                <a:cs typeface="Times New Roman" pitchFamily="18" charset="0"/>
              </a:rPr>
              <a:t>SALARY=$162,000</a:t>
            </a:r>
          </a:p>
          <a:p>
            <a:pPr lvl="1"/>
            <a:r>
              <a:rPr lang="en-US" dirty="0" smtClean="0">
                <a:solidFill>
                  <a:srgbClr val="FF0000"/>
                </a:solidFill>
                <a:latin typeface="Times New Roman" pitchFamily="18" charset="0"/>
                <a:cs typeface="Times New Roman" pitchFamily="18" charset="0"/>
              </a:rPr>
              <a:t>ONE JUSTICE SELECTED FROM EACH OF THE AREAS COVERED BY THE 5 DISTRICT COURTS OF APPEALS AND TWO- AT LARGE JUSTICES</a:t>
            </a:r>
          </a:p>
        </p:txBody>
      </p:sp>
      <p:pic>
        <p:nvPicPr>
          <p:cNvPr id="7" name="ClipArt Placeholder 6" descr="Supreme Court Building.jpg"/>
          <p:cNvPicPr>
            <a:picLocks noGrp="1" noChangeAspect="1"/>
          </p:cNvPicPr>
          <p:nvPr>
            <p:ph type="clipArt" sz="half" idx="2"/>
          </p:nvPr>
        </p:nvPicPr>
        <p:blipFill>
          <a:blip r:embed="rId2" cstate="print"/>
          <a:stretch>
            <a:fillRect/>
          </a:stretch>
        </p:blipFill>
        <p:spPr>
          <a:xfrm>
            <a:off x="4648200" y="152400"/>
            <a:ext cx="4495800" cy="6477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7" presetClass="entr" presetSubtype="0" fill="hold"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7" presetClass="entr" presetSubtype="0" fill="hold"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7" presetClass="entr" presetSubtype="0" fill="hold" nodeType="after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7" presetClass="entr" presetSubtype="0" fill="hold" nodeType="after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533400"/>
          </a:xfrm>
        </p:spPr>
        <p:txBody>
          <a:bodyPr/>
          <a:lstStyle/>
          <a:p>
            <a:endParaRPr lang="en-US" dirty="0"/>
          </a:p>
        </p:txBody>
      </p:sp>
      <p:sp>
        <p:nvSpPr>
          <p:cNvPr id="3" name="Content Placeholder 2"/>
          <p:cNvSpPr>
            <a:spLocks noGrp="1"/>
          </p:cNvSpPr>
          <p:nvPr>
            <p:ph idx="1"/>
          </p:nvPr>
        </p:nvSpPr>
        <p:spPr>
          <a:xfrm>
            <a:off x="533400" y="1600200"/>
            <a:ext cx="8001000" cy="4572000"/>
          </a:xfrm>
        </p:spPr>
        <p:txBody>
          <a:bodyPr/>
          <a:lstStyle/>
          <a:p>
            <a:pPr lvl="1"/>
            <a:r>
              <a:rPr lang="en-US" sz="2800" dirty="0" smtClean="0">
                <a:solidFill>
                  <a:srgbClr val="FF0000"/>
                </a:solidFill>
                <a:latin typeface="Times New Roman" pitchFamily="18" charset="0"/>
                <a:cs typeface="Times New Roman" pitchFamily="18" charset="0"/>
              </a:rPr>
              <a:t>JURISDICTION</a:t>
            </a:r>
          </a:p>
          <a:p>
            <a:pPr lvl="2"/>
            <a:r>
              <a:rPr lang="en-US" sz="2800" u="sng" dirty="0" smtClean="0">
                <a:solidFill>
                  <a:srgbClr val="FF0000"/>
                </a:solidFill>
                <a:latin typeface="Times New Roman" pitchFamily="18" charset="0"/>
                <a:cs typeface="Times New Roman" pitchFamily="18" charset="0"/>
              </a:rPr>
              <a:t>MANDATORY</a:t>
            </a:r>
          </a:p>
          <a:p>
            <a:pPr lvl="3"/>
            <a:r>
              <a:rPr lang="en-US" sz="2800" dirty="0" smtClean="0">
                <a:solidFill>
                  <a:srgbClr val="FF0000"/>
                </a:solidFill>
                <a:latin typeface="Times New Roman" pitchFamily="18" charset="0"/>
                <a:cs typeface="Times New Roman" pitchFamily="18" charset="0"/>
              </a:rPr>
              <a:t>DEATH PENALTY CASES</a:t>
            </a:r>
          </a:p>
          <a:p>
            <a:pPr lvl="3"/>
            <a:r>
              <a:rPr lang="en-US" sz="2800" dirty="0" smtClean="0">
                <a:solidFill>
                  <a:srgbClr val="FF0000"/>
                </a:solidFill>
                <a:latin typeface="Times New Roman" pitchFamily="18" charset="0"/>
                <a:cs typeface="Times New Roman" pitchFamily="18" charset="0"/>
              </a:rPr>
              <a:t>DECISION DECLARING A STATE STATUTE OR CONSTITUTIONAL PROVISION UNCONSTITUTIONAL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457200"/>
          </a:xfrm>
        </p:spPr>
        <p:txBody>
          <a:bodyPr/>
          <a:lstStyle/>
          <a:p>
            <a:endParaRPr lang="en-US" dirty="0"/>
          </a:p>
        </p:txBody>
      </p:sp>
      <p:sp>
        <p:nvSpPr>
          <p:cNvPr id="3" name="Content Placeholder 2"/>
          <p:cNvSpPr>
            <a:spLocks noGrp="1"/>
          </p:cNvSpPr>
          <p:nvPr>
            <p:ph idx="1"/>
          </p:nvPr>
        </p:nvSpPr>
        <p:spPr>
          <a:xfrm>
            <a:off x="533400" y="1143000"/>
            <a:ext cx="8001000" cy="5029200"/>
          </a:xfrm>
        </p:spPr>
        <p:txBody>
          <a:bodyPr/>
          <a:lstStyle/>
          <a:p>
            <a:pPr lvl="2"/>
            <a:r>
              <a:rPr lang="en-US" sz="2400" u="sng" dirty="0" smtClean="0">
                <a:solidFill>
                  <a:srgbClr val="FF0000"/>
                </a:solidFill>
                <a:latin typeface="Times New Roman" pitchFamily="18" charset="0"/>
                <a:cs typeface="Times New Roman" pitchFamily="18" charset="0"/>
              </a:rPr>
              <a:t>DISCRETIONARY</a:t>
            </a:r>
          </a:p>
          <a:p>
            <a:pPr lvl="3"/>
            <a:r>
              <a:rPr lang="en-US" sz="2400" dirty="0" smtClean="0">
                <a:solidFill>
                  <a:srgbClr val="FF0000"/>
                </a:solidFill>
                <a:latin typeface="Times New Roman" pitchFamily="18" charset="0"/>
                <a:cs typeface="Times New Roman" pitchFamily="18" charset="0"/>
              </a:rPr>
              <a:t>DECISION FROM A DCA THAT CONFLICTS WITH A DECISION OF ANOTHER DCA OR THE SUPREME COURT </a:t>
            </a:r>
          </a:p>
          <a:p>
            <a:pPr lvl="3"/>
            <a:r>
              <a:rPr lang="en-US" sz="2400" dirty="0" smtClean="0">
                <a:solidFill>
                  <a:srgbClr val="FF0000"/>
                </a:solidFill>
                <a:latin typeface="Times New Roman" pitchFamily="18" charset="0"/>
                <a:cs typeface="Times New Roman" pitchFamily="18" charset="0"/>
              </a:rPr>
              <a:t>DECISION CERTIFIED BY A DCA TO BE ONE OF GREAT PUBLIC IMPORTANCE</a:t>
            </a:r>
          </a:p>
          <a:p>
            <a:pPr lvl="3"/>
            <a:r>
              <a:rPr lang="en-US" sz="2400" dirty="0" smtClean="0">
                <a:solidFill>
                  <a:srgbClr val="FF0000"/>
                </a:solidFill>
                <a:latin typeface="Times New Roman" pitchFamily="18" charset="0"/>
                <a:cs typeface="Times New Roman" pitchFamily="18" charset="0"/>
              </a:rPr>
              <a:t>LEGAL QUESTIONS CERTIFIED BY A U.S. COURT OF APPEALS AS DETERMINATIVE OF A PENDING CAUSE OF ACTION FOR WHICH THERE IS NO CONTROLLING PRECEDENT FROM THE FLORIDA SUPREME COURT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52400"/>
          </a:xfrm>
        </p:spPr>
        <p:txBody>
          <a:bodyPr/>
          <a:lstStyle/>
          <a:p>
            <a:endParaRPr lang="en-US" dirty="0"/>
          </a:p>
        </p:txBody>
      </p:sp>
      <p:sp>
        <p:nvSpPr>
          <p:cNvPr id="3" name="Content Placeholder 2"/>
          <p:cNvSpPr>
            <a:spLocks noGrp="1"/>
          </p:cNvSpPr>
          <p:nvPr>
            <p:ph idx="1"/>
          </p:nvPr>
        </p:nvSpPr>
        <p:spPr>
          <a:xfrm>
            <a:off x="533400" y="1143000"/>
            <a:ext cx="8001000" cy="5029200"/>
          </a:xfrm>
        </p:spPr>
        <p:txBody>
          <a:bodyPr/>
          <a:lstStyle/>
          <a:p>
            <a:pPr lvl="2"/>
            <a:r>
              <a:rPr lang="en-US" sz="2800" u="sng" dirty="0" smtClean="0">
                <a:solidFill>
                  <a:srgbClr val="FF0000"/>
                </a:solidFill>
                <a:latin typeface="Times New Roman" pitchFamily="18" charset="0"/>
                <a:cs typeface="Times New Roman" pitchFamily="18" charset="0"/>
              </a:rPr>
              <a:t>EXCLUSIVE</a:t>
            </a:r>
          </a:p>
          <a:p>
            <a:pPr lvl="3"/>
            <a:r>
              <a:rPr lang="en-US" sz="2800" dirty="0" smtClean="0">
                <a:solidFill>
                  <a:srgbClr val="FF0000"/>
                </a:solidFill>
                <a:latin typeface="Times New Roman" pitchFamily="18" charset="0"/>
                <a:cs typeface="Times New Roman" pitchFamily="18" charset="0"/>
              </a:rPr>
              <a:t>REGULATING FLORIDA BAR </a:t>
            </a:r>
          </a:p>
          <a:p>
            <a:pPr lvl="3"/>
            <a:r>
              <a:rPr lang="en-US" sz="2800" dirty="0" smtClean="0">
                <a:solidFill>
                  <a:srgbClr val="FF0000"/>
                </a:solidFill>
                <a:latin typeface="Times New Roman" pitchFamily="18" charset="0"/>
                <a:cs typeface="Times New Roman" pitchFamily="18" charset="0"/>
              </a:rPr>
              <a:t>FINAL DISCIPLINARY ACTION OVER FLORIDA STATE JUDGES AND LAWYERS FOR ETHICAL BREACHES</a:t>
            </a:r>
          </a:p>
          <a:p>
            <a:pPr lvl="3"/>
            <a:r>
              <a:rPr lang="en-US" sz="2800" dirty="0" smtClean="0">
                <a:solidFill>
                  <a:srgbClr val="FF0000"/>
                </a:solidFill>
                <a:latin typeface="Times New Roman" pitchFamily="18" charset="0"/>
                <a:cs typeface="Times New Roman" pitchFamily="18" charset="0"/>
              </a:rPr>
              <a:t>ENACT PROCEDURAL RULES FOR THE COURT SYSTEM</a:t>
            </a:r>
          </a:p>
          <a:p>
            <a:pPr lvl="3"/>
            <a:endParaRPr lang="en-US"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par>
                                <p:cTn id="29" presetID="1" presetClass="entr" presetSubtype="0" fill="hold" grpId="1" nodeType="with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52400"/>
          </a:xfrm>
        </p:spPr>
        <p:txBody>
          <a:bodyPr/>
          <a:lstStyle/>
          <a:p>
            <a:endParaRPr lang="en-US" dirty="0"/>
          </a:p>
        </p:txBody>
      </p:sp>
      <p:sp>
        <p:nvSpPr>
          <p:cNvPr id="3" name="Content Placeholder 2"/>
          <p:cNvSpPr>
            <a:spLocks noGrp="1"/>
          </p:cNvSpPr>
          <p:nvPr>
            <p:ph idx="1"/>
          </p:nvPr>
        </p:nvSpPr>
        <p:spPr>
          <a:xfrm>
            <a:off x="533400" y="228600"/>
            <a:ext cx="8001000" cy="6400800"/>
          </a:xfrm>
        </p:spPr>
        <p:txBody>
          <a:bodyPr/>
          <a:lstStyle/>
          <a:p>
            <a:endParaRPr lang="en-US" b="1" dirty="0" smtClean="0">
              <a:solidFill>
                <a:srgbClr val="FF0000"/>
              </a:solidFill>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IV 	</a:t>
            </a:r>
            <a:r>
              <a:rPr lang="en-US" b="1" u="sng" dirty="0" smtClean="0">
                <a:solidFill>
                  <a:srgbClr val="FF0000"/>
                </a:solidFill>
                <a:latin typeface="Times New Roman" pitchFamily="18" charset="0"/>
                <a:cs typeface="Times New Roman" pitchFamily="18" charset="0"/>
              </a:rPr>
              <a:t>PREREQUISITES TO BECOMING A JUDGE</a:t>
            </a:r>
          </a:p>
          <a:p>
            <a:pPr lvl="1"/>
            <a:r>
              <a:rPr lang="en-US" sz="2400" dirty="0" smtClean="0">
                <a:solidFill>
                  <a:srgbClr val="FF0000"/>
                </a:solidFill>
                <a:latin typeface="Times New Roman" pitchFamily="18" charset="0"/>
                <a:cs typeface="Times New Roman" pitchFamily="18" charset="0"/>
              </a:rPr>
              <a:t>A. EDUCATION</a:t>
            </a:r>
          </a:p>
          <a:p>
            <a:pPr lvl="2"/>
            <a:r>
              <a:rPr lang="en-US" sz="2400" dirty="0" smtClean="0">
                <a:solidFill>
                  <a:srgbClr val="FF0000"/>
                </a:solidFill>
                <a:latin typeface="Times New Roman" pitchFamily="18" charset="0"/>
                <a:cs typeface="Times New Roman" pitchFamily="18" charset="0"/>
              </a:rPr>
              <a:t>HIGH SCHOOL</a:t>
            </a:r>
          </a:p>
          <a:p>
            <a:pPr lvl="2"/>
            <a:r>
              <a:rPr lang="en-US" sz="2400" dirty="0" smtClean="0">
                <a:solidFill>
                  <a:srgbClr val="FF0000"/>
                </a:solidFill>
                <a:latin typeface="Times New Roman" pitchFamily="18" charset="0"/>
                <a:cs typeface="Times New Roman" pitchFamily="18" charset="0"/>
              </a:rPr>
              <a:t>COLLEGE</a:t>
            </a:r>
          </a:p>
          <a:p>
            <a:pPr lvl="2"/>
            <a:r>
              <a:rPr lang="en-US" sz="2400" dirty="0" smtClean="0">
                <a:solidFill>
                  <a:srgbClr val="FF0000"/>
                </a:solidFill>
                <a:latin typeface="Times New Roman" pitchFamily="18" charset="0"/>
                <a:cs typeface="Times New Roman" pitchFamily="18" charset="0"/>
              </a:rPr>
              <a:t>LAW DEGREE (A.B.A. APPROVED LAW SCHOOL)</a:t>
            </a:r>
          </a:p>
          <a:p>
            <a:pPr lvl="3"/>
            <a:r>
              <a:rPr lang="en-US" sz="2400" dirty="0" smtClean="0">
                <a:solidFill>
                  <a:srgbClr val="FF0000"/>
                </a:solidFill>
                <a:latin typeface="Times New Roman" pitchFamily="18" charset="0"/>
                <a:cs typeface="Times New Roman" pitchFamily="18" charset="0"/>
              </a:rPr>
              <a:t>J.D.</a:t>
            </a:r>
          </a:p>
          <a:p>
            <a:pPr lvl="3"/>
            <a:r>
              <a:rPr lang="en-US" sz="2400" dirty="0" smtClean="0">
                <a:solidFill>
                  <a:srgbClr val="FF0000"/>
                </a:solidFill>
                <a:latin typeface="Times New Roman" pitchFamily="18" charset="0"/>
                <a:cs typeface="Times New Roman" pitchFamily="18" charset="0"/>
              </a:rPr>
              <a:t>L.L.M.</a:t>
            </a:r>
          </a:p>
          <a:p>
            <a:pPr lvl="1"/>
            <a:r>
              <a:rPr lang="en-US" sz="2400" dirty="0" smtClean="0">
                <a:solidFill>
                  <a:srgbClr val="FF0000"/>
                </a:solidFill>
                <a:latin typeface="Times New Roman" pitchFamily="18" charset="0"/>
                <a:cs typeface="Times New Roman" pitchFamily="18" charset="0"/>
              </a:rPr>
              <a:t>B.  BAR EXAM</a:t>
            </a:r>
          </a:p>
          <a:p>
            <a:pPr lvl="2"/>
            <a:r>
              <a:rPr lang="en-US" sz="2400" dirty="0" smtClean="0">
                <a:solidFill>
                  <a:srgbClr val="FF0000"/>
                </a:solidFill>
                <a:latin typeface="Times New Roman" pitchFamily="18" charset="0"/>
                <a:cs typeface="Times New Roman" pitchFamily="18" charset="0"/>
              </a:rPr>
              <a:t>LICENSE TO PRACTICE LAW</a:t>
            </a:r>
          </a:p>
          <a:p>
            <a:pPr lvl="1"/>
            <a:r>
              <a:rPr lang="en-US" sz="2600" dirty="0" smtClean="0">
                <a:solidFill>
                  <a:srgbClr val="FF0000"/>
                </a:solidFill>
                <a:latin typeface="Times New Roman" pitchFamily="18" charset="0"/>
                <a:cs typeface="Times New Roman" pitchFamily="18" charset="0"/>
              </a:rPr>
              <a:t>C. OATH OF ATTORNEY</a:t>
            </a:r>
          </a:p>
          <a:p>
            <a:pPr lvl="1"/>
            <a:r>
              <a:rPr lang="en-US" sz="2400" dirty="0" smtClean="0">
                <a:solidFill>
                  <a:srgbClr val="FF0000"/>
                </a:solidFill>
                <a:latin typeface="Times New Roman" pitchFamily="18" charset="0"/>
                <a:cs typeface="Times New Roman" pitchFamily="18" charset="0"/>
              </a:rPr>
              <a:t>D. LEGAL PRACTICE</a:t>
            </a:r>
          </a:p>
          <a:p>
            <a:pPr lvl="2"/>
            <a:endParaRPr lang="en-US" sz="2400" dirty="0" smtClean="0">
              <a:solidFill>
                <a:srgbClr val="FF0000"/>
              </a:solidFill>
              <a:latin typeface="Times New Roman" pitchFamily="18" charset="0"/>
              <a:cs typeface="Times New Roman" pitchFamily="18" charset="0"/>
            </a:endParaRPr>
          </a:p>
          <a:p>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1000"/>
                                        <p:tgtEl>
                                          <p:spTgt spid="3">
                                            <p:txEl>
                                              <p:pRg st="10" end="10"/>
                                            </p:txEl>
                                          </p:spTgt>
                                        </p:tgtEl>
                                      </p:cBhvr>
                                    </p:animEffect>
                                    <p:anim calcmode="lin" valueType="num">
                                      <p:cBhvr>
                                        <p:cTn id="5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1000"/>
                                        <p:tgtEl>
                                          <p:spTgt spid="3">
                                            <p:txEl>
                                              <p:pRg st="11" end="11"/>
                                            </p:txEl>
                                          </p:spTgt>
                                        </p:tgtEl>
                                      </p:cBhvr>
                                    </p:animEffect>
                                    <p:anim calcmode="lin" valueType="num">
                                      <p:cBhvr>
                                        <p:cTn id="5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sz="2800" dirty="0" smtClean="0">
                <a:solidFill>
                  <a:srgbClr val="FF0000"/>
                </a:solidFill>
                <a:latin typeface="Times New Roman" pitchFamily="18" charset="0"/>
                <a:cs typeface="Times New Roman" pitchFamily="18" charset="0"/>
              </a:rPr>
              <a:t>E. ELECTION V. APPOINTMENT</a:t>
            </a:r>
          </a:p>
          <a:p>
            <a:pPr lvl="2"/>
            <a:r>
              <a:rPr lang="en-US" sz="2800" dirty="0" smtClean="0">
                <a:solidFill>
                  <a:srgbClr val="FF0000"/>
                </a:solidFill>
                <a:latin typeface="Times New Roman" pitchFamily="18" charset="0"/>
                <a:cs typeface="Times New Roman" pitchFamily="18" charset="0"/>
              </a:rPr>
              <a:t>POLITICAL CONSIDERATIONS</a:t>
            </a:r>
          </a:p>
          <a:p>
            <a:pPr lvl="2"/>
            <a:r>
              <a:rPr lang="en-US" sz="2800" dirty="0" smtClean="0">
                <a:solidFill>
                  <a:srgbClr val="FF0000"/>
                </a:solidFill>
                <a:latin typeface="Times New Roman" pitchFamily="18" charset="0"/>
                <a:cs typeface="Times New Roman" pitchFamily="18" charset="0"/>
              </a:rPr>
              <a:t>COST AND TIME REQUIRED </a:t>
            </a:r>
          </a:p>
          <a:p>
            <a:pPr lvl="2"/>
            <a:r>
              <a:rPr lang="en-US" sz="2800" dirty="0" smtClean="0">
                <a:solidFill>
                  <a:srgbClr val="FF0000"/>
                </a:solidFill>
                <a:latin typeface="Times New Roman" pitchFamily="18" charset="0"/>
                <a:cs typeface="Times New Roman" pitchFamily="18" charset="0"/>
              </a:rPr>
              <a:t>JUDICIAL NOMINATION PROCESS</a:t>
            </a:r>
          </a:p>
          <a:p>
            <a:pPr lvl="2"/>
            <a:r>
              <a:rPr lang="en-US" sz="2800" dirty="0" smtClean="0">
                <a:solidFill>
                  <a:srgbClr val="FF0000"/>
                </a:solidFill>
                <a:latin typeface="Times New Roman" pitchFamily="18" charset="0"/>
                <a:cs typeface="Times New Roman" pitchFamily="18" charset="0"/>
              </a:rPr>
              <a:t>NON PARTISAN V. PARTISAN</a:t>
            </a:r>
          </a:p>
          <a:p>
            <a:pPr lvl="2"/>
            <a:r>
              <a:rPr lang="en-US" sz="2800" dirty="0" smtClean="0">
                <a:solidFill>
                  <a:srgbClr val="FF0000"/>
                </a:solidFill>
                <a:latin typeface="Times New Roman" pitchFamily="18" charset="0"/>
                <a:cs typeface="Times New Roman" pitchFamily="18" charset="0"/>
              </a:rPr>
              <a:t>FUNDRAISING AND EXPENDITURES</a:t>
            </a:r>
          </a:p>
          <a:p>
            <a:pPr lvl="1"/>
            <a:r>
              <a:rPr lang="en-US" sz="2800" dirty="0" smtClean="0">
                <a:solidFill>
                  <a:srgbClr val="FF0000"/>
                </a:solidFill>
                <a:latin typeface="Times New Roman" pitchFamily="18" charset="0"/>
                <a:cs typeface="Times New Roman" pitchFamily="18" charset="0"/>
              </a:rPr>
              <a:t>F. CONTINUING EDUCATION REQUIRMENTS</a:t>
            </a:r>
          </a:p>
          <a:p>
            <a:pPr lvl="1"/>
            <a:r>
              <a:rPr lang="en-US" sz="2800" dirty="0" smtClean="0">
                <a:solidFill>
                  <a:srgbClr val="FF0000"/>
                </a:solidFill>
                <a:latin typeface="Times New Roman" pitchFamily="18" charset="0"/>
                <a:cs typeface="Times New Roman" pitchFamily="18" charset="0"/>
              </a:rPr>
              <a:t>G. JUDICIAL LECTURING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xEl>
                                              <p:pRg st="1" end="1"/>
                                            </p:txEl>
                                          </p:spTgt>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
                                            <p:txEl>
                                              <p:pRg st="2" end="2"/>
                                            </p:txEl>
                                          </p:spTgt>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0"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3">
                                            <p:txEl>
                                              <p:pRg st="3" end="3"/>
                                            </p:txEl>
                                          </p:spTgt>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0"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3">
                                            <p:txEl>
                                              <p:pRg st="4" end="4"/>
                                            </p:txEl>
                                          </p:spTgt>
                                        </p:tgtEl>
                                      </p:cBhvr>
                                    </p:animEffect>
                                  </p:childTnLst>
                                </p:cTn>
                              </p:par>
                              <p:par>
                                <p:cTn id="55" presetID="25" presetClass="entr" presetSubtype="0" fill="hold" grpId="0" nodeType="with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 calcmode="lin" valueType="num">
                                      <p:cBhvr>
                                        <p:cTn id="5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6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3">
                                            <p:txEl>
                                              <p:pRg st="5" end="5"/>
                                            </p:txEl>
                                          </p:spTgt>
                                        </p:tgtEl>
                                      </p:cBhvr>
                                    </p:animEffect>
                                  </p:childTnLst>
                                </p:cTn>
                              </p:par>
                            </p:childTnLst>
                          </p:cTn>
                        </p:par>
                        <p:par>
                          <p:cTn id="65" fill="hold">
                            <p:stCondLst>
                              <p:cond delay="1000"/>
                            </p:stCondLst>
                            <p:childTnLst>
                              <p:par>
                                <p:cTn id="66" presetID="25" presetClass="entr" presetSubtype="0" fill="hold" grpId="0" nodeType="after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 calcmode="lin" valueType="num">
                                      <p:cBhvr>
                                        <p:cTn id="68"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69"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70"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71"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72"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73"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74"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75" dur="1000" decel="50000">
                                          <p:stCondLst>
                                            <p:cond delay="0"/>
                                          </p:stCondLst>
                                        </p:cTn>
                                        <p:tgtEl>
                                          <p:spTgt spid="3">
                                            <p:txEl>
                                              <p:pRg st="6" end="6"/>
                                            </p:txEl>
                                          </p:spTgt>
                                        </p:tgtEl>
                                      </p:cBhvr>
                                    </p:animEffect>
                                  </p:childTnLst>
                                </p:cTn>
                              </p:par>
                            </p:childTnLst>
                          </p:cTn>
                        </p:par>
                        <p:par>
                          <p:cTn id="76" fill="hold">
                            <p:stCondLst>
                              <p:cond delay="2000"/>
                            </p:stCondLst>
                            <p:childTnLst>
                              <p:par>
                                <p:cTn id="77" presetID="25" presetClass="entr" presetSubtype="0" fill="hold" grpId="0" nodeType="afterEffect">
                                  <p:stCondLst>
                                    <p:cond delay="0"/>
                                  </p:stCondLst>
                                  <p:childTnLst>
                                    <p:set>
                                      <p:cBhvr>
                                        <p:cTn id="78" dur="1" fill="hold">
                                          <p:stCondLst>
                                            <p:cond delay="0"/>
                                          </p:stCondLst>
                                        </p:cTn>
                                        <p:tgtEl>
                                          <p:spTgt spid="3">
                                            <p:txEl>
                                              <p:pRg st="7" end="7"/>
                                            </p:txEl>
                                          </p:spTgt>
                                        </p:tgtEl>
                                        <p:attrNameLst>
                                          <p:attrName>style.visibility</p:attrName>
                                        </p:attrNameLst>
                                      </p:cBhvr>
                                      <p:to>
                                        <p:strVal val="visible"/>
                                      </p:to>
                                    </p:set>
                                    <p:anim calcmode="lin" valueType="num">
                                      <p:cBhvr>
                                        <p:cTn id="79"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01000" cy="1066800"/>
          </a:xfrm>
        </p:spPr>
        <p:txBody>
          <a:bodyPr/>
          <a:lstStyle/>
          <a:p>
            <a:pPr algn="ctr"/>
            <a:r>
              <a:rPr lang="en-US" dirty="0" smtClean="0">
                <a:solidFill>
                  <a:srgbClr val="FF0000"/>
                </a:solidFill>
                <a:latin typeface="Times New Roman" pitchFamily="18" charset="0"/>
                <a:cs typeface="Times New Roman" pitchFamily="18" charset="0"/>
              </a:rPr>
              <a:t>B. 	</a:t>
            </a:r>
            <a:r>
              <a:rPr lang="en-US" u="sng" dirty="0" smtClean="0">
                <a:solidFill>
                  <a:srgbClr val="FF0000"/>
                </a:solidFill>
                <a:latin typeface="Times New Roman" pitchFamily="18" charset="0"/>
                <a:cs typeface="Times New Roman" pitchFamily="18" charset="0"/>
              </a:rPr>
              <a:t>U.S TAX COURT </a:t>
            </a:r>
            <a:br>
              <a:rPr lang="en-US" u="sng" dirty="0" smtClean="0">
                <a:solidFill>
                  <a:srgbClr val="FF000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533400" y="990600"/>
            <a:ext cx="8001000" cy="5486400"/>
          </a:xfrm>
        </p:spPr>
        <p:txBody>
          <a:bodyPr/>
          <a:lstStyle/>
          <a:p>
            <a:pPr lvl="1">
              <a:buFont typeface="Arial" pitchFamily="34" charset="0"/>
              <a:buChar char="•"/>
            </a:pPr>
            <a:r>
              <a:rPr lang="en-US" sz="2400" dirty="0" smtClean="0">
                <a:solidFill>
                  <a:srgbClr val="FF0000"/>
                </a:solidFill>
                <a:latin typeface="Times New Roman" pitchFamily="18" charset="0"/>
                <a:cs typeface="Times New Roman" pitchFamily="18" charset="0"/>
              </a:rPr>
              <a:t>CREATED BY ART. I SECTION 8; SALARY $169,300</a:t>
            </a:r>
          </a:p>
          <a:p>
            <a:pPr lvl="1">
              <a:buFont typeface="Arial" pitchFamily="34" charset="0"/>
              <a:buChar char="•"/>
            </a:pPr>
            <a:r>
              <a:rPr lang="en-US" sz="2400" dirty="0" smtClean="0">
                <a:solidFill>
                  <a:srgbClr val="FF0000"/>
                </a:solidFill>
                <a:latin typeface="Times New Roman" pitchFamily="18" charset="0"/>
                <a:cs typeface="Times New Roman" pitchFamily="18" charset="0"/>
              </a:rPr>
              <a:t>LOCATED IN WASHINGTON, D.C.</a:t>
            </a:r>
          </a:p>
          <a:p>
            <a:pPr lvl="1">
              <a:buFont typeface="Arial" pitchFamily="34" charset="0"/>
              <a:buChar char="•"/>
            </a:pPr>
            <a:r>
              <a:rPr lang="en-US" sz="2400" dirty="0" smtClean="0">
                <a:solidFill>
                  <a:srgbClr val="FF0000"/>
                </a:solidFill>
                <a:latin typeface="Times New Roman" pitchFamily="18" charset="0"/>
                <a:cs typeface="Times New Roman" pitchFamily="18" charset="0"/>
              </a:rPr>
              <a:t>JUDGES APPOINTED FOR 15 YEARS BY PRESIDENT </a:t>
            </a:r>
          </a:p>
          <a:p>
            <a:pPr lvl="1">
              <a:buFont typeface="Arial" pitchFamily="34" charset="0"/>
              <a:buChar char="•"/>
            </a:pPr>
            <a:r>
              <a:rPr lang="en-US" sz="2400" dirty="0" smtClean="0">
                <a:solidFill>
                  <a:srgbClr val="FF0000"/>
                </a:solidFill>
                <a:latin typeface="Times New Roman" pitchFamily="18" charset="0"/>
                <a:cs typeface="Times New Roman" pitchFamily="18" charset="0"/>
              </a:rPr>
              <a:t>COMPRISED OF 19 JUDGES</a:t>
            </a:r>
          </a:p>
          <a:p>
            <a:pPr lvl="1">
              <a:buFont typeface="Arial" pitchFamily="34" charset="0"/>
              <a:buChar char="•"/>
            </a:pPr>
            <a:r>
              <a:rPr lang="en-US" sz="2400" u="sng" dirty="0" smtClean="0">
                <a:solidFill>
                  <a:srgbClr val="FF0000"/>
                </a:solidFill>
                <a:latin typeface="Times New Roman" pitchFamily="18" charset="0"/>
                <a:cs typeface="Times New Roman" pitchFamily="18" charset="0"/>
              </a:rPr>
              <a:t>ONLY</a:t>
            </a:r>
            <a:r>
              <a:rPr lang="en-US" sz="2400" dirty="0" smtClean="0">
                <a:solidFill>
                  <a:srgbClr val="FF0000"/>
                </a:solidFill>
                <a:latin typeface="Times New Roman" pitchFamily="18" charset="0"/>
                <a:cs typeface="Times New Roman" pitchFamily="18" charset="0"/>
              </a:rPr>
              <a:t> FORUM FOR TAXPAYERS TO LITIGATE FEDERAL INCOME TAX DISPUTES WITHOUT HAVING TO FIRST PAY THE DISPUTED TAX IN FULL</a:t>
            </a:r>
          </a:p>
          <a:p>
            <a:pPr lvl="1">
              <a:buFont typeface="Arial" pitchFamily="34" charset="0"/>
              <a:buChar char="•"/>
            </a:pPr>
            <a:r>
              <a:rPr lang="en-US" sz="2400" dirty="0" smtClean="0">
                <a:solidFill>
                  <a:srgbClr val="FF0000"/>
                </a:solidFill>
                <a:latin typeface="Times New Roman" pitchFamily="18" charset="0"/>
                <a:cs typeface="Times New Roman" pitchFamily="18" charset="0"/>
              </a:rPr>
              <a:t>DECISIONS APPEALED TO U.S. COURT OF APPEALS</a:t>
            </a:r>
            <a:endParaRPr lang="en-US" sz="2400" dirty="0">
              <a:solidFill>
                <a:srgbClr val="FF0000"/>
              </a:solidFill>
              <a:latin typeface="Times New Roman" pitchFamily="18" charset="0"/>
              <a:cs typeface="Times New Roman" pitchFamily="18" charset="0"/>
            </a:endParaRPr>
          </a:p>
        </p:txBody>
      </p:sp>
      <p:pic>
        <p:nvPicPr>
          <p:cNvPr id="4" name="Picture 3" descr="600px-US-TaxCourt-Shield-BW.svg.png"/>
          <p:cNvPicPr>
            <a:picLocks noChangeAspect="1"/>
          </p:cNvPicPr>
          <p:nvPr/>
        </p:nvPicPr>
        <p:blipFill>
          <a:blip r:embed="rId2" cstate="print"/>
          <a:stretch>
            <a:fillRect/>
          </a:stretch>
        </p:blipFill>
        <p:spPr>
          <a:xfrm>
            <a:off x="7467600" y="4591968"/>
            <a:ext cx="1676400" cy="22660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8" fill="hold">
                            <p:stCondLst>
                              <p:cond delay="2000"/>
                            </p:stCondLst>
                            <p:childTnLst>
                              <p:par>
                                <p:cTn id="19" presetID="23" presetClass="entr" presetSubtype="16"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23" fill="hold">
                            <p:stCondLst>
                              <p:cond delay="3000"/>
                            </p:stCondLst>
                            <p:childTnLst>
                              <p:par>
                                <p:cTn id="24" presetID="23" presetClass="entr" presetSubtype="16" fill="hold"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8" fill="hold">
                            <p:stCondLst>
                              <p:cond delay="4000"/>
                            </p:stCondLst>
                            <p:childTnLst>
                              <p:par>
                                <p:cTn id="29" presetID="23" presetClass="entr" presetSubtype="16"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33" fill="hold">
                            <p:stCondLst>
                              <p:cond delay="5000"/>
                            </p:stCondLst>
                            <p:childTnLst>
                              <p:par>
                                <p:cTn id="34" presetID="23" presetClass="entr" presetSubtype="16"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8" fill="hold">
                            <p:stCondLst>
                              <p:cond delay="6000"/>
                            </p:stCondLst>
                            <p:childTnLst>
                              <p:par>
                                <p:cTn id="39" presetID="23" presetClass="entr" presetSubtype="16" fill="hold"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76200"/>
          </a:xfrm>
        </p:spPr>
        <p:txBody>
          <a:bodyPr/>
          <a:lstStyle/>
          <a:p>
            <a:endParaRPr lang="en-US" dirty="0"/>
          </a:p>
        </p:txBody>
      </p:sp>
      <p:sp>
        <p:nvSpPr>
          <p:cNvPr id="3" name="Content Placeholder 2"/>
          <p:cNvSpPr>
            <a:spLocks noGrp="1"/>
          </p:cNvSpPr>
          <p:nvPr>
            <p:ph idx="1"/>
          </p:nvPr>
        </p:nvSpPr>
        <p:spPr>
          <a:xfrm>
            <a:off x="533400" y="457200"/>
            <a:ext cx="8001000" cy="5943600"/>
          </a:xfrm>
        </p:spPr>
        <p:txBody>
          <a:bodyPr/>
          <a:lstStyle/>
          <a:p>
            <a:endParaRPr lang="en-US" b="1" u="sng" dirty="0" smtClean="0">
              <a:solidFill>
                <a:srgbClr val="FF0000"/>
              </a:solidFill>
              <a:latin typeface="Times New Roman" pitchFamily="18" charset="0"/>
              <a:cs typeface="Times New Roman" pitchFamily="18" charset="0"/>
            </a:endParaRPr>
          </a:p>
          <a:p>
            <a:r>
              <a:rPr lang="en-US" sz="2800" b="1" u="sng" dirty="0" smtClean="0">
                <a:solidFill>
                  <a:srgbClr val="FF0000"/>
                </a:solidFill>
                <a:latin typeface="Times New Roman" pitchFamily="18" charset="0"/>
                <a:cs typeface="Times New Roman" pitchFamily="18" charset="0"/>
              </a:rPr>
              <a:t>V.   DAY TO DAY JUDICIAL RESPONSIBILITIES</a:t>
            </a:r>
          </a:p>
          <a:p>
            <a:pPr lvl="1"/>
            <a:r>
              <a:rPr lang="en-US" sz="2800" dirty="0" smtClean="0">
                <a:solidFill>
                  <a:srgbClr val="FF0000"/>
                </a:solidFill>
                <a:latin typeface="Times New Roman" pitchFamily="18" charset="0"/>
                <a:cs typeface="Times New Roman" pitchFamily="18" charset="0"/>
              </a:rPr>
              <a:t>ADHERE TO JUDICIAL CODE OF CONDUCT AND ETHICS</a:t>
            </a:r>
          </a:p>
          <a:p>
            <a:pPr lvl="1"/>
            <a:r>
              <a:rPr lang="en-US" sz="2800" dirty="0" smtClean="0">
                <a:solidFill>
                  <a:srgbClr val="FF0000"/>
                </a:solidFill>
                <a:latin typeface="Times New Roman" pitchFamily="18" charset="0"/>
                <a:cs typeface="Times New Roman" pitchFamily="18" charset="0"/>
              </a:rPr>
              <a:t>MAINTAIN DIGNITY AND DECORUM IN COURTROOM</a:t>
            </a:r>
          </a:p>
          <a:p>
            <a:pPr lvl="1"/>
            <a:r>
              <a:rPr lang="en-US" sz="2800" dirty="0" smtClean="0">
                <a:solidFill>
                  <a:srgbClr val="FF0000"/>
                </a:solidFill>
                <a:latin typeface="Times New Roman" pitchFamily="18" charset="0"/>
                <a:cs typeface="Times New Roman" pitchFamily="18" charset="0"/>
              </a:rPr>
              <a:t>TREAT LAWYERS AND LITIGANTS WITH RESPECT </a:t>
            </a:r>
          </a:p>
          <a:p>
            <a:pPr lvl="1"/>
            <a:r>
              <a:rPr lang="en-US" sz="2800" dirty="0" smtClean="0">
                <a:solidFill>
                  <a:srgbClr val="FF0000"/>
                </a:solidFill>
                <a:latin typeface="Times New Roman" pitchFamily="18" charset="0"/>
                <a:cs typeface="Times New Roman" pitchFamily="18" charset="0"/>
              </a:rPr>
              <a:t>JUDGES ARE PUBLIC SERVANTS</a:t>
            </a:r>
          </a:p>
          <a:p>
            <a:pPr lvl="1"/>
            <a:r>
              <a:rPr lang="en-US" sz="2800" dirty="0" smtClean="0">
                <a:solidFill>
                  <a:srgbClr val="FF0000"/>
                </a:solidFill>
                <a:latin typeface="Times New Roman" pitchFamily="18" charset="0"/>
                <a:cs typeface="Times New Roman" pitchFamily="18" charset="0"/>
              </a:rPr>
              <a:t>CONTROL YOUR CASE DOCKET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1" end="1"/>
                                            </p:txEl>
                                          </p:spTgt>
                                        </p:tgtEl>
                                      </p:cBhvr>
                                    </p:animEffect>
                                  </p:childTnLst>
                                </p:cTn>
                              </p:par>
                            </p:childTnLst>
                          </p:cTn>
                        </p:par>
                        <p:par>
                          <p:cTn id="11" fill="hold">
                            <p:stCondLst>
                              <p:cond delay="1000"/>
                            </p:stCondLst>
                            <p:childTnLst>
                              <p:par>
                                <p:cTn id="12" presetID="48" presetClass="entr" presetSubtype="0" accel="5000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2" end="2"/>
                                            </p:txEl>
                                          </p:spTgt>
                                        </p:tgtEl>
                                      </p:cBhvr>
                                    </p:animEffect>
                                  </p:childTnLst>
                                </p:cTn>
                              </p:par>
                            </p:childTnLst>
                          </p:cTn>
                        </p:par>
                        <p:par>
                          <p:cTn id="18" fill="hold">
                            <p:stCondLst>
                              <p:cond delay="2000"/>
                            </p:stCondLst>
                            <p:childTnLst>
                              <p:par>
                                <p:cTn id="19" presetID="48" presetClass="entr" presetSubtype="0" accel="5000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24" dur="1000"/>
                                        <p:tgtEl>
                                          <p:spTgt spid="3">
                                            <p:txEl>
                                              <p:pRg st="3" end="3"/>
                                            </p:txEl>
                                          </p:spTgt>
                                        </p:tgtEl>
                                      </p:cBhvr>
                                    </p:animEffect>
                                  </p:childTnLst>
                                </p:cTn>
                              </p:par>
                            </p:childTnLst>
                          </p:cTn>
                        </p:par>
                        <p:par>
                          <p:cTn id="25" fill="hold">
                            <p:stCondLst>
                              <p:cond delay="3000"/>
                            </p:stCondLst>
                            <p:childTnLst>
                              <p:par>
                                <p:cTn id="26" presetID="48" presetClass="entr" presetSubtype="0" accel="5000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9"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31" dur="1000"/>
                                        <p:tgtEl>
                                          <p:spTgt spid="3">
                                            <p:txEl>
                                              <p:pRg st="4" end="4"/>
                                            </p:txEl>
                                          </p:spTgt>
                                        </p:tgtEl>
                                      </p:cBhvr>
                                    </p:animEffect>
                                  </p:childTnLst>
                                </p:cTn>
                              </p:par>
                            </p:childTnLst>
                          </p:cTn>
                        </p:par>
                        <p:par>
                          <p:cTn id="32" fill="hold">
                            <p:stCondLst>
                              <p:cond delay="4000"/>
                            </p:stCondLst>
                            <p:childTnLst>
                              <p:par>
                                <p:cTn id="33" presetID="48" presetClass="entr" presetSubtype="0" accel="5000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6"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38" dur="1000"/>
                                        <p:tgtEl>
                                          <p:spTgt spid="3">
                                            <p:txEl>
                                              <p:pRg st="5" end="5"/>
                                            </p:txEl>
                                          </p:spTgt>
                                        </p:tgtEl>
                                      </p:cBhvr>
                                    </p:animEffect>
                                  </p:childTnLst>
                                </p:cTn>
                              </p:par>
                            </p:childTnLst>
                          </p:cTn>
                        </p:par>
                        <p:par>
                          <p:cTn id="39" fill="hold">
                            <p:stCondLst>
                              <p:cond delay="5000"/>
                            </p:stCondLst>
                            <p:childTnLst>
                              <p:par>
                                <p:cTn id="40" presetID="48" presetClass="entr" presetSubtype="0" accel="5000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3"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4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sz="2400" dirty="0" smtClean="0">
                <a:solidFill>
                  <a:srgbClr val="FF0000"/>
                </a:solidFill>
                <a:latin typeface="Times New Roman" pitchFamily="18" charset="0"/>
                <a:cs typeface="Times New Roman" pitchFamily="18" charset="0"/>
              </a:rPr>
              <a:t>AVOID DELAY IN </a:t>
            </a:r>
            <a:r>
              <a:rPr lang="en-US" sz="2400" smtClean="0">
                <a:solidFill>
                  <a:srgbClr val="FF0000"/>
                </a:solidFill>
                <a:latin typeface="Times New Roman" pitchFamily="18" charset="0"/>
                <a:cs typeface="Times New Roman" pitchFamily="18" charset="0"/>
              </a:rPr>
              <a:t>PRONOUNCING DECISIONS</a:t>
            </a:r>
            <a:endParaRPr lang="en-US" sz="2400" dirty="0" smtClean="0">
              <a:solidFill>
                <a:srgbClr val="FF0000"/>
              </a:solidFill>
              <a:latin typeface="Times New Roman" pitchFamily="18" charset="0"/>
              <a:cs typeface="Times New Roman" pitchFamily="18" charset="0"/>
            </a:endParaRPr>
          </a:p>
          <a:p>
            <a:pPr lvl="1"/>
            <a:r>
              <a:rPr lang="en-US" sz="2400" dirty="0" smtClean="0">
                <a:solidFill>
                  <a:srgbClr val="FF0000"/>
                </a:solidFill>
                <a:latin typeface="Times New Roman" pitchFamily="18" charset="0"/>
                <a:cs typeface="Times New Roman" pitchFamily="18" charset="0"/>
              </a:rPr>
              <a:t>WORK EVERY DAY AT BEING FAIR</a:t>
            </a:r>
          </a:p>
          <a:p>
            <a:pPr lvl="1"/>
            <a:r>
              <a:rPr lang="en-US" sz="2400" dirty="0" smtClean="0">
                <a:solidFill>
                  <a:srgbClr val="FF0000"/>
                </a:solidFill>
                <a:latin typeface="Times New Roman" pitchFamily="18" charset="0"/>
                <a:cs typeface="Times New Roman" pitchFamily="18" charset="0"/>
              </a:rPr>
              <a:t>CHOOSE FRIENDS CAREFULLY</a:t>
            </a:r>
          </a:p>
          <a:p>
            <a:pPr lvl="1"/>
            <a:r>
              <a:rPr lang="en-US" sz="2400" dirty="0" smtClean="0">
                <a:solidFill>
                  <a:srgbClr val="FF0000"/>
                </a:solidFill>
                <a:latin typeface="Times New Roman" pitchFamily="18" charset="0"/>
                <a:cs typeface="Times New Roman" pitchFamily="18" charset="0"/>
              </a:rPr>
              <a:t>KEEP CURRENT WITH NEW APPELLATE DECISIONS AND CHANGES IN RELEVANT RULES AND LAW</a:t>
            </a:r>
          </a:p>
          <a:p>
            <a:pPr lvl="1"/>
            <a:r>
              <a:rPr lang="en-US" sz="2400" dirty="0" smtClean="0">
                <a:solidFill>
                  <a:srgbClr val="FF0000"/>
                </a:solidFill>
                <a:latin typeface="Times New Roman" pitchFamily="18" charset="0"/>
                <a:cs typeface="Times New Roman" pitchFamily="18" charset="0"/>
              </a:rPr>
              <a:t>REPORT UNETHICAL OR IMPROPER CONDUCT OF LAWYERS TO THE BAR ASSOCIATION</a:t>
            </a:r>
          </a:p>
          <a:p>
            <a:pPr lvl="1"/>
            <a:r>
              <a:rPr lang="en-US" sz="2400" dirty="0" smtClean="0">
                <a:solidFill>
                  <a:srgbClr val="FF0000"/>
                </a:solidFill>
                <a:latin typeface="Times New Roman" pitchFamily="18" charset="0"/>
                <a:cs typeface="Times New Roman" pitchFamily="18" charset="0"/>
              </a:rPr>
              <a:t>INSPIRE PROFESSIONALISM AMONG LAWYERS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1000" fill="hold"/>
                                        <p:tgtEl>
                                          <p:spTgt spid="3">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2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3" end="3"/>
                                            </p:txEl>
                                          </p:spTgt>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33"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4" end="4"/>
                                            </p:txEl>
                                          </p:spTgt>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VI.   </a:t>
            </a:r>
            <a:r>
              <a:rPr lang="en-US" u="sng" dirty="0" smtClean="0">
                <a:solidFill>
                  <a:srgbClr val="FF0000"/>
                </a:solidFill>
                <a:latin typeface="Times New Roman" pitchFamily="18" charset="0"/>
                <a:cs typeface="Times New Roman" pitchFamily="18" charset="0"/>
              </a:rPr>
              <a:t>OTHER COURT PERSONNEL</a:t>
            </a:r>
            <a:br>
              <a:rPr lang="en-US" u="sng" dirty="0" smtClean="0">
                <a:solidFill>
                  <a:srgbClr val="FF0000"/>
                </a:solidFill>
                <a:latin typeface="Times New Roman" pitchFamily="18" charset="0"/>
                <a:cs typeface="Times New Roman" pitchFamily="18" charset="0"/>
              </a:rPr>
            </a:br>
            <a:endParaRPr lang="en-US" dirty="0"/>
          </a:p>
        </p:txBody>
      </p:sp>
      <p:sp>
        <p:nvSpPr>
          <p:cNvPr id="5" name="Content Placeholder 4"/>
          <p:cNvSpPr>
            <a:spLocks noGrp="1"/>
          </p:cNvSpPr>
          <p:nvPr>
            <p:ph sz="half" idx="1"/>
          </p:nvPr>
        </p:nvSpPr>
        <p:spPr>
          <a:xfrm>
            <a:off x="533400" y="1447800"/>
            <a:ext cx="3924300" cy="4267200"/>
          </a:xfrm>
        </p:spPr>
        <p:txBody>
          <a:bodyPr/>
          <a:lstStyle/>
          <a:p>
            <a:pPr lvl="1"/>
            <a:r>
              <a:rPr lang="en-US" dirty="0" smtClean="0">
                <a:solidFill>
                  <a:srgbClr val="FF0000"/>
                </a:solidFill>
                <a:latin typeface="Times New Roman" pitchFamily="18" charset="0"/>
                <a:cs typeface="Times New Roman" pitchFamily="18" charset="0"/>
              </a:rPr>
              <a:t>MAGISTRATES</a:t>
            </a:r>
          </a:p>
          <a:p>
            <a:pPr lvl="1"/>
            <a:r>
              <a:rPr lang="en-US" dirty="0" smtClean="0">
                <a:solidFill>
                  <a:srgbClr val="FF0000"/>
                </a:solidFill>
                <a:latin typeface="Times New Roman" pitchFamily="18" charset="0"/>
                <a:cs typeface="Times New Roman" pitchFamily="18" charset="0"/>
              </a:rPr>
              <a:t>COURT BAILIFF</a:t>
            </a:r>
          </a:p>
          <a:p>
            <a:pPr lvl="1"/>
            <a:r>
              <a:rPr lang="en-US" dirty="0" smtClean="0">
                <a:solidFill>
                  <a:srgbClr val="FF0000"/>
                </a:solidFill>
                <a:latin typeface="Times New Roman" pitchFamily="18" charset="0"/>
                <a:cs typeface="Times New Roman" pitchFamily="18" charset="0"/>
              </a:rPr>
              <a:t>COURT CLERK</a:t>
            </a:r>
          </a:p>
          <a:p>
            <a:pPr lvl="1"/>
            <a:r>
              <a:rPr lang="en-US" dirty="0" smtClean="0">
                <a:solidFill>
                  <a:srgbClr val="FF0000"/>
                </a:solidFill>
                <a:latin typeface="Times New Roman" pitchFamily="18" charset="0"/>
                <a:cs typeface="Times New Roman" pitchFamily="18" charset="0"/>
              </a:rPr>
              <a:t>COURT ADMINISTRATOR</a:t>
            </a:r>
          </a:p>
          <a:p>
            <a:pPr lvl="1"/>
            <a:r>
              <a:rPr lang="en-US" dirty="0" smtClean="0">
                <a:solidFill>
                  <a:srgbClr val="FF0000"/>
                </a:solidFill>
                <a:latin typeface="Times New Roman" pitchFamily="18" charset="0"/>
                <a:cs typeface="Times New Roman" pitchFamily="18" charset="0"/>
              </a:rPr>
              <a:t>PROBATION OFFICERS</a:t>
            </a:r>
          </a:p>
          <a:p>
            <a:pPr lvl="1"/>
            <a:r>
              <a:rPr lang="en-US" dirty="0" smtClean="0">
                <a:solidFill>
                  <a:srgbClr val="FF0000"/>
                </a:solidFill>
                <a:latin typeface="Times New Roman" pitchFamily="18" charset="0"/>
                <a:cs typeface="Times New Roman" pitchFamily="18" charset="0"/>
              </a:rPr>
              <a:t>JURY COORDINATOR</a:t>
            </a:r>
          </a:p>
          <a:p>
            <a:pPr lvl="1"/>
            <a:endParaRPr lang="en-US" dirty="0" smtClean="0">
              <a:solidFill>
                <a:srgbClr val="FF0000"/>
              </a:solidFill>
              <a:latin typeface="Times New Roman" pitchFamily="18" charset="0"/>
              <a:cs typeface="Times New Roman" pitchFamily="18" charset="0"/>
            </a:endParaRPr>
          </a:p>
          <a:p>
            <a:pPr lvl="1"/>
            <a:endParaRPr lang="en-US" dirty="0"/>
          </a:p>
        </p:txBody>
      </p:sp>
      <p:sp>
        <p:nvSpPr>
          <p:cNvPr id="6" name="Content Placeholder 5"/>
          <p:cNvSpPr>
            <a:spLocks noGrp="1"/>
          </p:cNvSpPr>
          <p:nvPr>
            <p:ph sz="half" idx="2"/>
          </p:nvPr>
        </p:nvSpPr>
        <p:spPr>
          <a:xfrm>
            <a:off x="4724400" y="1371600"/>
            <a:ext cx="3924300" cy="4572000"/>
          </a:xfrm>
        </p:spPr>
        <p:txBody>
          <a:bodyPr/>
          <a:lstStyle/>
          <a:p>
            <a:pPr lvl="1"/>
            <a:r>
              <a:rPr lang="en-US" dirty="0" smtClean="0">
                <a:solidFill>
                  <a:srgbClr val="FF0000"/>
                </a:solidFill>
                <a:latin typeface="Times New Roman" pitchFamily="18" charset="0"/>
                <a:cs typeface="Times New Roman" pitchFamily="18" charset="0"/>
              </a:rPr>
              <a:t>COURT PSYCHOLOGISTS</a:t>
            </a:r>
          </a:p>
          <a:p>
            <a:pPr lvl="1"/>
            <a:r>
              <a:rPr lang="en-US" dirty="0" smtClean="0">
                <a:solidFill>
                  <a:srgbClr val="FF0000"/>
                </a:solidFill>
                <a:latin typeface="Times New Roman" pitchFamily="18" charset="0"/>
                <a:cs typeface="Times New Roman" pitchFamily="18" charset="0"/>
              </a:rPr>
              <a:t>COURT TRANSLATORS</a:t>
            </a:r>
          </a:p>
          <a:p>
            <a:pPr lvl="1"/>
            <a:r>
              <a:rPr lang="en-US" dirty="0" smtClean="0">
                <a:solidFill>
                  <a:srgbClr val="FF0000"/>
                </a:solidFill>
                <a:latin typeface="Times New Roman" pitchFamily="18" charset="0"/>
                <a:cs typeface="Times New Roman" pitchFamily="18" charset="0"/>
              </a:rPr>
              <a:t>COURT MEDIATORS </a:t>
            </a:r>
          </a:p>
          <a:p>
            <a:pPr lvl="1"/>
            <a:r>
              <a:rPr lang="en-US" dirty="0" smtClean="0">
                <a:solidFill>
                  <a:srgbClr val="FF0000"/>
                </a:solidFill>
                <a:latin typeface="Times New Roman" pitchFamily="18" charset="0"/>
                <a:cs typeface="Times New Roman" pitchFamily="18" charset="0"/>
              </a:rPr>
              <a:t>LAW CLERKS</a:t>
            </a:r>
          </a:p>
          <a:p>
            <a:pPr lvl="1"/>
            <a:r>
              <a:rPr lang="en-US" dirty="0" smtClean="0">
                <a:solidFill>
                  <a:srgbClr val="FF0000"/>
                </a:solidFill>
                <a:latin typeface="Times New Roman" pitchFamily="18" charset="0"/>
                <a:cs typeface="Times New Roman" pitchFamily="18" charset="0"/>
              </a:rPr>
              <a:t>SHERIFF</a:t>
            </a:r>
          </a:p>
          <a:p>
            <a:pPr lvl="1"/>
            <a:r>
              <a:rPr lang="en-US" dirty="0" smtClean="0">
                <a:solidFill>
                  <a:srgbClr val="FF0000"/>
                </a:solidFill>
                <a:latin typeface="Times New Roman" pitchFamily="18" charset="0"/>
                <a:cs typeface="Times New Roman" pitchFamily="18" charset="0"/>
              </a:rPr>
              <a:t>JUDICIAL ASSISTANT</a:t>
            </a:r>
          </a:p>
          <a:p>
            <a:pPr lvl="1"/>
            <a:endParaRPr lang="en-US" dirty="0" smtClean="0">
              <a:solidFill>
                <a:srgbClr val="FF0000"/>
              </a:solidFill>
              <a:latin typeface="Times New Roman" pitchFamily="18" charset="0"/>
              <a:cs typeface="Times New Roman" pitchFamily="18" charset="0"/>
            </a:endParaRPr>
          </a:p>
          <a:p>
            <a:pPr lvl="1"/>
            <a:endParaRPr lang="en-US" dirty="0" smtClean="0">
              <a:solidFill>
                <a:srgbClr val="FF0000"/>
              </a:solidFill>
              <a:latin typeface="Times New Roman" pitchFamily="18" charset="0"/>
              <a:cs typeface="Times New Roman" pitchFamily="18" charset="0"/>
            </a:endParaRPr>
          </a:p>
          <a:p>
            <a:pPr lvl="1"/>
            <a:endParaRPr lang="en-US" dirty="0" smtClean="0">
              <a:solidFill>
                <a:srgbClr val="FF0000"/>
              </a:solidFill>
              <a:latin typeface="Times New Roman" pitchFamily="18" charset="0"/>
              <a:cs typeface="Times New Roman" pitchFamily="18" charset="0"/>
            </a:endParaRPr>
          </a:p>
          <a:p>
            <a:endParaRPr lang="en-US" dirty="0"/>
          </a:p>
        </p:txBody>
      </p:sp>
      <p:pic>
        <p:nvPicPr>
          <p:cNvPr id="7" name="Picture 6" descr="IMG00024.jpg"/>
          <p:cNvPicPr>
            <a:picLocks noChangeAspect="1"/>
          </p:cNvPicPr>
          <p:nvPr/>
        </p:nvPicPr>
        <p:blipFill>
          <a:blip r:embed="rId2" cstate="print"/>
          <a:stretch>
            <a:fillRect/>
          </a:stretch>
        </p:blipFill>
        <p:spPr>
          <a:xfrm>
            <a:off x="3429000" y="4114800"/>
            <a:ext cx="1905000" cy="2362200"/>
          </a:xfrm>
          <a:prstGeom prst="rect">
            <a:avLst/>
          </a:prstGeom>
          <a:effectLst>
            <a:softEdge rad="317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1"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3" fill="hold"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1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5">
                                            <p:txEl>
                                              <p:pRg st="0" end="0"/>
                                            </p:txEl>
                                          </p:spTgt>
                                        </p:tgtEl>
                                        <p:attrNameLst>
                                          <p:attrName>ppt_y</p:attrName>
                                        </p:attrNameLst>
                                      </p:cBhvr>
                                      <p:tavLst>
                                        <p:tav tm="0">
                                          <p:val>
                                            <p:strVal val="0-#ppt_h/2"/>
                                          </p:val>
                                        </p:tav>
                                        <p:tav tm="100000">
                                          <p:val>
                                            <p:strVal val="#ppt_y"/>
                                          </p:val>
                                        </p:tav>
                                      </p:tavLst>
                                    </p:anim>
                                  </p:childTnLst>
                                </p:cTn>
                              </p:par>
                              <p:par>
                                <p:cTn id="14" presetID="2" presetClass="entr" presetSubtype="9" fill="hold" nodeType="with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1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2" presetClass="entr" presetSubtype="3" fill="hold"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additive="base">
                                        <p:cTn id="21" dur="10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22" dur="1000" fill="hold"/>
                                        <p:tgtEl>
                                          <p:spTgt spid="5">
                                            <p:txEl>
                                              <p:pRg st="1" end="1"/>
                                            </p:txEl>
                                          </p:spTgt>
                                        </p:tgtEl>
                                        <p:attrNameLst>
                                          <p:attrName>ppt_y</p:attrName>
                                        </p:attrNameLst>
                                      </p:cBhvr>
                                      <p:tavLst>
                                        <p:tav tm="0">
                                          <p:val>
                                            <p:strVal val="0-#ppt_h/2"/>
                                          </p:val>
                                        </p:tav>
                                        <p:tav tm="100000">
                                          <p:val>
                                            <p:strVal val="#ppt_y"/>
                                          </p:val>
                                        </p:tav>
                                      </p:tavLst>
                                    </p:anim>
                                  </p:childTnLst>
                                </p:cTn>
                              </p:par>
                              <p:par>
                                <p:cTn id="23" presetID="2" presetClass="entr" presetSubtype="9"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10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6">
                                            <p:txEl>
                                              <p:pRg st="1" end="1"/>
                                            </p:txEl>
                                          </p:spTgt>
                                        </p:tgtEl>
                                        <p:attrNameLst>
                                          <p:attrName>ppt_y</p:attrName>
                                        </p:attrNameLst>
                                      </p:cBhvr>
                                      <p:tavLst>
                                        <p:tav tm="0">
                                          <p:val>
                                            <p:strVal val="0-#ppt_h/2"/>
                                          </p:val>
                                        </p:tav>
                                        <p:tav tm="100000">
                                          <p:val>
                                            <p:strVal val="#ppt_y"/>
                                          </p:val>
                                        </p:tav>
                                      </p:tavLst>
                                    </p:anim>
                                  </p:childTnLst>
                                </p:cTn>
                              </p:par>
                            </p:childTnLst>
                          </p:cTn>
                        </p:par>
                        <p:par>
                          <p:cTn id="27" fill="hold">
                            <p:stCondLst>
                              <p:cond delay="3000"/>
                            </p:stCondLst>
                            <p:childTnLst>
                              <p:par>
                                <p:cTn id="28" presetID="2" presetClass="entr" presetSubtype="3" fill="hold" nodeType="after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additive="base">
                                        <p:cTn id="30" dur="1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31" dur="1000" fill="hold"/>
                                        <p:tgtEl>
                                          <p:spTgt spid="5">
                                            <p:txEl>
                                              <p:pRg st="2" end="2"/>
                                            </p:txEl>
                                          </p:spTgt>
                                        </p:tgtEl>
                                        <p:attrNameLst>
                                          <p:attrName>ppt_y</p:attrName>
                                        </p:attrNameLst>
                                      </p:cBhvr>
                                      <p:tavLst>
                                        <p:tav tm="0">
                                          <p:val>
                                            <p:strVal val="0-#ppt_h/2"/>
                                          </p:val>
                                        </p:tav>
                                        <p:tav tm="100000">
                                          <p:val>
                                            <p:strVal val="#ppt_y"/>
                                          </p:val>
                                        </p:tav>
                                      </p:tavLst>
                                    </p:anim>
                                  </p:childTnLst>
                                </p:cTn>
                              </p:par>
                              <p:par>
                                <p:cTn id="32" presetID="2" presetClass="entr" presetSubtype="9" fill="hold" nodeType="withEffect">
                                  <p:stCondLst>
                                    <p:cond delay="0"/>
                                  </p:stCondLst>
                                  <p:childTnLst>
                                    <p:set>
                                      <p:cBhvr>
                                        <p:cTn id="33" dur="1" fill="hold">
                                          <p:stCondLst>
                                            <p:cond delay="0"/>
                                          </p:stCondLst>
                                        </p:cTn>
                                        <p:tgtEl>
                                          <p:spTgt spid="6">
                                            <p:txEl>
                                              <p:pRg st="2" end="2"/>
                                            </p:txEl>
                                          </p:spTgt>
                                        </p:tgtEl>
                                        <p:attrNameLst>
                                          <p:attrName>style.visibility</p:attrName>
                                        </p:attrNameLst>
                                      </p:cBhvr>
                                      <p:to>
                                        <p:strVal val="visible"/>
                                      </p:to>
                                    </p:set>
                                    <p:anim calcmode="lin" valueType="num">
                                      <p:cBhvr additive="base">
                                        <p:cTn id="34" dur="10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35" dur="1000" fill="hold"/>
                                        <p:tgtEl>
                                          <p:spTgt spid="6">
                                            <p:txEl>
                                              <p:pRg st="2" end="2"/>
                                            </p:txEl>
                                          </p:spTgt>
                                        </p:tgtEl>
                                        <p:attrNameLst>
                                          <p:attrName>ppt_y</p:attrName>
                                        </p:attrNameLst>
                                      </p:cBhvr>
                                      <p:tavLst>
                                        <p:tav tm="0">
                                          <p:val>
                                            <p:strVal val="0-#ppt_h/2"/>
                                          </p:val>
                                        </p:tav>
                                        <p:tav tm="100000">
                                          <p:val>
                                            <p:strVal val="#ppt_y"/>
                                          </p:val>
                                        </p:tav>
                                      </p:tavLst>
                                    </p:anim>
                                  </p:childTnLst>
                                </p:cTn>
                              </p:par>
                            </p:childTnLst>
                          </p:cTn>
                        </p:par>
                        <p:par>
                          <p:cTn id="36" fill="hold">
                            <p:stCondLst>
                              <p:cond delay="4000"/>
                            </p:stCondLst>
                            <p:childTnLst>
                              <p:par>
                                <p:cTn id="37" presetID="2" presetClass="entr" presetSubtype="3" fill="hold" nodeType="after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anim calcmode="lin" valueType="num">
                                      <p:cBhvr additive="base">
                                        <p:cTn id="39" dur="10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40" dur="1000" fill="hold"/>
                                        <p:tgtEl>
                                          <p:spTgt spid="5">
                                            <p:txEl>
                                              <p:pRg st="3" end="3"/>
                                            </p:txEl>
                                          </p:spTgt>
                                        </p:tgtEl>
                                        <p:attrNameLst>
                                          <p:attrName>ppt_y</p:attrName>
                                        </p:attrNameLst>
                                      </p:cBhvr>
                                      <p:tavLst>
                                        <p:tav tm="0">
                                          <p:val>
                                            <p:strVal val="0-#ppt_h/2"/>
                                          </p:val>
                                        </p:tav>
                                        <p:tav tm="100000">
                                          <p:val>
                                            <p:strVal val="#ppt_y"/>
                                          </p:val>
                                        </p:tav>
                                      </p:tavLst>
                                    </p:anim>
                                  </p:childTnLst>
                                </p:cTn>
                              </p:par>
                              <p:par>
                                <p:cTn id="41" presetID="2" presetClass="entr" presetSubtype="9" fill="hold" nodeType="with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 calcmode="lin" valueType="num">
                                      <p:cBhvr additive="base">
                                        <p:cTn id="43" dur="10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6">
                                            <p:txEl>
                                              <p:pRg st="3" end="3"/>
                                            </p:txEl>
                                          </p:spTgt>
                                        </p:tgtEl>
                                        <p:attrNameLst>
                                          <p:attrName>ppt_y</p:attrName>
                                        </p:attrNameLst>
                                      </p:cBhvr>
                                      <p:tavLst>
                                        <p:tav tm="0">
                                          <p:val>
                                            <p:strVal val="0-#ppt_h/2"/>
                                          </p:val>
                                        </p:tav>
                                        <p:tav tm="100000">
                                          <p:val>
                                            <p:strVal val="#ppt_y"/>
                                          </p:val>
                                        </p:tav>
                                      </p:tavLst>
                                    </p:anim>
                                  </p:childTnLst>
                                </p:cTn>
                              </p:par>
                            </p:childTnLst>
                          </p:cTn>
                        </p:par>
                        <p:par>
                          <p:cTn id="45" fill="hold">
                            <p:stCondLst>
                              <p:cond delay="5000"/>
                            </p:stCondLst>
                            <p:childTnLst>
                              <p:par>
                                <p:cTn id="46" presetID="2" presetClass="entr" presetSubtype="3" fill="hold" nodeType="after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anim calcmode="lin" valueType="num">
                                      <p:cBhvr additive="base">
                                        <p:cTn id="48" dur="10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49" dur="1000" fill="hold"/>
                                        <p:tgtEl>
                                          <p:spTgt spid="5">
                                            <p:txEl>
                                              <p:pRg st="4" end="4"/>
                                            </p:txEl>
                                          </p:spTgt>
                                        </p:tgtEl>
                                        <p:attrNameLst>
                                          <p:attrName>ppt_y</p:attrName>
                                        </p:attrNameLst>
                                      </p:cBhvr>
                                      <p:tavLst>
                                        <p:tav tm="0">
                                          <p:val>
                                            <p:strVal val="0-#ppt_h/2"/>
                                          </p:val>
                                        </p:tav>
                                        <p:tav tm="100000">
                                          <p:val>
                                            <p:strVal val="#ppt_y"/>
                                          </p:val>
                                        </p:tav>
                                      </p:tavLst>
                                    </p:anim>
                                  </p:childTnLst>
                                </p:cTn>
                              </p:par>
                              <p:par>
                                <p:cTn id="50" presetID="2" presetClass="entr" presetSubtype="9" fill="hold" nodeType="withEffect">
                                  <p:stCondLst>
                                    <p:cond delay="0"/>
                                  </p:stCondLst>
                                  <p:childTnLst>
                                    <p:set>
                                      <p:cBhvr>
                                        <p:cTn id="51" dur="1" fill="hold">
                                          <p:stCondLst>
                                            <p:cond delay="0"/>
                                          </p:stCondLst>
                                        </p:cTn>
                                        <p:tgtEl>
                                          <p:spTgt spid="6">
                                            <p:txEl>
                                              <p:pRg st="4" end="4"/>
                                            </p:txEl>
                                          </p:spTgt>
                                        </p:tgtEl>
                                        <p:attrNameLst>
                                          <p:attrName>style.visibility</p:attrName>
                                        </p:attrNameLst>
                                      </p:cBhvr>
                                      <p:to>
                                        <p:strVal val="visible"/>
                                      </p:to>
                                    </p:set>
                                    <p:anim calcmode="lin" valueType="num">
                                      <p:cBhvr additive="base">
                                        <p:cTn id="52" dur="10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53" dur="1000" fill="hold"/>
                                        <p:tgtEl>
                                          <p:spTgt spid="6">
                                            <p:txEl>
                                              <p:pRg st="4" end="4"/>
                                            </p:txEl>
                                          </p:spTgt>
                                        </p:tgtEl>
                                        <p:attrNameLst>
                                          <p:attrName>ppt_y</p:attrName>
                                        </p:attrNameLst>
                                      </p:cBhvr>
                                      <p:tavLst>
                                        <p:tav tm="0">
                                          <p:val>
                                            <p:strVal val="0-#ppt_h/2"/>
                                          </p:val>
                                        </p:tav>
                                        <p:tav tm="100000">
                                          <p:val>
                                            <p:strVal val="#ppt_y"/>
                                          </p:val>
                                        </p:tav>
                                      </p:tavLst>
                                    </p:anim>
                                  </p:childTnLst>
                                </p:cTn>
                              </p:par>
                            </p:childTnLst>
                          </p:cTn>
                        </p:par>
                        <p:par>
                          <p:cTn id="54" fill="hold">
                            <p:stCondLst>
                              <p:cond delay="6000"/>
                            </p:stCondLst>
                            <p:childTnLst>
                              <p:par>
                                <p:cTn id="55" presetID="2" presetClass="entr" presetSubtype="3" fill="hold" nodeType="afterEffect">
                                  <p:stCondLst>
                                    <p:cond delay="0"/>
                                  </p:stCondLst>
                                  <p:childTnLst>
                                    <p:set>
                                      <p:cBhvr>
                                        <p:cTn id="56" dur="1" fill="hold">
                                          <p:stCondLst>
                                            <p:cond delay="0"/>
                                          </p:stCondLst>
                                        </p:cTn>
                                        <p:tgtEl>
                                          <p:spTgt spid="5">
                                            <p:txEl>
                                              <p:pRg st="5" end="5"/>
                                            </p:txEl>
                                          </p:spTgt>
                                        </p:tgtEl>
                                        <p:attrNameLst>
                                          <p:attrName>style.visibility</p:attrName>
                                        </p:attrNameLst>
                                      </p:cBhvr>
                                      <p:to>
                                        <p:strVal val="visible"/>
                                      </p:to>
                                    </p:set>
                                    <p:anim calcmode="lin" valueType="num">
                                      <p:cBhvr additive="base">
                                        <p:cTn id="57" dur="1000" fill="hold"/>
                                        <p:tgtEl>
                                          <p:spTgt spid="5">
                                            <p:txEl>
                                              <p:pRg st="5" end="5"/>
                                            </p:txEl>
                                          </p:spTgt>
                                        </p:tgtEl>
                                        <p:attrNameLst>
                                          <p:attrName>ppt_x</p:attrName>
                                        </p:attrNameLst>
                                      </p:cBhvr>
                                      <p:tavLst>
                                        <p:tav tm="0">
                                          <p:val>
                                            <p:strVal val="1+#ppt_w/2"/>
                                          </p:val>
                                        </p:tav>
                                        <p:tav tm="100000">
                                          <p:val>
                                            <p:strVal val="#ppt_x"/>
                                          </p:val>
                                        </p:tav>
                                      </p:tavLst>
                                    </p:anim>
                                    <p:anim calcmode="lin" valueType="num">
                                      <p:cBhvr additive="base">
                                        <p:cTn id="58" dur="1000" fill="hold"/>
                                        <p:tgtEl>
                                          <p:spTgt spid="5">
                                            <p:txEl>
                                              <p:pRg st="5" end="5"/>
                                            </p:txEl>
                                          </p:spTgt>
                                        </p:tgtEl>
                                        <p:attrNameLst>
                                          <p:attrName>ppt_y</p:attrName>
                                        </p:attrNameLst>
                                      </p:cBhvr>
                                      <p:tavLst>
                                        <p:tav tm="0">
                                          <p:val>
                                            <p:strVal val="0-#ppt_h/2"/>
                                          </p:val>
                                        </p:tav>
                                        <p:tav tm="100000">
                                          <p:val>
                                            <p:strVal val="#ppt_y"/>
                                          </p:val>
                                        </p:tav>
                                      </p:tavLst>
                                    </p:anim>
                                  </p:childTnLst>
                                </p:cTn>
                              </p:par>
                              <p:par>
                                <p:cTn id="59" presetID="2" presetClass="entr" presetSubtype="9" fill="hold"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anim calcmode="lin" valueType="num">
                                      <p:cBhvr additive="base">
                                        <p:cTn id="61" dur="10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62" dur="1000" fill="hold"/>
                                        <p:tgtEl>
                                          <p:spTgt spid="6">
                                            <p:txEl>
                                              <p:pRg st="5" end="5"/>
                                            </p:txEl>
                                          </p:spTgt>
                                        </p:tgtEl>
                                        <p:attrNameLst>
                                          <p:attrName>ppt_y</p:attrName>
                                        </p:attrNameLst>
                                      </p:cBhvr>
                                      <p:tavLst>
                                        <p:tav tm="0">
                                          <p:val>
                                            <p:strVal val="0-#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additive="base">
                                        <p:cTn id="65" dur="1000" fill="hold"/>
                                        <p:tgtEl>
                                          <p:spTgt spid="7"/>
                                        </p:tgtEl>
                                        <p:attrNameLst>
                                          <p:attrName>ppt_x</p:attrName>
                                        </p:attrNameLst>
                                      </p:cBhvr>
                                      <p:tavLst>
                                        <p:tav tm="0">
                                          <p:val>
                                            <p:strVal val="#ppt_x"/>
                                          </p:val>
                                        </p:tav>
                                        <p:tav tm="100000">
                                          <p:val>
                                            <p:strVal val="#ppt_x"/>
                                          </p:val>
                                        </p:tav>
                                      </p:tavLst>
                                    </p:anim>
                                    <p:anim calcmode="lin" valueType="num">
                                      <p:cBhvr additive="base">
                                        <p:cTn id="66"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p:txBody>
          <a:bodyPr/>
          <a:lstStyle/>
          <a:p>
            <a:r>
              <a:rPr lang="en-US" sz="8000" dirty="0" smtClean="0">
                <a:solidFill>
                  <a:srgbClr val="FF0000"/>
                </a:solidFill>
                <a:latin typeface="Times New Roman" pitchFamily="18" charset="0"/>
                <a:cs typeface="Times New Roman" pitchFamily="18" charset="0"/>
              </a:rPr>
              <a:t>THE END</a:t>
            </a:r>
            <a:endParaRPr lang="en-US" sz="8000" dirty="0">
              <a:solidFill>
                <a:srgbClr val="FF0000"/>
              </a:solidFill>
              <a:latin typeface="Times New Roman" pitchFamily="18" charset="0"/>
              <a:cs typeface="Times New Roman" pitchFamily="18" charset="0"/>
            </a:endParaRPr>
          </a:p>
        </p:txBody>
      </p:sp>
      <p:sp>
        <p:nvSpPr>
          <p:cNvPr id="6" name="Subtitle 5"/>
          <p:cNvSpPr>
            <a:spLocks noGrp="1"/>
          </p:cNvSpPr>
          <p:nvPr>
            <p:ph type="subTitle" sz="quarter"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52400"/>
          </a:xfrm>
        </p:spPr>
        <p:txBody>
          <a:bodyPr/>
          <a:lstStyle/>
          <a:p>
            <a:endParaRPr lang="en-US" dirty="0"/>
          </a:p>
        </p:txBody>
      </p:sp>
      <p:sp>
        <p:nvSpPr>
          <p:cNvPr id="3" name="Content Placeholder 2"/>
          <p:cNvSpPr>
            <a:spLocks noGrp="1"/>
          </p:cNvSpPr>
          <p:nvPr>
            <p:ph idx="1"/>
          </p:nvPr>
        </p:nvSpPr>
        <p:spPr>
          <a:xfrm>
            <a:off x="533400" y="609600"/>
            <a:ext cx="8001000" cy="5562600"/>
          </a:xfrm>
        </p:spPr>
        <p:txBody>
          <a:bodyPr/>
          <a:lstStyle/>
          <a:p>
            <a:r>
              <a:rPr lang="en-US" sz="2800" b="1" dirty="0" smtClean="0">
                <a:solidFill>
                  <a:srgbClr val="FF0000"/>
                </a:solidFill>
                <a:latin typeface="Times New Roman" pitchFamily="18" charset="0"/>
                <a:cs typeface="Times New Roman" pitchFamily="18" charset="0"/>
              </a:rPr>
              <a:t>C. 	</a:t>
            </a:r>
            <a:r>
              <a:rPr lang="en-US" sz="2800" b="1" u="sng" dirty="0" smtClean="0">
                <a:solidFill>
                  <a:srgbClr val="FF0000"/>
                </a:solidFill>
                <a:latin typeface="Times New Roman" pitchFamily="18" charset="0"/>
                <a:cs typeface="Times New Roman" pitchFamily="18" charset="0"/>
              </a:rPr>
              <a:t>U.S. COURT OF INTERNATIONAL TRADE </a:t>
            </a:r>
          </a:p>
          <a:p>
            <a:pPr lvl="2">
              <a:buFont typeface="Arial" pitchFamily="34" charset="0"/>
              <a:buChar char="•"/>
            </a:pPr>
            <a:r>
              <a:rPr lang="en-US" sz="2800" dirty="0" smtClean="0">
                <a:solidFill>
                  <a:srgbClr val="FF0000"/>
                </a:solidFill>
                <a:latin typeface="Times New Roman" pitchFamily="18" charset="0"/>
                <a:cs typeface="Times New Roman" pitchFamily="18" charset="0"/>
              </a:rPr>
              <a:t>CREATED BY ART III SECTION 2, SALARY $169,300</a:t>
            </a:r>
          </a:p>
          <a:p>
            <a:pPr lvl="2">
              <a:buFont typeface="Arial" pitchFamily="34" charset="0"/>
              <a:buChar char="•"/>
            </a:pPr>
            <a:r>
              <a:rPr lang="en-US" sz="2800" dirty="0" smtClean="0">
                <a:solidFill>
                  <a:srgbClr val="FF0000"/>
                </a:solidFill>
                <a:latin typeface="Times New Roman" pitchFamily="18" charset="0"/>
                <a:cs typeface="Times New Roman" pitchFamily="18" charset="0"/>
              </a:rPr>
              <a:t>LOCATED IN N.Y.C.</a:t>
            </a:r>
          </a:p>
          <a:p>
            <a:pPr lvl="2">
              <a:buFont typeface="Arial" pitchFamily="34" charset="0"/>
              <a:buChar char="•"/>
            </a:pPr>
            <a:r>
              <a:rPr lang="en-US" sz="2800" dirty="0" smtClean="0">
                <a:solidFill>
                  <a:srgbClr val="FF0000"/>
                </a:solidFill>
                <a:latin typeface="Times New Roman" pitchFamily="18" charset="0"/>
                <a:cs typeface="Times New Roman" pitchFamily="18" charset="0"/>
              </a:rPr>
              <a:t>CASES INVOLVE INTERNATIONAL TRADE AND CUSTOMS LAW ISSUES </a:t>
            </a:r>
          </a:p>
          <a:p>
            <a:pPr lvl="2">
              <a:buFont typeface="Arial" pitchFamily="34" charset="0"/>
              <a:buChar char="•"/>
            </a:pPr>
            <a:r>
              <a:rPr lang="en-US" sz="2800" dirty="0" smtClean="0">
                <a:solidFill>
                  <a:srgbClr val="FF0000"/>
                </a:solidFill>
                <a:latin typeface="Times New Roman" pitchFamily="18" charset="0"/>
                <a:cs typeface="Times New Roman" pitchFamily="18" charset="0"/>
              </a:rPr>
              <a:t>APPEALS TAKEN TO U.S COURT OF APPEALS </a:t>
            </a:r>
          </a:p>
          <a:p>
            <a:pPr lvl="2">
              <a:buFont typeface="Arial" pitchFamily="34" charset="0"/>
              <a:buChar char="•"/>
            </a:pPr>
            <a:r>
              <a:rPr lang="en-US" sz="2800" dirty="0" smtClean="0">
                <a:solidFill>
                  <a:srgbClr val="FF0000"/>
                </a:solidFill>
                <a:latin typeface="Times New Roman" pitchFamily="18" charset="0"/>
                <a:cs typeface="Times New Roman" pitchFamily="18" charset="0"/>
              </a:rPr>
              <a:t>9 JUDGES SIT ON COURT FOR LIFE TERMS</a:t>
            </a:r>
          </a:p>
          <a:p>
            <a:pPr lvl="2">
              <a:buFont typeface="Arial" pitchFamily="34" charset="0"/>
              <a:buChar char="•"/>
            </a:pPr>
            <a:r>
              <a:rPr lang="en-US" sz="2800" dirty="0" smtClean="0">
                <a:solidFill>
                  <a:srgbClr val="FF0000"/>
                </a:solidFill>
                <a:latin typeface="Times New Roman" pitchFamily="18" charset="0"/>
                <a:cs typeface="Times New Roman" pitchFamily="18" charset="0"/>
              </a:rPr>
              <a:t>MOST CASES HEARD BY SINGLE JUDGE</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228600"/>
          </a:xfrm>
        </p:spPr>
        <p:txBody>
          <a:bodyPr/>
          <a:lstStyle/>
          <a:p>
            <a:endParaRPr lang="en-US" dirty="0"/>
          </a:p>
        </p:txBody>
      </p:sp>
      <p:sp>
        <p:nvSpPr>
          <p:cNvPr id="3" name="Content Placeholder 2"/>
          <p:cNvSpPr>
            <a:spLocks noGrp="1"/>
          </p:cNvSpPr>
          <p:nvPr>
            <p:ph idx="1"/>
          </p:nvPr>
        </p:nvSpPr>
        <p:spPr>
          <a:xfrm>
            <a:off x="533400" y="609600"/>
            <a:ext cx="8001000" cy="5562600"/>
          </a:xfrm>
        </p:spPr>
        <p:txBody>
          <a:bodyPr/>
          <a:lstStyle/>
          <a:p>
            <a:r>
              <a:rPr lang="en-US" sz="3200" b="1" dirty="0" smtClean="0">
                <a:solidFill>
                  <a:srgbClr val="FF0000"/>
                </a:solidFill>
                <a:latin typeface="Times New Roman" pitchFamily="18" charset="0"/>
                <a:cs typeface="Times New Roman" pitchFamily="18" charset="0"/>
              </a:rPr>
              <a:t>D. 	</a:t>
            </a:r>
            <a:r>
              <a:rPr lang="en-US" sz="3200" b="1" u="sng" dirty="0" smtClean="0">
                <a:solidFill>
                  <a:srgbClr val="FF0000"/>
                </a:solidFill>
                <a:latin typeface="Times New Roman" pitchFamily="18" charset="0"/>
                <a:cs typeface="Times New Roman" pitchFamily="18" charset="0"/>
              </a:rPr>
              <a:t>U.S. COURT OF FEDERAL CLAIMS</a:t>
            </a:r>
          </a:p>
          <a:p>
            <a:pPr lvl="2">
              <a:buFont typeface="Arial" pitchFamily="34" charset="0"/>
              <a:buChar char="•"/>
            </a:pPr>
            <a:r>
              <a:rPr lang="en-US" sz="3200" dirty="0" smtClean="0">
                <a:solidFill>
                  <a:srgbClr val="FF0000"/>
                </a:solidFill>
                <a:latin typeface="Times New Roman" pitchFamily="18" charset="0"/>
                <a:cs typeface="Times New Roman" pitchFamily="18" charset="0"/>
              </a:rPr>
              <a:t>HANDLES NON-TORT MONETARY CLAIMS (CONTRACT MATTERS)  AGAINST U.S. </a:t>
            </a:r>
          </a:p>
          <a:p>
            <a:pPr lvl="2">
              <a:buFont typeface="Arial" pitchFamily="34" charset="0"/>
              <a:buChar char="•"/>
            </a:pPr>
            <a:r>
              <a:rPr lang="en-US" sz="3200" dirty="0" smtClean="0">
                <a:solidFill>
                  <a:srgbClr val="FF0000"/>
                </a:solidFill>
                <a:latin typeface="Times New Roman" pitchFamily="18" charset="0"/>
                <a:cs typeface="Times New Roman" pitchFamily="18" charset="0"/>
              </a:rPr>
              <a:t>16 JUDGES APOINTED BY PRESIDENT FOR 15 YEAR TERMS</a:t>
            </a:r>
          </a:p>
          <a:p>
            <a:pPr lvl="2">
              <a:buFont typeface="Arial" pitchFamily="34" charset="0"/>
              <a:buChar char="•"/>
            </a:pPr>
            <a:r>
              <a:rPr lang="en-US" sz="3200" dirty="0" smtClean="0">
                <a:solidFill>
                  <a:srgbClr val="FF0000"/>
                </a:solidFill>
                <a:latin typeface="Times New Roman" pitchFamily="18" charset="0"/>
                <a:cs typeface="Times New Roman" pitchFamily="18" charset="0"/>
              </a:rPr>
              <a:t>CREATED UNDER ART I; SALARY $169,300</a:t>
            </a:r>
          </a:p>
          <a:p>
            <a:pPr lvl="2">
              <a:buFont typeface="Arial" pitchFamily="34" charset="0"/>
              <a:buChar char="•"/>
            </a:pPr>
            <a:r>
              <a:rPr lang="en-US" sz="3200" dirty="0" smtClean="0">
                <a:solidFill>
                  <a:srgbClr val="FF0000"/>
                </a:solidFill>
                <a:latin typeface="Times New Roman" pitchFamily="18" charset="0"/>
                <a:cs typeface="Times New Roman" pitchFamily="18" charset="0"/>
              </a:rPr>
              <a:t>LOCATED IN WASHINGTON, D.C.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8" presetID="37"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4" presetID="37"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0" presetID="37"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76200"/>
          </a:xfrm>
        </p:spPr>
        <p:txBody>
          <a:bodyPr/>
          <a:lstStyle/>
          <a:p>
            <a:endParaRPr lang="en-US" dirty="0"/>
          </a:p>
        </p:txBody>
      </p:sp>
      <p:sp>
        <p:nvSpPr>
          <p:cNvPr id="3" name="Content Placeholder 2"/>
          <p:cNvSpPr>
            <a:spLocks noGrp="1"/>
          </p:cNvSpPr>
          <p:nvPr>
            <p:ph idx="1"/>
          </p:nvPr>
        </p:nvSpPr>
        <p:spPr>
          <a:xfrm>
            <a:off x="533400" y="1295400"/>
            <a:ext cx="8001000" cy="5181600"/>
          </a:xfrm>
        </p:spPr>
        <p:txBody>
          <a:bodyPr/>
          <a:lstStyle/>
          <a:p>
            <a:r>
              <a:rPr lang="en-US" sz="3200" b="1" dirty="0" smtClean="0">
                <a:solidFill>
                  <a:srgbClr val="FF0000"/>
                </a:solidFill>
                <a:latin typeface="Times New Roman" pitchFamily="18" charset="0"/>
                <a:cs typeface="Times New Roman" pitchFamily="18" charset="0"/>
              </a:rPr>
              <a:t>E</a:t>
            </a:r>
            <a:r>
              <a:rPr lang="en-US" sz="3200" dirty="0" smtClean="0">
                <a:solidFill>
                  <a:srgbClr val="FF0000"/>
                </a:solidFill>
                <a:latin typeface="Times New Roman" pitchFamily="18" charset="0"/>
                <a:cs typeface="Times New Roman" pitchFamily="18" charset="0"/>
              </a:rPr>
              <a:t>. 	</a:t>
            </a:r>
            <a:r>
              <a:rPr lang="en-US" sz="3200" b="1" u="sng" dirty="0" smtClean="0">
                <a:solidFill>
                  <a:srgbClr val="FF0000"/>
                </a:solidFill>
                <a:latin typeface="Times New Roman" pitchFamily="18" charset="0"/>
                <a:cs typeface="Times New Roman" pitchFamily="18" charset="0"/>
              </a:rPr>
              <a:t>U.S. FOREIGN INTELLIGENCE SUREILLANCE COURT</a:t>
            </a:r>
          </a:p>
          <a:p>
            <a:pPr lvl="1">
              <a:buFont typeface="Arial" pitchFamily="34" charset="0"/>
              <a:buChar char="•"/>
            </a:pPr>
            <a:r>
              <a:rPr lang="en-US" sz="3200" dirty="0" smtClean="0">
                <a:solidFill>
                  <a:srgbClr val="FF0000"/>
                </a:solidFill>
                <a:latin typeface="Times New Roman" pitchFamily="18" charset="0"/>
                <a:cs typeface="Times New Roman" pitchFamily="18" charset="0"/>
              </a:rPr>
              <a:t>CREATED BY FEDERAL STATUTE </a:t>
            </a:r>
          </a:p>
          <a:p>
            <a:pPr lvl="1">
              <a:buFont typeface="Arial" pitchFamily="34" charset="0"/>
              <a:buChar char="•"/>
            </a:pPr>
            <a:r>
              <a:rPr lang="en-US" sz="3200" dirty="0" smtClean="0">
                <a:solidFill>
                  <a:srgbClr val="FF0000"/>
                </a:solidFill>
                <a:latin typeface="Times New Roman" pitchFamily="18" charset="0"/>
                <a:cs typeface="Times New Roman" pitchFamily="18" charset="0"/>
              </a:rPr>
              <a:t>CONSISTS OF 11 U.S. DISTRICT COURT JUDGES SELECTED BY CHIEF JUSTICE OF U.S. SUPREME COURT TO SERVE A 7 YEAR TERM</a:t>
            </a:r>
          </a:p>
          <a:p>
            <a:pPr lvl="1">
              <a:buNone/>
            </a:pP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par>
                          <p:cTn id="8" fill="hold">
                            <p:stCondLst>
                              <p:cond delay="10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1000"/>
                                        <p:tgtEl>
                                          <p:spTgt spid="3">
                                            <p:txEl>
                                              <p:pRg st="1" end="1"/>
                                            </p:txEl>
                                          </p:spTgt>
                                        </p:tgtEl>
                                      </p:cBhvr>
                                    </p:animEffect>
                                  </p:childTnLst>
                                </p:cTn>
                              </p:par>
                            </p:childTnLst>
                          </p:cTn>
                        </p:par>
                        <p:par>
                          <p:cTn id="12" fill="hold">
                            <p:stCondLst>
                              <p:cond delay="2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609600"/>
          </a:xfrm>
        </p:spPr>
        <p:txBody>
          <a:bodyPr/>
          <a:lstStyle/>
          <a:p>
            <a:endParaRPr lang="en-US" dirty="0"/>
          </a:p>
        </p:txBody>
      </p:sp>
      <p:sp>
        <p:nvSpPr>
          <p:cNvPr id="3" name="Content Placeholder 2"/>
          <p:cNvSpPr>
            <a:spLocks noGrp="1"/>
          </p:cNvSpPr>
          <p:nvPr>
            <p:ph idx="1"/>
          </p:nvPr>
        </p:nvSpPr>
        <p:spPr>
          <a:xfrm>
            <a:off x="533400" y="1143000"/>
            <a:ext cx="8001000" cy="5029200"/>
          </a:xfrm>
        </p:spPr>
        <p:txBody>
          <a:bodyPr/>
          <a:lstStyle/>
          <a:p>
            <a:pPr lvl="1">
              <a:buFont typeface="Arial" pitchFamily="34" charset="0"/>
              <a:buChar char="•"/>
            </a:pPr>
            <a:r>
              <a:rPr lang="en-US" sz="2800" dirty="0" smtClean="0">
                <a:solidFill>
                  <a:srgbClr val="FF0000"/>
                </a:solidFill>
                <a:latin typeface="Times New Roman" pitchFamily="18" charset="0"/>
                <a:cs typeface="Times New Roman" pitchFamily="18" charset="0"/>
              </a:rPr>
              <a:t>ENTERTAINS REQUESTS BY FEDERAL POLICE AGENCIES FOR WIRETAP WARRANTS AGAINST SUSPECTED FOREIGN INTELLIGENCE AGENTS LOCATED WITHIN U.S.</a:t>
            </a:r>
          </a:p>
          <a:p>
            <a:pPr lvl="1">
              <a:buFont typeface="Arial" pitchFamily="34" charset="0"/>
              <a:buChar char="•"/>
            </a:pPr>
            <a:r>
              <a:rPr lang="en-US" sz="2800" dirty="0" smtClean="0">
                <a:solidFill>
                  <a:srgbClr val="FF0000"/>
                </a:solidFill>
                <a:latin typeface="Times New Roman" pitchFamily="18" charset="0"/>
                <a:cs typeface="Times New Roman" pitchFamily="18" charset="0"/>
              </a:rPr>
              <a:t>NOT AN ADVERSARIAL COURT AS ONLY PARTY IS U.S GOVERNMENT</a:t>
            </a:r>
          </a:p>
          <a:p>
            <a:pPr lvl="1">
              <a:buFont typeface="Arial" pitchFamily="34" charset="0"/>
              <a:buChar char="•"/>
            </a:pPr>
            <a:r>
              <a:rPr lang="en-US" sz="2800" dirty="0" smtClean="0">
                <a:solidFill>
                  <a:srgbClr val="FF0000"/>
                </a:solidFill>
                <a:latin typeface="Times New Roman" pitchFamily="18" charset="0"/>
                <a:cs typeface="Times New Roman" pitchFamily="18" charset="0"/>
              </a:rPr>
              <a:t>BETWEEN 1978-2004 ONLY 5 WARRANT REQUSTS DENIED AND 18,761 GRANTED </a:t>
            </a:r>
          </a:p>
          <a:p>
            <a:pPr lvl="1">
              <a:buFont typeface="Arial" pitchFamily="34" charset="0"/>
              <a:buChar char="•"/>
            </a:pPr>
            <a:r>
              <a:rPr lang="en-US" sz="2800" dirty="0" smtClean="0">
                <a:solidFill>
                  <a:srgbClr val="FF0000"/>
                </a:solidFill>
                <a:latin typeface="Times New Roman" pitchFamily="18" charset="0"/>
                <a:cs typeface="Times New Roman" pitchFamily="18" charset="0"/>
              </a:rPr>
              <a:t>RARE APPEALS TAKEN TO U.S. FOREIGN INTELLIGENCE SURVEILLANCE COURT OF REVIEW</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7" dur="1000" fill="hold"/>
                                        <p:tgtEl>
                                          <p:spTgt spid="3">
                                            <p:txEl>
                                              <p:pRg st="2" end="2"/>
                                            </p:txEl>
                                          </p:spTgt>
                                        </p:tgtEl>
                                        <p:attrNameLst>
                                          <p:attrName>ppt_y</p:attrName>
                                        </p:attrNameLst>
                                      </p:cBhvr>
                                      <p:tavLst>
                                        <p:tav tm="0">
                                          <p:val>
                                            <p:strVal val="#ppt_y"/>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609600"/>
          </a:xfrm>
        </p:spPr>
        <p:txBody>
          <a:bodyPr/>
          <a:lstStyle/>
          <a:p>
            <a:r>
              <a:rPr lang="en-US" sz="2800" dirty="0" smtClean="0">
                <a:solidFill>
                  <a:srgbClr val="FF0000"/>
                </a:solidFill>
                <a:latin typeface="Times New Roman" pitchFamily="18" charset="0"/>
                <a:cs typeface="Times New Roman" pitchFamily="18" charset="0"/>
              </a:rPr>
              <a:t>ADMINISTRATIVE LAW JUDGES (“ALJ”)</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143000"/>
            <a:ext cx="8001000" cy="5029200"/>
          </a:xfrm>
        </p:spPr>
        <p:txBody>
          <a:bodyPr/>
          <a:lstStyle/>
          <a:p>
            <a:pPr lvl="1">
              <a:buFont typeface="Arial" pitchFamily="34" charset="0"/>
              <a:buChar char="•"/>
            </a:pPr>
            <a:r>
              <a:rPr lang="en-US" sz="2800" dirty="0" smtClean="0">
                <a:solidFill>
                  <a:srgbClr val="FF0000"/>
                </a:solidFill>
                <a:latin typeface="Times New Roman" pitchFamily="18" charset="0"/>
                <a:cs typeface="Times New Roman" pitchFamily="18" charset="0"/>
              </a:rPr>
              <a:t>FEDERAL A.L.J.’S APPOINTMENT BASED UPON 4 HOUR WRITTEN TEST SCORE AND ORAL EXAM</a:t>
            </a:r>
          </a:p>
          <a:p>
            <a:pPr lvl="1">
              <a:buFont typeface="Arial" pitchFamily="34" charset="0"/>
              <a:buChar char="•"/>
            </a:pPr>
            <a:r>
              <a:rPr lang="en-US" sz="2800" u="sng" dirty="0" smtClean="0">
                <a:solidFill>
                  <a:srgbClr val="FF0000"/>
                </a:solidFill>
                <a:latin typeface="Times New Roman" pitchFamily="18" charset="0"/>
                <a:cs typeface="Times New Roman" pitchFamily="18" charset="0"/>
              </a:rPr>
              <a:t>ONLY</a:t>
            </a:r>
            <a:r>
              <a:rPr lang="en-US" sz="2800" dirty="0" smtClean="0">
                <a:solidFill>
                  <a:srgbClr val="FF0000"/>
                </a:solidFill>
                <a:latin typeface="Times New Roman" pitchFamily="18" charset="0"/>
                <a:cs typeface="Times New Roman" pitchFamily="18" charset="0"/>
              </a:rPr>
              <a:t> </a:t>
            </a:r>
            <a:r>
              <a:rPr lang="en-US" sz="2800" u="sng" dirty="0" smtClean="0">
                <a:solidFill>
                  <a:srgbClr val="FF0000"/>
                </a:solidFill>
                <a:latin typeface="Times New Roman" pitchFamily="18" charset="0"/>
                <a:cs typeface="Times New Roman" pitchFamily="18" charset="0"/>
              </a:rPr>
              <a:t>MERIT</a:t>
            </a:r>
            <a:r>
              <a:rPr lang="en-US" sz="2800" dirty="0" smtClean="0">
                <a:solidFill>
                  <a:srgbClr val="FF0000"/>
                </a:solidFill>
                <a:latin typeface="Times New Roman" pitchFamily="18" charset="0"/>
                <a:cs typeface="Times New Roman" pitchFamily="18" charset="0"/>
              </a:rPr>
              <a:t> </a:t>
            </a:r>
            <a:r>
              <a:rPr lang="en-US" sz="2800" u="sng" dirty="0" smtClean="0">
                <a:solidFill>
                  <a:srgbClr val="FF0000"/>
                </a:solidFill>
                <a:latin typeface="Times New Roman" pitchFamily="18" charset="0"/>
                <a:cs typeface="Times New Roman" pitchFamily="18" charset="0"/>
              </a:rPr>
              <a:t>BASED</a:t>
            </a:r>
            <a:r>
              <a:rPr lang="en-US" sz="2800" dirty="0" smtClean="0">
                <a:solidFill>
                  <a:srgbClr val="FF0000"/>
                </a:solidFill>
                <a:latin typeface="Times New Roman" pitchFamily="18" charset="0"/>
                <a:cs typeface="Times New Roman" pitchFamily="18" charset="0"/>
              </a:rPr>
              <a:t> FEDERAL JUDICIAL APPOINTMENT </a:t>
            </a:r>
            <a:r>
              <a:rPr lang="en-US" sz="2800" dirty="0" smtClean="0">
                <a:solidFill>
                  <a:srgbClr val="FF0000"/>
                </a:solidFill>
                <a:latin typeface="Times New Roman" pitchFamily="18" charset="0"/>
                <a:cs typeface="Times New Roman" pitchFamily="18" charset="0"/>
              </a:rPr>
              <a:t>IN </a:t>
            </a:r>
            <a:r>
              <a:rPr lang="en-US" sz="2800" dirty="0" smtClean="0">
                <a:solidFill>
                  <a:srgbClr val="FF0000"/>
                </a:solidFill>
                <a:latin typeface="Times New Roman" pitchFamily="18" charset="0"/>
                <a:cs typeface="Times New Roman" pitchFamily="18" charset="0"/>
              </a:rPr>
              <a:t>U.S.</a:t>
            </a:r>
          </a:p>
          <a:p>
            <a:pPr lvl="1">
              <a:buFont typeface="Arial" pitchFamily="34" charset="0"/>
              <a:buChar char="•"/>
            </a:pPr>
            <a:r>
              <a:rPr lang="en-US" sz="2800" dirty="0" smtClean="0">
                <a:solidFill>
                  <a:srgbClr val="FF0000"/>
                </a:solidFill>
                <a:latin typeface="Times New Roman" pitchFamily="18" charset="0"/>
                <a:cs typeface="Times New Roman" pitchFamily="18" charset="0"/>
              </a:rPr>
              <a:t>THEY ARE ART. I NOT ART.3  CONSTITUTIONAL JUDGES AND THEREFORE NOT CONFIRMED BY SENATE AND NOT LIFETIME APPOINTEES</a:t>
            </a:r>
          </a:p>
          <a:p>
            <a:pPr lvl="1">
              <a:buFont typeface="Arial" pitchFamily="34" charset="0"/>
              <a:buChar char="•"/>
            </a:pPr>
            <a:r>
              <a:rPr lang="en-US" sz="2800" dirty="0" smtClean="0">
                <a:solidFill>
                  <a:srgbClr val="FF0000"/>
                </a:solidFill>
                <a:latin typeface="Times New Roman" pitchFamily="18" charset="0"/>
                <a:cs typeface="Times New Roman" pitchFamily="18" charset="0"/>
              </a:rPr>
              <a:t>ASSIGNED TO FEDERAL ADMINISTRATIVE AGENCIES UNDER THE EXECUTIVE BRANCH</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52400"/>
          </a:xfrm>
        </p:spPr>
        <p:txBody>
          <a:bodyPr/>
          <a:lstStyle/>
          <a:p>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457200"/>
            <a:ext cx="8001000" cy="6096000"/>
          </a:xfrm>
        </p:spPr>
        <p:txBody>
          <a:bodyPr/>
          <a:lstStyle/>
          <a:p>
            <a:pPr lvl="1">
              <a:buFont typeface="Arial" pitchFamily="34" charset="0"/>
              <a:buChar char="•"/>
            </a:pPr>
            <a:r>
              <a:rPr lang="en-US" sz="2300" dirty="0" smtClean="0">
                <a:solidFill>
                  <a:srgbClr val="FF0000"/>
                </a:solidFill>
                <a:latin typeface="Times New Roman" pitchFamily="18" charset="0"/>
                <a:cs typeface="Times New Roman" pitchFamily="18" charset="0"/>
              </a:rPr>
              <a:t>THEY EXERCISE THEIR INDEPENDENT JUDGEMENT ON EVIDENCE BEFORE THEM FREE FROM PRESSURE FROM PARTIES OR THEIR AGENCY OFFICIALS </a:t>
            </a:r>
          </a:p>
          <a:p>
            <a:pPr lvl="1">
              <a:buFont typeface="Arial" pitchFamily="34" charset="0"/>
              <a:buChar char="•"/>
            </a:pPr>
            <a:r>
              <a:rPr lang="en-US" sz="2300" dirty="0" smtClean="0">
                <a:solidFill>
                  <a:srgbClr val="FF0000"/>
                </a:solidFill>
                <a:latin typeface="Times New Roman" pitchFamily="18" charset="0"/>
                <a:cs typeface="Times New Roman" pitchFamily="18" charset="0"/>
              </a:rPr>
              <a:t>EACH AGENCY HAS AN INDEPENDENT APPELLATE BODY; </a:t>
            </a:r>
          </a:p>
          <a:p>
            <a:pPr lvl="2">
              <a:buFont typeface="Arial" pitchFamily="34" charset="0"/>
              <a:buChar char="•"/>
            </a:pPr>
            <a:r>
              <a:rPr lang="en-US" sz="2300" dirty="0" smtClean="0">
                <a:solidFill>
                  <a:srgbClr val="FF0000"/>
                </a:solidFill>
                <a:latin typeface="Times New Roman" pitchFamily="18" charset="0"/>
                <a:cs typeface="Times New Roman" pitchFamily="18" charset="0"/>
              </a:rPr>
              <a:t>IN SOME INSTANCES THE CABINET SECRETARY DECIDES THE FINAL INTERNAL APPEAL BEFORE AN APPEAL CAN BE TAKEN TO US DISTRICT COURT </a:t>
            </a:r>
          </a:p>
          <a:p>
            <a:pPr lvl="1">
              <a:buFont typeface="Arial" pitchFamily="34" charset="0"/>
              <a:buChar char="•"/>
            </a:pPr>
            <a:r>
              <a:rPr lang="en-US" sz="2300" dirty="0" smtClean="0">
                <a:solidFill>
                  <a:srgbClr val="FF0000"/>
                </a:solidFill>
                <a:latin typeface="Times New Roman" pitchFamily="18" charset="0"/>
                <a:cs typeface="Times New Roman" pitchFamily="18" charset="0"/>
              </a:rPr>
              <a:t>31 FEDERAL AGENCIES HAVE A.L.J.’S</a:t>
            </a:r>
          </a:p>
          <a:p>
            <a:pPr lvl="1">
              <a:buFont typeface="Arial" pitchFamily="34" charset="0"/>
              <a:buChar char="•"/>
            </a:pPr>
            <a:r>
              <a:rPr lang="en-US" sz="2300" dirty="0" smtClean="0">
                <a:solidFill>
                  <a:srgbClr val="FF0000"/>
                </a:solidFill>
                <a:latin typeface="Times New Roman" pitchFamily="18" charset="0"/>
                <a:cs typeface="Times New Roman" pitchFamily="18" charset="0"/>
              </a:rPr>
              <a:t>THEY SERVE AS FACT FINDER AND DECISION MAKER; THEY ADMINISTER OATHS, TAKE TESTIMONEY, AND RULE ON EVIDENTIARY ISSUES</a:t>
            </a:r>
          </a:p>
          <a:p>
            <a:pPr lvl="1">
              <a:buFont typeface="Arial" pitchFamily="34" charset="0"/>
              <a:buChar char="•"/>
            </a:pPr>
            <a:r>
              <a:rPr lang="en-US" sz="2300" dirty="0" smtClean="0">
                <a:solidFill>
                  <a:srgbClr val="FF0000"/>
                </a:solidFill>
                <a:latin typeface="Times New Roman" pitchFamily="18" charset="0"/>
                <a:cs typeface="Times New Roman" pitchFamily="18" charset="0"/>
              </a:rPr>
              <a:t>APPROX. 20 STATES ALSO HAVE A.L.J.’S AS WELL</a:t>
            </a:r>
          </a:p>
          <a:p>
            <a:pPr lvl="1">
              <a:buFont typeface="Arial" pitchFamily="34" charset="0"/>
              <a:buChar char="•"/>
            </a:pPr>
            <a:endParaRPr lang="en-US" sz="23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1"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 for report on state">
  <a:themeElements>
    <a:clrScheme name="Fireworks 9">
      <a:dk1>
        <a:srgbClr val="000099"/>
      </a:dk1>
      <a:lt1>
        <a:srgbClr val="FFFFFF"/>
      </a:lt1>
      <a:dk2>
        <a:srgbClr val="FFFFFF"/>
      </a:dk2>
      <a:lt2>
        <a:srgbClr val="99CCFF"/>
      </a:lt2>
      <a:accent1>
        <a:srgbClr val="0099CC"/>
      </a:accent1>
      <a:accent2>
        <a:srgbClr val="CC0000"/>
      </a:accent2>
      <a:accent3>
        <a:srgbClr val="FFFFFF"/>
      </a:accent3>
      <a:accent4>
        <a:srgbClr val="000082"/>
      </a:accent4>
      <a:accent5>
        <a:srgbClr val="AACAE2"/>
      </a:accent5>
      <a:accent6>
        <a:srgbClr val="B90000"/>
      </a:accent6>
      <a:hlink>
        <a:srgbClr val="0099FF"/>
      </a:hlink>
      <a:folHlink>
        <a:srgbClr val="66CCFF"/>
      </a:folHlink>
    </a:clrScheme>
    <a:fontScheme name="Firework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cs typeface="Times New Roman" pitchFamily="18"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
      <a:clrScheme name="Fireworks 7">
        <a:dk1>
          <a:srgbClr val="A50021"/>
        </a:dk1>
        <a:lt1>
          <a:srgbClr val="FFFFFF"/>
        </a:lt1>
        <a:dk2>
          <a:srgbClr val="FFFFFF"/>
        </a:dk2>
        <a:lt2>
          <a:srgbClr val="C27474"/>
        </a:lt2>
        <a:accent1>
          <a:srgbClr val="A50021"/>
        </a:accent1>
        <a:accent2>
          <a:srgbClr val="D19FA6"/>
        </a:accent2>
        <a:accent3>
          <a:srgbClr val="FFFFFF"/>
        </a:accent3>
        <a:accent4>
          <a:srgbClr val="8C001B"/>
        </a:accent4>
        <a:accent5>
          <a:srgbClr val="CFAAAB"/>
        </a:accent5>
        <a:accent6>
          <a:srgbClr val="BD9096"/>
        </a:accent6>
        <a:hlink>
          <a:srgbClr val="A50021"/>
        </a:hlink>
        <a:folHlink>
          <a:srgbClr val="FE1F08"/>
        </a:folHlink>
      </a:clrScheme>
      <a:clrMap bg1="lt1" tx1="dk1" bg2="lt2" tx2="dk2" accent1="accent1" accent2="accent2" accent3="accent3" accent4="accent4" accent5="accent5" accent6="accent6" hlink="hlink" folHlink="folHlink"/>
    </a:extraClrScheme>
    <a:extraClrScheme>
      <a:clrScheme name="Fireworks 8">
        <a:dk1>
          <a:srgbClr val="A50021"/>
        </a:dk1>
        <a:lt1>
          <a:srgbClr val="FFFFFF"/>
        </a:lt1>
        <a:dk2>
          <a:srgbClr val="FFFFFF"/>
        </a:dk2>
        <a:lt2>
          <a:srgbClr val="C27474"/>
        </a:lt2>
        <a:accent1>
          <a:srgbClr val="772F3B"/>
        </a:accent1>
        <a:accent2>
          <a:srgbClr val="D19FA6"/>
        </a:accent2>
        <a:accent3>
          <a:srgbClr val="FFFFFF"/>
        </a:accent3>
        <a:accent4>
          <a:srgbClr val="8C001B"/>
        </a:accent4>
        <a:accent5>
          <a:srgbClr val="BDADAF"/>
        </a:accent5>
        <a:accent6>
          <a:srgbClr val="BD9096"/>
        </a:accent6>
        <a:hlink>
          <a:srgbClr val="A50021"/>
        </a:hlink>
        <a:folHlink>
          <a:srgbClr val="FE1F08"/>
        </a:folHlink>
      </a:clrScheme>
      <a:clrMap bg1="lt1" tx1="dk1" bg2="lt2" tx2="dk2" accent1="accent1" accent2="accent2" accent3="accent3" accent4="accent4" accent5="accent5" accent6="accent6" hlink="hlink" folHlink="folHlink"/>
    </a:extraClrScheme>
    <a:extraClrScheme>
      <a:clrScheme name="Fireworks 9">
        <a:dk1>
          <a:srgbClr val="000099"/>
        </a:dk1>
        <a:lt1>
          <a:srgbClr val="FFFFFF"/>
        </a:lt1>
        <a:dk2>
          <a:srgbClr val="FFFFFF"/>
        </a:dk2>
        <a:lt2>
          <a:srgbClr val="99CCFF"/>
        </a:lt2>
        <a:accent1>
          <a:srgbClr val="0099CC"/>
        </a:accent1>
        <a:accent2>
          <a:srgbClr val="CC0000"/>
        </a:accent2>
        <a:accent3>
          <a:srgbClr val="FFFFFF"/>
        </a:accent3>
        <a:accent4>
          <a:srgbClr val="000082"/>
        </a:accent4>
        <a:accent5>
          <a:srgbClr val="AACAE2"/>
        </a:accent5>
        <a:accent6>
          <a:srgbClr val="B90000"/>
        </a:accent6>
        <a:hlink>
          <a:srgbClr val="0099FF"/>
        </a:hlink>
        <a:folHlink>
          <a:srgbClr val="66CC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for report on state</Template>
  <TotalTime>569</TotalTime>
  <Words>1126</Words>
  <Application>Microsoft Office PowerPoint</Application>
  <PresentationFormat>On-screen Show (4:3)</PresentationFormat>
  <Paragraphs>199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Presentation for report on state</vt:lpstr>
      <vt:lpstr>III.  JUDICAL SYSTEMS </vt:lpstr>
      <vt:lpstr>I. FEDERAL SPECIALTY COURTS WITH ORIGINAL JURISDICTION OVER SPECIFIC SUBJECT MATTERS</vt:lpstr>
      <vt:lpstr>B.  U.S TAX COURT  </vt:lpstr>
      <vt:lpstr>Slide 4</vt:lpstr>
      <vt:lpstr>Slide 5</vt:lpstr>
      <vt:lpstr>Slide 6</vt:lpstr>
      <vt:lpstr>Slide 7</vt:lpstr>
      <vt:lpstr>ADMINISTRATIVE LAW JUDGES (“ALJ”)</vt:lpstr>
      <vt:lpstr>Slide 9</vt:lpstr>
      <vt:lpstr>II.  FEDERAL COURTS WITH GENERAL JURISDICTION </vt:lpstr>
      <vt:lpstr>Slide 11</vt:lpstr>
      <vt:lpstr>Slide 12</vt:lpstr>
      <vt:lpstr>B.  JURISDICTION OF U.S. DISTRICT COURTS </vt:lpstr>
      <vt:lpstr>Slide 14</vt:lpstr>
      <vt:lpstr>Slide 15</vt:lpstr>
      <vt:lpstr>C. U.S. COURT OF APPEALS </vt:lpstr>
      <vt:lpstr>Slide 17</vt:lpstr>
      <vt:lpstr>III  STATE OF FLORIDA  </vt:lpstr>
      <vt:lpstr>Slide 19</vt:lpstr>
      <vt:lpstr>B. CIRCUIT COURT JUDGES </vt:lpstr>
      <vt:lpstr>Slide 21</vt:lpstr>
      <vt:lpstr>C. DISTRICT COURTS OF APPEAL </vt:lpstr>
      <vt:lpstr>Slide 23</vt:lpstr>
      <vt:lpstr>D. SUPREME COURT </vt:lpstr>
      <vt:lpstr>Slide 25</vt:lpstr>
      <vt:lpstr>Slide 26</vt:lpstr>
      <vt:lpstr>Slide 27</vt:lpstr>
      <vt:lpstr>Slide 28</vt:lpstr>
      <vt:lpstr>Slide 29</vt:lpstr>
      <vt:lpstr>Slide 30</vt:lpstr>
      <vt:lpstr>Slide 31</vt:lpstr>
      <vt:lpstr>VI.   OTHER COURT PERSONNEL </vt:lpstr>
      <vt:lpstr>THE END</vt:lpstr>
    </vt:vector>
  </TitlesOfParts>
  <Company>JIS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50 States: [Name of Your State]</dc:title>
  <dc:creator>JIS</dc:creator>
  <cp:lastModifiedBy>JIS</cp:lastModifiedBy>
  <cp:revision>72</cp:revision>
  <cp:lastPrinted>2001-06-01T13:12:48Z</cp:lastPrinted>
  <dcterms:created xsi:type="dcterms:W3CDTF">2010-04-05T13:45:56Z</dcterms:created>
  <dcterms:modified xsi:type="dcterms:W3CDTF">2012-04-09T15:08:50Z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TC010183741033</vt:lpwstr>
  </property>
</Properties>
</file>