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7" r:id="rId8"/>
    <p:sldId id="261" r:id="rId9"/>
    <p:sldId id="269" r:id="rId10"/>
    <p:sldId id="262" r:id="rId11"/>
    <p:sldId id="268" r:id="rId12"/>
  </p:sldIdLst>
  <p:sldSz cx="9144000" cy="6858000" type="screen4x3"/>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74" d="100"/>
          <a:sy n="74" d="100"/>
        </p:scale>
        <p:origin x="-389"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0CEF2-DFEA-4EAB-AC62-1B0BE77E049C}"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3984D-42B3-4013-ADB6-C391743D303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0CEF2-DFEA-4EAB-AC62-1B0BE77E049C}" type="datetimeFigureOut">
              <a:rPr lang="en-US" smtClean="0"/>
              <a:pPr/>
              <a:t>4/9/2012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D3984D-42B3-4013-ADB6-C391743D303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2" name="Title 1"/>
          <p:cNvSpPr>
            <a:spLocks noGrp="1"/>
          </p:cNvSpPr>
          <p:nvPr>
            <p:ph type="ctrTitle"/>
          </p:nvPr>
        </p:nvSpPr>
        <p:spPr>
          <a:xfrm>
            <a:off x="685800" y="1905001"/>
            <a:ext cx="7772400" cy="1695450"/>
          </a:xfrm>
        </p:spPr>
        <p:txBody>
          <a:bodyPr>
            <a:normAutofit fontScale="90000"/>
          </a:bodyPr>
          <a:lstStyle/>
          <a:p>
            <a:r>
              <a:rPr lang="en-US" b="1" dirty="0" smtClean="0">
                <a:solidFill>
                  <a:schemeClr val="accent6">
                    <a:lumMod val="50000"/>
                  </a:schemeClr>
                </a:solidFill>
                <a:latin typeface="Times New Roman" pitchFamily="18" charset="0"/>
                <a:cs typeface="Times New Roman" pitchFamily="18" charset="0"/>
              </a:rPr>
              <a:t>V.  SOURCES OF LAW APPLICABLE TO FLORIDA CRIMINAL PROCEEDINGS</a:t>
            </a:r>
            <a:endParaRPr lang="en-US" b="1" dirty="0">
              <a:solidFill>
                <a:schemeClr val="accent6">
                  <a:lumMod val="50000"/>
                </a:schemeClr>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b="1" dirty="0" smtClean="0">
                <a:solidFill>
                  <a:schemeClr val="accent6">
                    <a:lumMod val="50000"/>
                  </a:schemeClr>
                </a:solidFill>
                <a:latin typeface="Times New Roman" pitchFamily="18" charset="0"/>
                <a:cs typeface="Times New Roman" pitchFamily="18" charset="0"/>
              </a:rPr>
              <a:t>PRESENTED BY:  </a:t>
            </a:r>
          </a:p>
          <a:p>
            <a:r>
              <a:rPr lang="en-US" sz="3600" b="1" dirty="0" smtClean="0">
                <a:solidFill>
                  <a:schemeClr val="accent6">
                    <a:lumMod val="50000"/>
                  </a:schemeClr>
                </a:solidFill>
                <a:latin typeface="Times New Roman" pitchFamily="18" charset="0"/>
                <a:cs typeface="Times New Roman" pitchFamily="18" charset="0"/>
              </a:rPr>
              <a:t>JUDGE MARK A. SPEISER </a:t>
            </a:r>
            <a:endParaRPr lang="en-US" sz="3600" b="1" dirty="0">
              <a:solidFill>
                <a:schemeClr val="accent6">
                  <a:lumMod val="50000"/>
                </a:schemeClr>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normAutofit/>
          </a:bodyPr>
          <a:lstStyle/>
          <a:p>
            <a:pPr lvl="2"/>
            <a:r>
              <a:rPr lang="en-US" sz="3200" dirty="0" smtClean="0">
                <a:solidFill>
                  <a:schemeClr val="accent6">
                    <a:lumMod val="50000"/>
                  </a:schemeClr>
                </a:solidFill>
                <a:latin typeface="Times New Roman" pitchFamily="18" charset="0"/>
                <a:cs typeface="Times New Roman" pitchFamily="18" charset="0"/>
              </a:rPr>
              <a:t>CONCEPT ORIGINATED IN ENGLAND IN MIDDLE AGES</a:t>
            </a:r>
          </a:p>
          <a:p>
            <a:pPr lvl="2"/>
            <a:r>
              <a:rPr lang="en-US" sz="3200" dirty="0" smtClean="0">
                <a:solidFill>
                  <a:schemeClr val="accent6">
                    <a:lumMod val="50000"/>
                  </a:schemeClr>
                </a:solidFill>
                <a:latin typeface="Times New Roman" pitchFamily="18" charset="0"/>
                <a:cs typeface="Times New Roman" pitchFamily="18" charset="0"/>
              </a:rPr>
              <a:t>FLORIDA STATUTE 775.01 CODIFIES THIS CONCEPT</a:t>
            </a:r>
          </a:p>
          <a:p>
            <a:pPr lvl="3"/>
            <a:r>
              <a:rPr lang="en-US" sz="2800" dirty="0" smtClean="0">
                <a:solidFill>
                  <a:schemeClr val="accent6">
                    <a:lumMod val="50000"/>
                  </a:schemeClr>
                </a:solidFill>
                <a:latin typeface="Times New Roman" pitchFamily="18" charset="0"/>
                <a:cs typeface="Times New Roman" pitchFamily="18" charset="0"/>
              </a:rPr>
              <a:t>“THE COMMON LAW OF ENGLAND IN RELATION TO CRIMES, EXCEPT  SO FAR AS THE SAME  RELATES TO THE MODES AND DEGREES OF PUNISHMENT, SHALL BE OF FULL FORCE IN THIS STATE WHERE THERE IS NO EXISTING PROVISION BY STATUTE ON THIS SUBJECT </a:t>
            </a:r>
            <a:endParaRPr lang="en-US" sz="2800"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5" name="Title 4"/>
          <p:cNvSpPr>
            <a:spLocks noGrp="1"/>
          </p:cNvSpPr>
          <p:nvPr>
            <p:ph type="title"/>
          </p:nvPr>
        </p:nvSpPr>
        <p:spPr/>
        <p:txBody>
          <a:bodyPr/>
          <a:lstStyle/>
          <a:p>
            <a:endParaRPr lang="en-US"/>
          </a:p>
        </p:txBody>
      </p:sp>
      <p:sp>
        <p:nvSpPr>
          <p:cNvPr id="6" name="Text Placeholder 5"/>
          <p:cNvSpPr>
            <a:spLocks noGrp="1"/>
          </p:cNvSpPr>
          <p:nvPr>
            <p:ph type="body" idx="1"/>
          </p:nvPr>
        </p:nvSpPr>
        <p:spPr/>
        <p:txBody>
          <a:bodyPr>
            <a:noAutofit/>
          </a:bodyPr>
          <a:lstStyle/>
          <a:p>
            <a:pPr algn="ctr"/>
            <a:r>
              <a:rPr lang="en-US" sz="9600" b="1" dirty="0" smtClean="0">
                <a:solidFill>
                  <a:schemeClr val="accent6">
                    <a:lumMod val="50000"/>
                  </a:schemeClr>
                </a:solidFill>
                <a:latin typeface="Times New Roman" pitchFamily="18" charset="0"/>
                <a:cs typeface="Times New Roman" pitchFamily="18" charset="0"/>
              </a:rPr>
              <a:t>THE END</a:t>
            </a:r>
            <a:endParaRPr lang="en-US" sz="9600" b="1"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1066800"/>
          </a:xfrm>
        </p:spPr>
        <p:txBody>
          <a:bodyPr/>
          <a:lstStyle/>
          <a:p>
            <a:r>
              <a:rPr lang="en-US" b="1" dirty="0" smtClean="0">
                <a:solidFill>
                  <a:schemeClr val="accent6">
                    <a:lumMod val="50000"/>
                  </a:schemeClr>
                </a:solidFill>
                <a:latin typeface="Times New Roman" pitchFamily="18" charset="0"/>
                <a:cs typeface="Times New Roman" pitchFamily="18" charset="0"/>
              </a:rPr>
              <a:t>I. FLORIDA STATUTES</a:t>
            </a:r>
            <a:r>
              <a:rPr lang="en-US" dirty="0" smtClean="0"/>
              <a:t>	</a:t>
            </a:r>
            <a:endParaRPr lang="en-US" dirty="0"/>
          </a:p>
        </p:txBody>
      </p:sp>
      <p:sp>
        <p:nvSpPr>
          <p:cNvPr id="3" name="Content Placeholder 2"/>
          <p:cNvSpPr>
            <a:spLocks noGrp="1"/>
          </p:cNvSpPr>
          <p:nvPr>
            <p:ph idx="1"/>
          </p:nvPr>
        </p:nvSpPr>
        <p:spPr>
          <a:xfrm>
            <a:off x="0" y="1981200"/>
            <a:ext cx="9144000" cy="4876800"/>
          </a:xfrm>
        </p:spPr>
        <p:txBody>
          <a:bodyPr>
            <a:normAutofit/>
          </a:bodyPr>
          <a:lstStyle/>
          <a:p>
            <a:r>
              <a:rPr lang="en-US" sz="3600" dirty="0" smtClean="0">
                <a:solidFill>
                  <a:schemeClr val="accent6">
                    <a:lumMod val="50000"/>
                  </a:schemeClr>
                </a:solidFill>
                <a:latin typeface="Times New Roman" pitchFamily="18" charset="0"/>
                <a:cs typeface="Times New Roman" pitchFamily="18" charset="0"/>
              </a:rPr>
              <a:t>A.  CHAPTERS 775-985 </a:t>
            </a:r>
          </a:p>
          <a:p>
            <a:pPr lvl="1"/>
            <a:r>
              <a:rPr lang="en-US" sz="3600" dirty="0" smtClean="0">
                <a:solidFill>
                  <a:schemeClr val="accent6">
                    <a:lumMod val="50000"/>
                  </a:schemeClr>
                </a:solidFill>
                <a:latin typeface="Times New Roman" pitchFamily="18" charset="0"/>
                <a:cs typeface="Times New Roman" pitchFamily="18" charset="0"/>
              </a:rPr>
              <a:t>DEFINING CRIMES, ELEMENTS OF CRIMES, DEFENSES, AND CRIMINAL PENALTIES</a:t>
            </a:r>
          </a:p>
        </p:txBody>
      </p:sp>
      <p:pic>
        <p:nvPicPr>
          <p:cNvPr id="5" name="Picture 4" descr="zz_LawBooks.jpg"/>
          <p:cNvPicPr>
            <a:picLocks noChangeAspect="1"/>
          </p:cNvPicPr>
          <p:nvPr/>
        </p:nvPicPr>
        <p:blipFill>
          <a:blip r:embed="rId3" cstate="print"/>
          <a:stretch>
            <a:fillRect/>
          </a:stretch>
        </p:blipFill>
        <p:spPr>
          <a:xfrm>
            <a:off x="6096000" y="4038600"/>
            <a:ext cx="3048000" cy="2819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normAutofit/>
          </a:bodyPr>
          <a:lstStyle/>
          <a:p>
            <a:r>
              <a:rPr lang="en-US" dirty="0" smtClean="0">
                <a:solidFill>
                  <a:schemeClr val="accent6">
                    <a:lumMod val="50000"/>
                  </a:schemeClr>
                </a:solidFill>
                <a:latin typeface="Times New Roman" pitchFamily="18" charset="0"/>
                <a:cs typeface="Times New Roman" pitchFamily="18" charset="0"/>
              </a:rPr>
              <a:t>B.  FLORIDA EVIDENCE CODE</a:t>
            </a:r>
          </a:p>
          <a:p>
            <a:pPr lvl="1"/>
            <a:r>
              <a:rPr lang="en-US" sz="3200" dirty="0" smtClean="0">
                <a:solidFill>
                  <a:schemeClr val="accent6">
                    <a:lumMod val="50000"/>
                  </a:schemeClr>
                </a:solidFill>
                <a:latin typeface="Times New Roman" pitchFamily="18" charset="0"/>
                <a:cs typeface="Times New Roman" pitchFamily="18" charset="0"/>
              </a:rPr>
              <a:t>PROMULGATED BY FLORIDA LEGISLATURE AND UTILIZED BY COURT AND ATTORNEYS TO DETERMINE EVIDENCE THAT IS ADMISSIBLE IN TRIALS AND HEARINGS</a:t>
            </a:r>
          </a:p>
          <a:p>
            <a:pPr lvl="2"/>
            <a:r>
              <a:rPr lang="en-US" sz="2800" dirty="0" smtClean="0">
                <a:solidFill>
                  <a:schemeClr val="accent6">
                    <a:lumMod val="50000"/>
                  </a:schemeClr>
                </a:solidFill>
                <a:latin typeface="Times New Roman" pitchFamily="18" charset="0"/>
                <a:cs typeface="Times New Roman" pitchFamily="18" charset="0"/>
              </a:rPr>
              <a:t>PRIVLEGES</a:t>
            </a:r>
          </a:p>
          <a:p>
            <a:pPr lvl="2"/>
            <a:r>
              <a:rPr lang="en-US" sz="2800" dirty="0" smtClean="0">
                <a:solidFill>
                  <a:schemeClr val="accent6">
                    <a:lumMod val="50000"/>
                  </a:schemeClr>
                </a:solidFill>
                <a:latin typeface="Times New Roman" pitchFamily="18" charset="0"/>
                <a:cs typeface="Times New Roman" pitchFamily="18" charset="0"/>
              </a:rPr>
              <a:t>HEARSAY EVIDENCE</a:t>
            </a:r>
          </a:p>
          <a:p>
            <a:pPr lvl="2"/>
            <a:r>
              <a:rPr lang="en-US" sz="2800" dirty="0" smtClean="0">
                <a:solidFill>
                  <a:schemeClr val="accent6">
                    <a:lumMod val="50000"/>
                  </a:schemeClr>
                </a:solidFill>
                <a:latin typeface="Times New Roman" pitchFamily="18" charset="0"/>
                <a:cs typeface="Times New Roman" pitchFamily="18" charset="0"/>
              </a:rPr>
              <a:t>CONTENTS OF DOCUMENTS </a:t>
            </a:r>
          </a:p>
          <a:p>
            <a:pPr lvl="2"/>
            <a:r>
              <a:rPr lang="en-US" sz="2800" dirty="0" smtClean="0">
                <a:solidFill>
                  <a:schemeClr val="accent6">
                    <a:lumMod val="50000"/>
                  </a:schemeClr>
                </a:solidFill>
                <a:latin typeface="Times New Roman" pitchFamily="18" charset="0"/>
                <a:cs typeface="Times New Roman" pitchFamily="18" charset="0"/>
              </a:rPr>
              <a:t>IMPEACHMENT </a:t>
            </a:r>
          </a:p>
          <a:p>
            <a:endParaRPr lang="en-US"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152400"/>
          </a:xfrm>
        </p:spPr>
        <p:txBody>
          <a:bodyPr>
            <a:normAutofit fontScale="90000"/>
          </a:bodyPr>
          <a:lstStyle/>
          <a:p>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685800"/>
            <a:ext cx="9144000" cy="6172200"/>
          </a:xfrm>
        </p:spPr>
        <p:txBody>
          <a:bodyPr>
            <a:normAutofit/>
          </a:bodyPr>
          <a:lstStyle/>
          <a:p>
            <a:r>
              <a:rPr lang="en-US" sz="3600" dirty="0" smtClean="0">
                <a:solidFill>
                  <a:schemeClr val="accent6">
                    <a:lumMod val="50000"/>
                  </a:schemeClr>
                </a:solidFill>
                <a:latin typeface="Times New Roman" pitchFamily="18" charset="0"/>
                <a:cs typeface="Times New Roman" pitchFamily="18" charset="0"/>
              </a:rPr>
              <a:t>C.  FLORIDA RULES OF CRIMINAL PROCEDURE</a:t>
            </a:r>
          </a:p>
          <a:p>
            <a:pPr lvl="1"/>
            <a:r>
              <a:rPr lang="en-US" sz="3600" dirty="0" smtClean="0">
                <a:solidFill>
                  <a:schemeClr val="accent6">
                    <a:lumMod val="50000"/>
                  </a:schemeClr>
                </a:solidFill>
                <a:latin typeface="Times New Roman" pitchFamily="18" charset="0"/>
                <a:cs typeface="Times New Roman" pitchFamily="18" charset="0"/>
              </a:rPr>
              <a:t>ENACTED BY FLORIDA SUPREME COURT TO PROVIDE SIMPLICITY IN PROCEDURE AND FAIRNESS IN ADMINISTRATION WITH RESPECT TO PRE-TRIAL, TRIAL AND POST-TRIAL PROCESS</a:t>
            </a:r>
          </a:p>
          <a:p>
            <a:pPr lvl="1"/>
            <a:endParaRPr lang="en-US" dirty="0" smtClean="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a:bodyPr>
          <a:lstStyle/>
          <a:p>
            <a:r>
              <a:rPr lang="en-US" dirty="0" smtClean="0">
                <a:solidFill>
                  <a:schemeClr val="accent6">
                    <a:lumMod val="50000"/>
                  </a:schemeClr>
                </a:solidFill>
                <a:latin typeface="Times New Roman" pitchFamily="18" charset="0"/>
                <a:cs typeface="Times New Roman" pitchFamily="18" charset="0"/>
              </a:rPr>
              <a:t>D. JURY INSTRUCTIONS</a:t>
            </a:r>
          </a:p>
          <a:p>
            <a:pPr lvl="1"/>
            <a:r>
              <a:rPr lang="en-US" sz="3200" dirty="0" smtClean="0">
                <a:solidFill>
                  <a:schemeClr val="accent6">
                    <a:lumMod val="50000"/>
                  </a:schemeClr>
                </a:solidFill>
                <a:latin typeface="Times New Roman" pitchFamily="18" charset="0"/>
                <a:cs typeface="Times New Roman" pitchFamily="18" charset="0"/>
              </a:rPr>
              <a:t>PROVIDE TO JURY PRIOR TO THEIR DELIBERATIONS</a:t>
            </a:r>
          </a:p>
          <a:p>
            <a:pPr lvl="1"/>
            <a:r>
              <a:rPr lang="en-US" sz="3200" dirty="0" smtClean="0">
                <a:solidFill>
                  <a:schemeClr val="accent6">
                    <a:lumMod val="50000"/>
                  </a:schemeClr>
                </a:solidFill>
                <a:latin typeface="Times New Roman" pitchFamily="18" charset="0"/>
                <a:cs typeface="Times New Roman" pitchFamily="18" charset="0"/>
              </a:rPr>
              <a:t>CONTAINS ALL LAW JURY NEEDS TO APPLY TO FACTS OF CASE TO REACH VERDICT</a:t>
            </a:r>
          </a:p>
          <a:p>
            <a:pPr lvl="1"/>
            <a:r>
              <a:rPr lang="en-US" sz="3200" dirty="0" smtClean="0">
                <a:solidFill>
                  <a:schemeClr val="accent6">
                    <a:lumMod val="50000"/>
                  </a:schemeClr>
                </a:solidFill>
                <a:latin typeface="Times New Roman" pitchFamily="18" charset="0"/>
                <a:cs typeface="Times New Roman" pitchFamily="18" charset="0"/>
              </a:rPr>
              <a:t>STANDARD AND ROUTINE INSTRUCTIONS FORMULATED BY SUPREME COURT </a:t>
            </a:r>
          </a:p>
          <a:p>
            <a:pPr lvl="1"/>
            <a:r>
              <a:rPr lang="en-US" sz="3200" dirty="0" smtClean="0">
                <a:solidFill>
                  <a:schemeClr val="accent6">
                    <a:lumMod val="50000"/>
                  </a:schemeClr>
                </a:solidFill>
                <a:latin typeface="Times New Roman" pitchFamily="18" charset="0"/>
                <a:cs typeface="Times New Roman" pitchFamily="18" charset="0"/>
              </a:rPr>
              <a:t>CASE SPECIFIC INSTRUCTIONS CREATED BY JUDGE WITH INPUT FROM LAWYERS</a:t>
            </a:r>
          </a:p>
          <a:p>
            <a:endParaRPr lang="en-US"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10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1000"/>
                                        <p:tgtEl>
                                          <p:spTgt spid="3">
                                            <p:txEl>
                                              <p:pRg st="2" end="2"/>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1000"/>
                                        <p:tgtEl>
                                          <p:spTgt spid="3">
                                            <p:txEl>
                                              <p:pRg st="3" end="3"/>
                                            </p:txEl>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a:bodyPr>
          <a:lstStyle/>
          <a:p>
            <a:r>
              <a:rPr lang="en-US" dirty="0" smtClean="0">
                <a:solidFill>
                  <a:schemeClr val="accent6">
                    <a:lumMod val="50000"/>
                  </a:schemeClr>
                </a:solidFill>
                <a:latin typeface="Times New Roman" pitchFamily="18" charset="0"/>
                <a:cs typeface="Times New Roman" pitchFamily="18" charset="0"/>
              </a:rPr>
              <a:t>E.  JUDICIAL APPELLATE DECISIONS ESTALISHING LEGAL PRECEDENT</a:t>
            </a:r>
          </a:p>
          <a:p>
            <a:pPr lvl="2"/>
            <a:r>
              <a:rPr lang="en-US" sz="3200" dirty="0" smtClean="0">
                <a:solidFill>
                  <a:schemeClr val="accent6">
                    <a:lumMod val="50000"/>
                  </a:schemeClr>
                </a:solidFill>
                <a:latin typeface="Times New Roman" pitchFamily="18" charset="0"/>
                <a:cs typeface="Times New Roman" pitchFamily="18" charset="0"/>
              </a:rPr>
              <a:t>GUIDE COURT AND LAWYERS ON CURRENT STATUS OF LAW ON RELEVENT ISSUES</a:t>
            </a:r>
          </a:p>
          <a:p>
            <a:pPr lvl="2"/>
            <a:r>
              <a:rPr lang="en-US" sz="3200" dirty="0" smtClean="0">
                <a:solidFill>
                  <a:schemeClr val="accent6">
                    <a:lumMod val="50000"/>
                  </a:schemeClr>
                </a:solidFill>
                <a:latin typeface="Times New Roman" pitchFamily="18" charset="0"/>
                <a:cs typeface="Times New Roman" pitchFamily="18" charset="0"/>
              </a:rPr>
              <a:t>JUDGE OBLIGATED TO FOLLOW APPELLATE PRECEDENT IF FACTS AT ISSUE ARE ALLIGNED WITH FACTS CONTAINED IN REPORTED APPELLATE DECISION(S)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49" presetClass="entr" presetSubtype="0" decel="10000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49" presetClass="entr" presetSubtype="0" decel="10000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1066800"/>
          </a:xfrm>
        </p:spPr>
        <p:txBody>
          <a:bodyPr/>
          <a:lstStyle/>
          <a:p>
            <a:endParaRPr lang="en-US" dirty="0"/>
          </a:p>
        </p:txBody>
      </p:sp>
      <p:sp>
        <p:nvSpPr>
          <p:cNvPr id="3" name="Content Placeholder 2"/>
          <p:cNvSpPr>
            <a:spLocks noGrp="1"/>
          </p:cNvSpPr>
          <p:nvPr>
            <p:ph idx="1"/>
          </p:nvPr>
        </p:nvSpPr>
        <p:spPr>
          <a:xfrm>
            <a:off x="0" y="990600"/>
            <a:ext cx="9144000" cy="5867400"/>
          </a:xfrm>
        </p:spPr>
        <p:txBody>
          <a:bodyPr>
            <a:normAutofit/>
          </a:bodyPr>
          <a:lstStyle/>
          <a:p>
            <a:pPr lvl="2"/>
            <a:r>
              <a:rPr lang="en-US" sz="3200" dirty="0" smtClean="0">
                <a:solidFill>
                  <a:schemeClr val="accent6">
                    <a:lumMod val="50000"/>
                  </a:schemeClr>
                </a:solidFill>
                <a:latin typeface="Times New Roman" pitchFamily="18" charset="0"/>
                <a:cs typeface="Times New Roman" pitchFamily="18" charset="0"/>
              </a:rPr>
              <a:t>IF FACTUAL ISSUE BEFORE JUDGE IS DISTINGUISHABLE FROM CITED LEGAL PRECEDENT, JUDGE IS NOT OBLIGATED TO FOLLOW PURPORTED APPELLATE CASE LAW PRECEDENT</a:t>
            </a:r>
          </a:p>
          <a:p>
            <a:pPr lvl="2"/>
            <a:r>
              <a:rPr lang="en-US" sz="3200" dirty="0" smtClean="0">
                <a:solidFill>
                  <a:schemeClr val="accent6">
                    <a:lumMod val="50000"/>
                  </a:schemeClr>
                </a:solidFill>
                <a:latin typeface="Times New Roman" pitchFamily="18" charset="0"/>
                <a:cs typeface="Times New Roman" pitchFamily="18" charset="0"/>
              </a:rPr>
              <a:t>IF NO LEGAL PRECEDENT EXISTS, JUDGE SHOULD USE COMMON LAW, COMMON SENSE </a:t>
            </a:r>
            <a:r>
              <a:rPr lang="en-US" sz="3200" smtClean="0">
                <a:solidFill>
                  <a:schemeClr val="accent6">
                    <a:lumMod val="50000"/>
                  </a:schemeClr>
                </a:solidFill>
                <a:latin typeface="Times New Roman" pitchFamily="18" charset="0"/>
                <a:cs typeface="Times New Roman" pitchFamily="18" charset="0"/>
              </a:rPr>
              <a:t>AND RELEVENT </a:t>
            </a:r>
            <a:r>
              <a:rPr lang="en-US" sz="3200" dirty="0" smtClean="0">
                <a:solidFill>
                  <a:schemeClr val="accent6">
                    <a:lumMod val="50000"/>
                  </a:schemeClr>
                </a:solidFill>
                <a:latin typeface="Times New Roman" pitchFamily="18" charset="0"/>
                <a:cs typeface="Times New Roman" pitchFamily="18" charset="0"/>
              </a:rPr>
              <a:t>CASE LAW</a:t>
            </a:r>
          </a:p>
          <a:p>
            <a:endParaRPr lang="en-US"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normAutofit/>
          </a:bodyPr>
          <a:lstStyle/>
          <a:p>
            <a:r>
              <a:rPr lang="en-US" sz="4000" b="1" dirty="0" smtClean="0">
                <a:solidFill>
                  <a:schemeClr val="accent6">
                    <a:lumMod val="50000"/>
                  </a:schemeClr>
                </a:solidFill>
                <a:latin typeface="Times New Roman" pitchFamily="18" charset="0"/>
                <a:cs typeface="Times New Roman" pitchFamily="18" charset="0"/>
              </a:rPr>
              <a:t>F.  </a:t>
            </a:r>
            <a:r>
              <a:rPr lang="en-US" sz="4000" b="1" u="sng" dirty="0" smtClean="0">
                <a:solidFill>
                  <a:schemeClr val="accent6">
                    <a:lumMod val="50000"/>
                  </a:schemeClr>
                </a:solidFill>
                <a:latin typeface="Times New Roman" pitchFamily="18" charset="0"/>
                <a:cs typeface="Times New Roman" pitchFamily="18" charset="0"/>
              </a:rPr>
              <a:t>COMMON LAW</a:t>
            </a:r>
          </a:p>
          <a:p>
            <a:endParaRPr lang="en-US" b="1" u="sng" dirty="0" smtClean="0">
              <a:solidFill>
                <a:schemeClr val="accent6">
                  <a:lumMod val="50000"/>
                </a:schemeClr>
              </a:solidFill>
              <a:latin typeface="Times New Roman" pitchFamily="18" charset="0"/>
              <a:cs typeface="Times New Roman" pitchFamily="18" charset="0"/>
            </a:endParaRPr>
          </a:p>
          <a:p>
            <a:pPr lvl="1"/>
            <a:r>
              <a:rPr lang="en-US" sz="3600" dirty="0" smtClean="0">
                <a:solidFill>
                  <a:schemeClr val="accent6">
                    <a:lumMod val="50000"/>
                  </a:schemeClr>
                </a:solidFill>
                <a:latin typeface="Times New Roman" pitchFamily="18" charset="0"/>
                <a:cs typeface="Times New Roman" pitchFamily="18" charset="0"/>
              </a:rPr>
              <a:t>BODY OF LAW BASED UPON CUSTOM AND </a:t>
            </a:r>
            <a:r>
              <a:rPr lang="en-US" sz="3600" smtClean="0">
                <a:solidFill>
                  <a:schemeClr val="accent6">
                    <a:lumMod val="50000"/>
                  </a:schemeClr>
                </a:solidFill>
                <a:latin typeface="Times New Roman" pitchFamily="18" charset="0"/>
                <a:cs typeface="Times New Roman" pitchFamily="18" charset="0"/>
              </a:rPr>
              <a:t>GENERAL PRINCIPLES</a:t>
            </a:r>
            <a:r>
              <a:rPr lang="en-US" sz="3600" dirty="0" smtClean="0">
                <a:solidFill>
                  <a:schemeClr val="accent6">
                    <a:lumMod val="50000"/>
                  </a:schemeClr>
                </a:solidFill>
                <a:latin typeface="Times New Roman" pitchFamily="18" charset="0"/>
                <a:cs typeface="Times New Roman" pitchFamily="18" charset="0"/>
              </a:rPr>
              <a:t>, OFTEN TIMES EMBODIED IN APPELLATE CASE LAW THAT SERVES AS PRECEDENT IN SITUATIONS NOT COVERED BY STATUTES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par>
                          <p:cTn id="8" fill="hold">
                            <p:stCondLst>
                              <p:cond delay="2000"/>
                            </p:stCondLst>
                            <p:childTnLst>
                              <p:par>
                                <p:cTn id="9" presetID="21" presetClass="entr" presetSubtype="8"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heel(8)">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al-vertical-managed-services.jpg"/>
          <p:cNvPicPr>
            <a:picLocks noChangeAspect="1"/>
          </p:cNvPicPr>
          <p:nvPr/>
        </p:nvPicPr>
        <p:blipFill>
          <a:blip r:embed="rId2" cstate="print">
            <a:lum bright="70000" contrast="-70000"/>
          </a:blip>
          <a:stretch>
            <a:fillRect/>
          </a:stretch>
        </p:blipFill>
        <p:spPr>
          <a:xfrm>
            <a:off x="0" y="-101417"/>
            <a:ext cx="9144000" cy="6959417"/>
          </a:xfrm>
          <a:prstGeom prst="rect">
            <a:avLst/>
          </a:prstGeom>
        </p:spPr>
      </p:pic>
      <p:sp>
        <p:nvSpPr>
          <p:cNvPr id="2" name="Title 1"/>
          <p:cNvSpPr>
            <a:spLocks noGrp="1"/>
          </p:cNvSpPr>
          <p:nvPr>
            <p:ph type="title"/>
          </p:nvPr>
        </p:nvSpPr>
        <p:spPr>
          <a:xfrm>
            <a:off x="457200" y="0"/>
            <a:ext cx="8229600" cy="3810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a:bodyPr>
          <a:lstStyle/>
          <a:p>
            <a:pPr marL="342900" lvl="1" indent="-342900">
              <a:buFont typeface="Arial" pitchFamily="34" charset="0"/>
              <a:buChar char="•"/>
            </a:pPr>
            <a:r>
              <a:rPr lang="en-US" sz="3600" dirty="0" smtClean="0">
                <a:solidFill>
                  <a:schemeClr val="accent6">
                    <a:lumMod val="50000"/>
                  </a:schemeClr>
                </a:solidFill>
                <a:latin typeface="Times New Roman" pitchFamily="18" charset="0"/>
                <a:cs typeface="Times New Roman" pitchFamily="18" charset="0"/>
              </a:rPr>
              <a:t>A REPORTED COURT DECISION BASED UPON COMMON LAW AS WITH A DECISION BASED UPON STATUTORY OR CONSTITUTIONAL INTERPRETATION, BECOMES PART OF THE BODY OF LAW KNOWN AS </a:t>
            </a:r>
            <a:r>
              <a:rPr lang="en-US" sz="3600" u="sng" dirty="0" smtClean="0">
                <a:solidFill>
                  <a:schemeClr val="accent6">
                    <a:lumMod val="50000"/>
                  </a:schemeClr>
                </a:solidFill>
                <a:latin typeface="Times New Roman" pitchFamily="18" charset="0"/>
                <a:cs typeface="Times New Roman" pitchFamily="18" charset="0"/>
              </a:rPr>
              <a:t>STARE</a:t>
            </a:r>
            <a:r>
              <a:rPr lang="en-US" sz="3600" dirty="0" smtClean="0">
                <a:solidFill>
                  <a:schemeClr val="accent6">
                    <a:lumMod val="50000"/>
                  </a:schemeClr>
                </a:solidFill>
                <a:latin typeface="Times New Roman" pitchFamily="18" charset="0"/>
                <a:cs typeface="Times New Roman" pitchFamily="18" charset="0"/>
              </a:rPr>
              <a:t> </a:t>
            </a:r>
            <a:r>
              <a:rPr lang="en-US" sz="3600" u="sng" dirty="0" smtClean="0">
                <a:solidFill>
                  <a:schemeClr val="accent6">
                    <a:lumMod val="50000"/>
                  </a:schemeClr>
                </a:solidFill>
                <a:latin typeface="Times New Roman" pitchFamily="18" charset="0"/>
                <a:cs typeface="Times New Roman" pitchFamily="18" charset="0"/>
              </a:rPr>
              <a:t>DECISIS</a:t>
            </a:r>
            <a:r>
              <a:rPr lang="en-US" sz="3600" dirty="0" smtClean="0">
                <a:solidFill>
                  <a:schemeClr val="accent6">
                    <a:lumMod val="50000"/>
                  </a:schemeClr>
                </a:solidFill>
                <a:latin typeface="Times New Roman" pitchFamily="18" charset="0"/>
                <a:cs typeface="Times New Roman" pitchFamily="18" charset="0"/>
              </a:rPr>
              <a:t> THAT IS PRECEDENT USED IN LATER CASES INVOLVING </a:t>
            </a:r>
            <a:r>
              <a:rPr lang="en-US" sz="3600" smtClean="0">
                <a:solidFill>
                  <a:schemeClr val="accent6">
                    <a:lumMod val="50000"/>
                  </a:schemeClr>
                </a:solidFill>
                <a:latin typeface="Times New Roman" pitchFamily="18" charset="0"/>
                <a:cs typeface="Times New Roman" pitchFamily="18" charset="0"/>
              </a:rPr>
              <a:t>SIMILAR </a:t>
            </a:r>
            <a:r>
              <a:rPr lang="en-US" sz="3600" smtClean="0">
                <a:solidFill>
                  <a:schemeClr val="accent6">
                    <a:lumMod val="50000"/>
                  </a:schemeClr>
                </a:solidFill>
                <a:latin typeface="Times New Roman" pitchFamily="18" charset="0"/>
                <a:cs typeface="Times New Roman" pitchFamily="18" charset="0"/>
              </a:rPr>
              <a:t>FACT PATTERNS</a:t>
            </a:r>
            <a:endParaRPr lang="en-US" sz="3600" dirty="0" smtClean="0">
              <a:solidFill>
                <a:schemeClr val="accent6">
                  <a:lumMod val="50000"/>
                </a:schemeClr>
              </a:solidFill>
              <a:latin typeface="Times New Roman" pitchFamily="18" charset="0"/>
              <a:cs typeface="Times New Roman" pitchFamily="18" charset="0"/>
            </a:endParaRPr>
          </a:p>
          <a:p>
            <a:endParaRPr lang="en-US"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356</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  SOURCES OF LAW APPLICABLE TO FLORIDA CRIMINAL PROCEEDINGS</vt:lpstr>
      <vt:lpstr>I. FLORIDA STATUTES </vt:lpstr>
      <vt:lpstr>Slide 3</vt:lpstr>
      <vt:lpstr>Slide 4</vt:lpstr>
      <vt:lpstr>Slide 5</vt:lpstr>
      <vt:lpstr>Slide 6</vt:lpstr>
      <vt:lpstr>Slide 7</vt:lpstr>
      <vt:lpstr>Slide 8</vt:lpstr>
      <vt:lpstr>Slide 9</vt:lpstr>
      <vt:lpstr>Slide 10</vt:lpstr>
      <vt:lpstr>Slide 11</vt:lpstr>
    </vt:vector>
  </TitlesOfParts>
  <Company>JIS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LAW APPLICABLE TO FLORIDA CRIMINAL PROCEEDINGS</dc:title>
  <dc:creator>JIS</dc:creator>
  <cp:lastModifiedBy>JIS</cp:lastModifiedBy>
  <cp:revision>23</cp:revision>
  <dcterms:created xsi:type="dcterms:W3CDTF">2010-04-06T14:39:26Z</dcterms:created>
  <dcterms:modified xsi:type="dcterms:W3CDTF">2012-04-09T15:11:15Z</dcterms:modified>
</cp:coreProperties>
</file>