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4" r:id="rId6"/>
    <p:sldId id="272" r:id="rId7"/>
    <p:sldId id="260" r:id="rId8"/>
    <p:sldId id="270" r:id="rId9"/>
    <p:sldId id="261" r:id="rId10"/>
    <p:sldId id="271" r:id="rId11"/>
    <p:sldId id="262" r:id="rId12"/>
    <p:sldId id="265" r:id="rId13"/>
    <p:sldId id="267" r:id="rId14"/>
    <p:sldId id="266" r:id="rId15"/>
    <p:sldId id="269"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8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9CFCF-9E1F-4C36-86DE-8C7E2C6490C9}"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A0CC47-BAFD-4CBE-8945-3BCBDC1E287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9CFCF-9E1F-4C36-86DE-8C7E2C6490C9}" type="datetimeFigureOut">
              <a:rPr lang="en-US" smtClean="0"/>
              <a:pPr/>
              <a:t>4/9/2012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0CC47-BAFD-4CBE-8945-3BCBDC1E287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2" name="Title 1"/>
          <p:cNvSpPr>
            <a:spLocks noGrp="1"/>
          </p:cNvSpPr>
          <p:nvPr>
            <p:ph type="ctrTitle"/>
          </p:nvPr>
        </p:nvSpPr>
        <p:spPr>
          <a:xfrm>
            <a:off x="685800" y="1752601"/>
            <a:ext cx="7772400" cy="1847850"/>
          </a:xfrm>
        </p:spPr>
        <p:txBody>
          <a:bodyPr>
            <a:normAutofit fontScale="90000"/>
          </a:bodyPr>
          <a:lstStyle/>
          <a:p>
            <a:r>
              <a:rPr lang="en-US" b="1" dirty="0" smtClean="0">
                <a:latin typeface="Times New Roman" pitchFamily="18" charset="0"/>
                <a:cs typeface="Times New Roman" pitchFamily="18" charset="0"/>
              </a:rPr>
              <a:t>VI.  CRIMINAL PROCESS FROM ARREST TO CONCLUSION</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a:bodyPr>
          <a:lstStyle/>
          <a:p>
            <a:r>
              <a:rPr lang="en-US" sz="4000" b="1" dirty="0" smtClean="0">
                <a:solidFill>
                  <a:schemeClr val="tx1"/>
                </a:solidFill>
                <a:latin typeface="Times New Roman" pitchFamily="18" charset="0"/>
                <a:cs typeface="Times New Roman" pitchFamily="18" charset="0"/>
              </a:rPr>
              <a:t>PRESENTED BY: </a:t>
            </a:r>
          </a:p>
          <a:p>
            <a:r>
              <a:rPr lang="en-US" sz="4000" b="1" dirty="0" smtClean="0">
                <a:solidFill>
                  <a:schemeClr val="tx1"/>
                </a:solidFill>
                <a:latin typeface="Times New Roman" pitchFamily="18" charset="0"/>
                <a:cs typeface="Times New Roman" pitchFamily="18" charset="0"/>
              </a:rPr>
              <a:t>JUDGE MARK A. SPEISER</a:t>
            </a:r>
            <a:endParaRPr lang="en-US" sz="4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childTnLst>
                          </p:cTn>
                        </p:par>
                        <p:par>
                          <p:cTn id="12" fill="hold">
                            <p:stCondLst>
                              <p:cond delay="1000"/>
                            </p:stCondLst>
                            <p:childTnLst>
                              <p:par>
                                <p:cTn id="13" presetID="54" presetClass="entr" presetSubtype="0" accel="10000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1000"/>
                                        <p:tgtEl>
                                          <p:spTgt spid="3">
                                            <p:txEl>
                                              <p:pRg st="0" end="0"/>
                                            </p:txEl>
                                          </p:spTgt>
                                        </p:tgtEl>
                                      </p:cBhvr>
                                    </p:animEffect>
                                  </p:childTnLst>
                                </p:cTn>
                              </p:par>
                            </p:childTnLst>
                          </p:cTn>
                        </p:par>
                        <p:par>
                          <p:cTn id="20" fill="hold">
                            <p:stCondLst>
                              <p:cond delay="2000"/>
                            </p:stCondLst>
                            <p:childTnLst>
                              <p:par>
                                <p:cTn id="21" presetID="54" presetClass="entr" presetSubtype="0" accel="10000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4"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5"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182562"/>
          </a:xfrm>
        </p:spPr>
        <p:txBody>
          <a:bodyPr>
            <a:normAutofit fontScale="90000"/>
          </a:bodyPr>
          <a:lstStyle/>
          <a:p>
            <a:endParaRPr lang="en-US" dirty="0"/>
          </a:p>
        </p:txBody>
      </p:sp>
      <p:sp>
        <p:nvSpPr>
          <p:cNvPr id="6" name="Content Placeholder 5"/>
          <p:cNvSpPr>
            <a:spLocks noGrp="1"/>
          </p:cNvSpPr>
          <p:nvPr>
            <p:ph idx="1"/>
          </p:nvPr>
        </p:nvSpPr>
        <p:spPr>
          <a:xfrm>
            <a:off x="457200" y="762000"/>
            <a:ext cx="8229600" cy="6096000"/>
          </a:xfrm>
        </p:spPr>
        <p:txBody>
          <a:bodyPr>
            <a:normAutofit lnSpcReduction="10000"/>
          </a:bodyPr>
          <a:lstStyle/>
          <a:p>
            <a:pPr lvl="3"/>
            <a:r>
              <a:rPr lang="en-US" sz="2800" b="1" dirty="0" smtClean="0">
                <a:latin typeface="Times New Roman" pitchFamily="18" charset="0"/>
                <a:cs typeface="Times New Roman" pitchFamily="18" charset="0"/>
              </a:rPr>
              <a:t>BEFORE WIRETAP WARRANT WILL BE JUDICIALLY APPROVED, POLICE </a:t>
            </a:r>
            <a:r>
              <a:rPr lang="en-US" sz="2800" b="1" dirty="0" smtClean="0">
                <a:latin typeface="Times New Roman" pitchFamily="18" charset="0"/>
                <a:cs typeface="Times New Roman" pitchFamily="18" charset="0"/>
              </a:rPr>
              <a:t>MUST ESTABLISH </a:t>
            </a:r>
            <a:r>
              <a:rPr lang="en-US" sz="2800" b="1" u="sng" dirty="0" smtClean="0">
                <a:latin typeface="Times New Roman" pitchFamily="18" charset="0"/>
                <a:cs typeface="Times New Roman" pitchFamily="18" charset="0"/>
              </a:rPr>
              <a:t>ALL</a:t>
            </a:r>
            <a:r>
              <a:rPr lang="en-US" sz="2800" b="1" dirty="0" smtClean="0">
                <a:latin typeface="Times New Roman" pitchFamily="18" charset="0"/>
                <a:cs typeface="Times New Roman" pitchFamily="18" charset="0"/>
              </a:rPr>
              <a:t> OTHER INVESTIGATIVE TECHNIQUES HAVE EITHER FAILED, ARE LIKELY TO FAIL, OR ARE TO DANGEROUS TO UNDERTAKE</a:t>
            </a:r>
          </a:p>
          <a:p>
            <a:pPr lvl="3"/>
            <a:r>
              <a:rPr lang="en-US" sz="2800" b="1" dirty="0" smtClean="0">
                <a:latin typeface="Times New Roman" pitchFamily="18" charset="0"/>
                <a:cs typeface="Times New Roman" pitchFamily="18" charset="0"/>
              </a:rPr>
              <a:t>MUST SPECIFY IN DETAIL SUBJECT MATTER OF COMMUNICATIONS SOUGHT TO BE INTERCEPTED, IDENTITY OF PERSONS WHO HAVE OR ARE ABOUT TO COMMIT AN OFFENSE TO BE INTERCEPTED, AND LOCATION(S) WHERE INTERCEPTIONS WILL OCCUR</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106362"/>
          </a:xfrm>
        </p:spPr>
        <p:txBody>
          <a:bodyPr>
            <a:normAutofit fontScale="90000"/>
          </a:bodyPr>
          <a:lstStyle/>
          <a:p>
            <a:endParaRPr lang="en-US" dirty="0"/>
          </a:p>
        </p:txBody>
      </p:sp>
      <p:sp>
        <p:nvSpPr>
          <p:cNvPr id="6" name="Content Placeholder 5"/>
          <p:cNvSpPr>
            <a:spLocks noGrp="1"/>
          </p:cNvSpPr>
          <p:nvPr>
            <p:ph idx="1"/>
          </p:nvPr>
        </p:nvSpPr>
        <p:spPr>
          <a:xfrm>
            <a:off x="0" y="381000"/>
            <a:ext cx="9144000" cy="6858000"/>
          </a:xfrm>
        </p:spPr>
        <p:txBody>
          <a:bodyPr>
            <a:noAutofit/>
          </a:bodyPr>
          <a:lstStyle/>
          <a:p>
            <a:pPr lvl="3"/>
            <a:r>
              <a:rPr lang="en-US" sz="2400" b="1" dirty="0" smtClean="0">
                <a:latin typeface="Times New Roman" pitchFamily="18" charset="0"/>
                <a:cs typeface="Times New Roman" pitchFamily="18" charset="0"/>
              </a:rPr>
              <a:t>NO STATE MAY ENACT A WIRETAP STATUTE THAT IS </a:t>
            </a:r>
            <a:r>
              <a:rPr lang="en-US" sz="2400" b="1" u="sng" dirty="0" smtClean="0">
                <a:latin typeface="Times New Roman" pitchFamily="18" charset="0"/>
                <a:cs typeface="Times New Roman" pitchFamily="18" charset="0"/>
              </a:rPr>
              <a:t>LESS</a:t>
            </a:r>
            <a:r>
              <a:rPr lang="en-US" sz="2400" b="1" dirty="0" smtClean="0">
                <a:latin typeface="Times New Roman" pitchFamily="18" charset="0"/>
                <a:cs typeface="Times New Roman" pitchFamily="18" charset="0"/>
              </a:rPr>
              <a:t> RESTRICTIVE  ON LAW ENFORCEMENT THAN THE FEDERAL WIRETAP LAW; STATE WIRETAP LEGISLATION HOWEVER MAY BE MORE RESTRICTIVE THAN THE FEDERAL WIRETAP LAW</a:t>
            </a:r>
          </a:p>
          <a:p>
            <a:pPr lvl="3"/>
            <a:r>
              <a:rPr lang="en-US" sz="2400" b="1" dirty="0" smtClean="0">
                <a:latin typeface="Times New Roman" pitchFamily="18" charset="0"/>
                <a:cs typeface="Times New Roman" pitchFamily="18" charset="0"/>
              </a:rPr>
              <a:t>STATE WIRETAP STATUTE CAN ONLY BE USED FOR CRIMES ENUMERATED IN THE FEDERAL WIRETAP STATUTE THAT ARE FELONIES DANGEROUS TO LIFE, LIMB OR PROPERTY</a:t>
            </a:r>
          </a:p>
          <a:p>
            <a:pPr lvl="4"/>
            <a:r>
              <a:rPr lang="en-US" sz="2400" b="1"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NOT PROSTITUTION OR ANY OTHER MISDEMEANOR</a:t>
            </a:r>
            <a:endParaRPr lang="en-US" sz="2400" b="1" dirty="0" smtClean="0">
              <a:latin typeface="Times New Roman" pitchFamily="18" charset="0"/>
              <a:cs typeface="Times New Roman" pitchFamily="18" charset="0"/>
            </a:endParaRPr>
          </a:p>
          <a:p>
            <a:pPr lvl="3"/>
            <a:r>
              <a:rPr lang="en-US" sz="2400" b="1" dirty="0" smtClean="0">
                <a:latin typeface="Times New Roman" pitchFamily="18" charset="0"/>
                <a:cs typeface="Times New Roman" pitchFamily="18" charset="0"/>
              </a:rPr>
              <a:t>PROBABLE CAUSE MUST BE SHOWN THAT A CRIME HAS BEEN OR IS BEING COMMITTED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1000"/>
                                        <p:tgtEl>
                                          <p:spTgt spid="6">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slide(fromBottom)">
                                      <p:cBhvr>
                                        <p:cTn id="10" dur="1000"/>
                                        <p:tgtEl>
                                          <p:spTgt spid="6">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slide(fromBottom)">
                                      <p:cBhvr>
                                        <p:cTn id="13" dur="1000"/>
                                        <p:tgtEl>
                                          <p:spTgt spid="6">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slide(fromBottom)">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a:xfrm>
            <a:off x="457200" y="914400"/>
            <a:ext cx="8229600" cy="5211763"/>
          </a:xfrm>
        </p:spPr>
        <p:txBody>
          <a:bodyPr>
            <a:normAutofit lnSpcReduction="10000"/>
          </a:bodyPr>
          <a:lstStyle/>
          <a:p>
            <a:pPr lvl="3"/>
            <a:r>
              <a:rPr lang="en-US" sz="2800" b="1" dirty="0" smtClean="0">
                <a:latin typeface="Times New Roman" pitchFamily="18" charset="0"/>
                <a:cs typeface="Times New Roman" pitchFamily="18" charset="0"/>
              </a:rPr>
              <a:t>CAN’T BE USED TO INVESTIGATE NONVIOLENT CRIMES </a:t>
            </a:r>
          </a:p>
          <a:p>
            <a:pPr lvl="3"/>
            <a:r>
              <a:rPr lang="en-US" sz="2800" b="1" dirty="0" smtClean="0">
                <a:latin typeface="Times New Roman" pitchFamily="18" charset="0"/>
                <a:cs typeface="Times New Roman" pitchFamily="18" charset="0"/>
              </a:rPr>
              <a:t>EVIDENCE OF OTHER CRIMES UNCOVERED AS A RESULT OF AN INVALID WIRETAP CAN NOT AFTER THE FACT VALIDATE AN OTHERWISE INVALID AUTHORIZATION</a:t>
            </a:r>
          </a:p>
          <a:p>
            <a:pPr lvl="3"/>
            <a:r>
              <a:rPr lang="en-US" sz="2800" b="1" dirty="0" smtClean="0">
                <a:latin typeface="Times New Roman" pitchFamily="18" charset="0"/>
                <a:cs typeface="Times New Roman" pitchFamily="18" charset="0"/>
              </a:rPr>
              <a:t>CAN EITHER BE FOR A “PHONE TAP”OR FOR A “HIDDEN AUDIO AND VIDEO DEVICE” PLACED IN A RESIDENCE OR OFFICE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10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7" name="Title 6"/>
          <p:cNvSpPr>
            <a:spLocks noGrp="1"/>
          </p:cNvSpPr>
          <p:nvPr>
            <p:ph type="title"/>
          </p:nvPr>
        </p:nvSpPr>
        <p:spPr/>
        <p:txBody>
          <a:bodyPr/>
          <a:lstStyle/>
          <a:p>
            <a:pPr lvl="2" algn="l" rtl="0">
              <a:spcBef>
                <a:spcPct val="0"/>
              </a:spcBef>
            </a:pPr>
            <a:r>
              <a:rPr lang="en-US" sz="2800" b="1" dirty="0" smtClean="0">
                <a:latin typeface="Times New Roman" pitchFamily="18" charset="0"/>
                <a:cs typeface="Times New Roman" pitchFamily="18" charset="0"/>
              </a:rPr>
              <a:t>7.  </a:t>
            </a:r>
            <a:r>
              <a:rPr lang="en-US" sz="2800" b="1" u="sng" dirty="0" smtClean="0">
                <a:latin typeface="Times New Roman" pitchFamily="18" charset="0"/>
                <a:cs typeface="Times New Roman" pitchFamily="18" charset="0"/>
              </a:rPr>
              <a:t>SEARCH WARRANTS</a:t>
            </a:r>
            <a:br>
              <a:rPr lang="en-US" sz="2800" b="1" u="sng" dirty="0" smtClean="0">
                <a:latin typeface="Times New Roman" pitchFamily="18" charset="0"/>
                <a:cs typeface="Times New Roman" pitchFamily="18" charset="0"/>
              </a:rPr>
            </a:br>
            <a:endParaRPr lang="en-US" dirty="0"/>
          </a:p>
        </p:txBody>
      </p:sp>
      <p:sp>
        <p:nvSpPr>
          <p:cNvPr id="6" name="Content Placeholder 5"/>
          <p:cNvSpPr>
            <a:spLocks noGrp="1"/>
          </p:cNvSpPr>
          <p:nvPr>
            <p:ph sz="half" idx="1"/>
          </p:nvPr>
        </p:nvSpPr>
        <p:spPr>
          <a:xfrm>
            <a:off x="304800" y="1143000"/>
            <a:ext cx="4191000" cy="5562600"/>
          </a:xfrm>
        </p:spPr>
        <p:txBody>
          <a:bodyPr>
            <a:noAutofit/>
          </a:bodyPr>
          <a:lstStyle/>
          <a:p>
            <a:r>
              <a:rPr lang="en-US" sz="2000" b="1" dirty="0" smtClean="0">
                <a:latin typeface="Times New Roman" pitchFamily="18" charset="0"/>
                <a:cs typeface="Times New Roman" pitchFamily="18" charset="0"/>
              </a:rPr>
              <a:t>PROBABLE CAUSE REQUIREMENT </a:t>
            </a:r>
          </a:p>
          <a:p>
            <a:r>
              <a:rPr lang="en-US" sz="2000" b="1" dirty="0" smtClean="0">
                <a:latin typeface="Times New Roman" pitchFamily="18" charset="0"/>
                <a:cs typeface="Times New Roman" pitchFamily="18" charset="0"/>
              </a:rPr>
              <a:t>UNDER OATH BY POLICE OFFICER</a:t>
            </a:r>
          </a:p>
          <a:p>
            <a:r>
              <a:rPr lang="en-US" sz="2000" b="1" dirty="0" smtClean="0">
                <a:latin typeface="Times New Roman" pitchFamily="18" charset="0"/>
                <a:cs typeface="Times New Roman" pitchFamily="18" charset="0"/>
              </a:rPr>
              <a:t>APPLICATION MUST BE TO A  JUDGE BY AFFIDAVIT  OF LAW ENFORCEMENT OFFICER</a:t>
            </a:r>
          </a:p>
          <a:p>
            <a:r>
              <a:rPr lang="en-US" sz="2000" b="1" dirty="0" smtClean="0">
                <a:latin typeface="Times New Roman" pitchFamily="18" charset="0"/>
                <a:cs typeface="Times New Roman" pitchFamily="18" charset="0"/>
              </a:rPr>
              <a:t>DETAILED DESCRIPTION REQUIREMENT </a:t>
            </a:r>
          </a:p>
          <a:p>
            <a:pPr lvl="1"/>
            <a:r>
              <a:rPr lang="en-US" sz="1600" b="1" dirty="0" smtClean="0">
                <a:latin typeface="Times New Roman" pitchFamily="18" charset="0"/>
                <a:cs typeface="Times New Roman" pitchFamily="18" charset="0"/>
              </a:rPr>
              <a:t>PLACE TO BE SEARCHED</a:t>
            </a:r>
          </a:p>
          <a:p>
            <a:pPr lvl="1"/>
            <a:r>
              <a:rPr lang="en-US" sz="1600" b="1" dirty="0" smtClean="0">
                <a:latin typeface="Times New Roman" pitchFamily="18" charset="0"/>
                <a:cs typeface="Times New Roman" pitchFamily="18" charset="0"/>
              </a:rPr>
              <a:t>THINGS TO BE SEIZED</a:t>
            </a:r>
          </a:p>
          <a:p>
            <a:pPr lvl="1"/>
            <a:r>
              <a:rPr lang="en-US" sz="1600" b="1" dirty="0" smtClean="0">
                <a:latin typeface="Times New Roman" pitchFamily="18" charset="0"/>
                <a:cs typeface="Times New Roman" pitchFamily="18" charset="0"/>
              </a:rPr>
              <a:t>EVIDENCE TO BE OBTAINED</a:t>
            </a:r>
          </a:p>
        </p:txBody>
      </p:sp>
      <p:pic>
        <p:nvPicPr>
          <p:cNvPr id="9" name="Content Placeholder 8" descr="warrant.jpg"/>
          <p:cNvPicPr>
            <a:picLocks noGrp="1" noChangeAspect="1"/>
          </p:cNvPicPr>
          <p:nvPr>
            <p:ph sz="half" idx="2"/>
          </p:nvPr>
        </p:nvPicPr>
        <p:blipFill>
          <a:blip r:embed="rId3" cstate="print"/>
          <a:stretch>
            <a:fillRect/>
          </a:stretch>
        </p:blipFill>
        <p:spPr>
          <a:xfrm>
            <a:off x="4876800" y="0"/>
            <a:ext cx="4267200" cy="6858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1+#ppt_w/2"/>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0-#ppt_w/2"/>
                                          </p:val>
                                        </p:tav>
                                        <p:tav tm="100000">
                                          <p:val>
                                            <p:strVal val="#ppt_x"/>
                                          </p:val>
                                        </p:tav>
                                      </p:tavLst>
                                    </p:anim>
                                    <p:anim calcmode="lin" valueType="num">
                                      <p:cBhvr additive="base">
                                        <p:cTn id="12" dur="1000" fill="hold"/>
                                        <p:tgtEl>
                                          <p:spTgt spid="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6" fill="hold"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7"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6" fill="hold" nodeType="after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10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000"/>
                            </p:stCondLst>
                            <p:childTnLst>
                              <p:par>
                                <p:cTn id="24" presetID="2" presetClass="entr" presetSubtype="6" fill="hold" nodeType="after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 calcmode="lin" valueType="num">
                                      <p:cBhvr additive="base">
                                        <p:cTn id="26" dur="10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7"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6" fill="hold" nodeType="after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10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2" presetClass="entr" presetSubtype="6" fill="hold" nodeType="after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 calcmode="lin" valueType="num">
                                      <p:cBhvr additive="base">
                                        <p:cTn id="36" dur="10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37" dur="1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8" fill="hold">
                            <p:stCondLst>
                              <p:cond delay="6000"/>
                            </p:stCondLst>
                            <p:childTnLst>
                              <p:par>
                                <p:cTn id="39" presetID="2" presetClass="entr" presetSubtype="6" fill="hold" nodeType="after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 calcmode="lin" valueType="num">
                                      <p:cBhvr additive="base">
                                        <p:cTn id="41" dur="1000" fill="hold"/>
                                        <p:tgtEl>
                                          <p:spTgt spid="6">
                                            <p:txEl>
                                              <p:pRg st="5" end="5"/>
                                            </p:txEl>
                                          </p:spTgt>
                                        </p:tgtEl>
                                        <p:attrNameLst>
                                          <p:attrName>ppt_x</p:attrName>
                                        </p:attrNameLst>
                                      </p:cBhvr>
                                      <p:tavLst>
                                        <p:tav tm="0">
                                          <p:val>
                                            <p:strVal val="1+#ppt_w/2"/>
                                          </p:val>
                                        </p:tav>
                                        <p:tav tm="100000">
                                          <p:val>
                                            <p:strVal val="#ppt_x"/>
                                          </p:val>
                                        </p:tav>
                                      </p:tavLst>
                                    </p:anim>
                                    <p:anim calcmode="lin" valueType="num">
                                      <p:cBhvr additive="base">
                                        <p:cTn id="42" dur="1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43" fill="hold">
                            <p:stCondLst>
                              <p:cond delay="7000"/>
                            </p:stCondLst>
                            <p:childTnLst>
                              <p:par>
                                <p:cTn id="44" presetID="2" presetClass="entr" presetSubtype="6" fill="hold" nodeType="afterEffect">
                                  <p:stCondLst>
                                    <p:cond delay="0"/>
                                  </p:stCondLst>
                                  <p:childTnLst>
                                    <p:set>
                                      <p:cBhvr>
                                        <p:cTn id="45" dur="1" fill="hold">
                                          <p:stCondLst>
                                            <p:cond delay="0"/>
                                          </p:stCondLst>
                                        </p:cTn>
                                        <p:tgtEl>
                                          <p:spTgt spid="6">
                                            <p:txEl>
                                              <p:pRg st="6" end="6"/>
                                            </p:txEl>
                                          </p:spTgt>
                                        </p:tgtEl>
                                        <p:attrNameLst>
                                          <p:attrName>style.visibility</p:attrName>
                                        </p:attrNameLst>
                                      </p:cBhvr>
                                      <p:to>
                                        <p:strVal val="visible"/>
                                      </p:to>
                                    </p:set>
                                    <p:anim calcmode="lin" valueType="num">
                                      <p:cBhvr additive="base">
                                        <p:cTn id="46" dur="1000" fill="hold"/>
                                        <p:tgtEl>
                                          <p:spTgt spid="6">
                                            <p:txEl>
                                              <p:pRg st="6" end="6"/>
                                            </p:txEl>
                                          </p:spTgt>
                                        </p:tgtEl>
                                        <p:attrNameLst>
                                          <p:attrName>ppt_x</p:attrName>
                                        </p:attrNameLst>
                                      </p:cBhvr>
                                      <p:tavLst>
                                        <p:tav tm="0">
                                          <p:val>
                                            <p:strVal val="1+#ppt_w/2"/>
                                          </p:val>
                                        </p:tav>
                                        <p:tav tm="100000">
                                          <p:val>
                                            <p:strVal val="#ppt_x"/>
                                          </p:val>
                                        </p:tav>
                                      </p:tavLst>
                                    </p:anim>
                                    <p:anim calcmode="lin" valueType="num">
                                      <p:cBhvr additive="base">
                                        <p:cTn id="47" dur="10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182562"/>
          </a:xfrm>
        </p:spPr>
        <p:txBody>
          <a:bodyPr>
            <a:normAutofit fontScale="90000"/>
          </a:bodyPr>
          <a:lstStyle/>
          <a:p>
            <a:endParaRPr lang="en-US" dirty="0"/>
          </a:p>
        </p:txBody>
      </p:sp>
      <p:sp>
        <p:nvSpPr>
          <p:cNvPr id="6" name="Content Placeholder 5"/>
          <p:cNvSpPr>
            <a:spLocks noGrp="1"/>
          </p:cNvSpPr>
          <p:nvPr>
            <p:ph idx="1"/>
          </p:nvPr>
        </p:nvSpPr>
        <p:spPr>
          <a:xfrm>
            <a:off x="457200" y="457200"/>
            <a:ext cx="8229600" cy="6400800"/>
          </a:xfrm>
        </p:spPr>
        <p:txBody>
          <a:bodyPr>
            <a:normAutofit fontScale="92500" lnSpcReduction="10000"/>
          </a:bodyPr>
          <a:lstStyle/>
          <a:p>
            <a:pPr lvl="3"/>
            <a:r>
              <a:rPr lang="en-US" sz="2800" b="1" dirty="0" smtClean="0">
                <a:latin typeface="Times New Roman" pitchFamily="18" charset="0"/>
                <a:cs typeface="Times New Roman" pitchFamily="18" charset="0"/>
              </a:rPr>
              <a:t>FREQUENT ISSUES RAISED BY MOTIONS TO SUPPRESS EVIDENCE SEIZED PURSUANT TO SEARCH WARRANT (A/K/A “EXCLUSIONARY RULE”)</a:t>
            </a:r>
          </a:p>
          <a:p>
            <a:pPr lvl="4"/>
            <a:r>
              <a:rPr lang="en-US" sz="2800" b="1" dirty="0" smtClean="0">
                <a:latin typeface="Times New Roman" pitchFamily="18" charset="0"/>
                <a:cs typeface="Times New Roman" pitchFamily="18" charset="0"/>
              </a:rPr>
              <a:t>OFFICER LACKS JURISDICTION</a:t>
            </a:r>
          </a:p>
          <a:p>
            <a:pPr lvl="4"/>
            <a:r>
              <a:rPr lang="en-US" sz="2800" b="1" dirty="0" smtClean="0">
                <a:latin typeface="Times New Roman" pitchFamily="18" charset="0"/>
                <a:cs typeface="Times New Roman" pitchFamily="18" charset="0"/>
              </a:rPr>
              <a:t>FALSE STATEMENTS OR OMMISIONS IN AFFIDAVIT </a:t>
            </a:r>
          </a:p>
          <a:p>
            <a:pPr lvl="4"/>
            <a:r>
              <a:rPr lang="en-US" sz="2800" b="1" dirty="0" smtClean="0">
                <a:latin typeface="Times New Roman" pitchFamily="18" charset="0"/>
                <a:cs typeface="Times New Roman" pitchFamily="18" charset="0"/>
              </a:rPr>
              <a:t>INCORRECT ADDRESS IN AFFIDAVIT</a:t>
            </a:r>
          </a:p>
          <a:p>
            <a:pPr lvl="4"/>
            <a:r>
              <a:rPr lang="en-US" sz="2800" b="1" dirty="0" smtClean="0">
                <a:latin typeface="Times New Roman" pitchFamily="18" charset="0"/>
                <a:cs typeface="Times New Roman" pitchFamily="18" charset="0"/>
              </a:rPr>
              <a:t>INFORMATON PROVIDED BY AN INFORMANT IS NOT CREDIBLE, RELIABLE OR LACKS </a:t>
            </a:r>
            <a:r>
              <a:rPr lang="en-US" sz="2800" b="1" smtClean="0">
                <a:latin typeface="Times New Roman" pitchFamily="18" charset="0"/>
                <a:cs typeface="Times New Roman" pitchFamily="18" charset="0"/>
              </a:rPr>
              <a:t>POLICE CORROBORATION</a:t>
            </a:r>
            <a:endParaRPr lang="en-US" sz="2800" b="1" dirty="0" smtClean="0">
              <a:latin typeface="Times New Roman" pitchFamily="18" charset="0"/>
              <a:cs typeface="Times New Roman" pitchFamily="18" charset="0"/>
            </a:endParaRPr>
          </a:p>
          <a:p>
            <a:pPr lvl="4"/>
            <a:r>
              <a:rPr lang="en-US" sz="2800" b="1" dirty="0" smtClean="0">
                <a:latin typeface="Times New Roman" pitchFamily="18" charset="0"/>
                <a:cs typeface="Times New Roman" pitchFamily="18" charset="0"/>
              </a:rPr>
              <a:t>MERE CONCLUSIONS IN AFFIDAVIT</a:t>
            </a:r>
          </a:p>
          <a:p>
            <a:pPr lvl="5"/>
            <a:r>
              <a:rPr lang="en-US" sz="2800" b="1" dirty="0" smtClean="0">
                <a:latin typeface="Times New Roman" pitchFamily="18" charset="0"/>
                <a:cs typeface="Times New Roman" pitchFamily="18" charset="0"/>
              </a:rPr>
              <a:t>(LACK OF SPECIFICITY)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anim calcmode="lin" valueType="num">
                                      <p:cBhvr>
                                        <p:cTn id="2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anim calcmode="lin" valueType="num">
                                      <p:cBhvr>
                                        <p:cTn id="3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182562"/>
          </a:xfrm>
        </p:spPr>
        <p:txBody>
          <a:bodyPr>
            <a:normAutofit fontScale="90000"/>
          </a:bodyPr>
          <a:lstStyle/>
          <a:p>
            <a:endParaRPr lang="en-US" dirty="0"/>
          </a:p>
        </p:txBody>
      </p:sp>
      <p:sp>
        <p:nvSpPr>
          <p:cNvPr id="6" name="Content Placeholder 5"/>
          <p:cNvSpPr>
            <a:spLocks noGrp="1"/>
          </p:cNvSpPr>
          <p:nvPr>
            <p:ph idx="1"/>
          </p:nvPr>
        </p:nvSpPr>
        <p:spPr>
          <a:xfrm>
            <a:off x="457200" y="533400"/>
            <a:ext cx="8229600" cy="6096000"/>
          </a:xfrm>
        </p:spPr>
        <p:txBody>
          <a:bodyPr>
            <a:normAutofit/>
          </a:bodyPr>
          <a:lstStyle/>
          <a:p>
            <a:pPr lvl="4"/>
            <a:r>
              <a:rPr lang="en-US" sz="2800" b="1" dirty="0" smtClean="0">
                <a:latin typeface="Times New Roman" pitchFamily="18" charset="0"/>
                <a:cs typeface="Times New Roman" pitchFamily="18" charset="0"/>
              </a:rPr>
              <a:t>FAILURE TO EXECUTE WARRANT PROPERLY BY NOT COMPLYING WITH “KNOCK AND ANNOUNCE RULE” </a:t>
            </a:r>
          </a:p>
          <a:p>
            <a:pPr lvl="4"/>
            <a:r>
              <a:rPr lang="en-US" sz="2800" b="1" dirty="0" smtClean="0">
                <a:latin typeface="Times New Roman" pitchFamily="18" charset="0"/>
                <a:cs typeface="Times New Roman" pitchFamily="18" charset="0"/>
              </a:rPr>
              <a:t>EXCEEDING SCOPE OF SEARCH AUTHORIZED BY WARRANT</a:t>
            </a:r>
          </a:p>
          <a:p>
            <a:pPr lvl="4"/>
            <a:r>
              <a:rPr lang="en-US" sz="2800" b="1" dirty="0" smtClean="0">
                <a:latin typeface="Times New Roman" pitchFamily="18" charset="0"/>
                <a:cs typeface="Times New Roman" pitchFamily="18" charset="0"/>
              </a:rPr>
              <a:t>FAILURE TO LEAVE AN “INVENTORY OF ITEMS SEIZED </a:t>
            </a:r>
          </a:p>
          <a:p>
            <a:pPr lvl="3"/>
            <a:r>
              <a:rPr lang="en-US" sz="2800" b="1" dirty="0" smtClean="0">
                <a:latin typeface="Times New Roman" pitchFamily="18" charset="0"/>
                <a:cs typeface="Times New Roman" pitchFamily="18" charset="0"/>
              </a:rPr>
              <a:t>DID DEFENDANT HAVE STANDING TO CHALLENGE SEARCH WARRANT</a:t>
            </a:r>
          </a:p>
          <a:p>
            <a:pPr lvl="3"/>
            <a:r>
              <a:rPr lang="en-US" sz="2800" b="1" dirty="0" smtClean="0">
                <a:latin typeface="Times New Roman" pitchFamily="18" charset="0"/>
                <a:cs typeface="Times New Roman" pitchFamily="18" charset="0"/>
              </a:rPr>
              <a:t>DID DEFENDANT HAVE AN EXPECTATION OF PRIVACY </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p:cTn id="22"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6">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4000"/>
                            </p:stCondLst>
                            <p:childTnLst>
                              <p:par>
                                <p:cTn id="25" presetID="23" presetClass="entr" presetSubtype="16" fill="hold" grpId="0"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p:cTn id="27"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6">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2" name="Title 1"/>
          <p:cNvSpPr>
            <a:spLocks noGrp="1"/>
          </p:cNvSpPr>
          <p:nvPr>
            <p:ph type="ctrTitle"/>
          </p:nvPr>
        </p:nvSpPr>
        <p:spPr/>
        <p:txBody>
          <a:bodyPr>
            <a:noAutofit/>
          </a:bodyPr>
          <a:lstStyle/>
          <a:p>
            <a:r>
              <a:rPr lang="en-US" sz="9600" dirty="0" smtClean="0">
                <a:latin typeface="Times New Roman" pitchFamily="18" charset="0"/>
                <a:cs typeface="Times New Roman" pitchFamily="18" charset="0"/>
              </a:rPr>
              <a:t>THE END</a:t>
            </a:r>
            <a:endParaRPr lang="en-US" sz="96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1"/>
            <a:ext cx="9117219" cy="6857999"/>
          </a:xfrm>
          <a:prstGeom prst="rect">
            <a:avLst/>
          </a:prstGeom>
        </p:spPr>
      </p:pic>
      <p:sp>
        <p:nvSpPr>
          <p:cNvPr id="5" name="Title 4"/>
          <p:cNvSpPr>
            <a:spLocks noGrp="1"/>
          </p:cNvSpPr>
          <p:nvPr>
            <p:ph type="title"/>
          </p:nvPr>
        </p:nvSpPr>
        <p:spPr>
          <a:xfrm>
            <a:off x="457200" y="274638"/>
            <a:ext cx="8229600" cy="1173162"/>
          </a:xfrm>
        </p:spPr>
        <p:txBody>
          <a:bodyPr>
            <a:normAutofit/>
          </a:bodyPr>
          <a:lstStyle/>
          <a:p>
            <a:r>
              <a:rPr lang="en-US" sz="3600" b="1" dirty="0" smtClean="0">
                <a:latin typeface="Times New Roman" pitchFamily="18" charset="0"/>
                <a:cs typeface="Times New Roman" pitchFamily="18" charset="0"/>
              </a:rPr>
              <a:t>I. </a:t>
            </a:r>
            <a:r>
              <a:rPr lang="en-US" sz="3600" b="1" u="sng" dirty="0" smtClean="0">
                <a:latin typeface="Times New Roman" pitchFamily="18" charset="0"/>
                <a:cs typeface="Times New Roman" pitchFamily="18" charset="0"/>
              </a:rPr>
              <a:t>POLICE INVESTIGATIVE TOOLS </a:t>
            </a:r>
            <a:endParaRPr lang="en-US" sz="3600" b="1" u="sng" dirty="0">
              <a:latin typeface="Times New Roman" pitchFamily="18" charset="0"/>
              <a:cs typeface="Times New Roman" pitchFamily="18" charset="0"/>
            </a:endParaRPr>
          </a:p>
        </p:txBody>
      </p:sp>
      <p:sp>
        <p:nvSpPr>
          <p:cNvPr id="6" name="Content Placeholder 5"/>
          <p:cNvSpPr>
            <a:spLocks noGrp="1"/>
          </p:cNvSpPr>
          <p:nvPr>
            <p:ph idx="1"/>
          </p:nvPr>
        </p:nvSpPr>
        <p:spPr>
          <a:xfrm>
            <a:off x="457200" y="1295400"/>
            <a:ext cx="8229600" cy="4830763"/>
          </a:xfrm>
        </p:spPr>
        <p:txBody>
          <a:bodyPr>
            <a:normAutofit/>
          </a:bodyPr>
          <a:lstStyle/>
          <a:p>
            <a:r>
              <a:rPr lang="en-US" sz="2800" b="1" dirty="0" smtClean="0">
                <a:latin typeface="Times New Roman" pitchFamily="18" charset="0"/>
                <a:cs typeface="Times New Roman" pitchFamily="18" charset="0"/>
              </a:rPr>
              <a:t>A. </a:t>
            </a:r>
            <a:r>
              <a:rPr lang="en-US" sz="2800" b="1" u="sng" dirty="0" smtClean="0">
                <a:latin typeface="Times New Roman" pitchFamily="18" charset="0"/>
                <a:cs typeface="Times New Roman" pitchFamily="18" charset="0"/>
              </a:rPr>
              <a:t>ARREST WITHOUT WARRANT</a:t>
            </a:r>
          </a:p>
          <a:p>
            <a:pPr lvl="1"/>
            <a:r>
              <a:rPr lang="en-US" b="1" dirty="0" smtClean="0">
                <a:latin typeface="Times New Roman" pitchFamily="18" charset="0"/>
                <a:cs typeface="Times New Roman" pitchFamily="18" charset="0"/>
              </a:rPr>
              <a:t>WHEN A FELONY, MISDEMEANOR OR ORDINANCE VIOLATION IS COMMITTED OR IS BEING COMMITTED IN PRESENCE OF OFFICER</a:t>
            </a:r>
            <a:endParaRPr lang="en-US" b="1" dirty="0">
              <a:latin typeface="Times New Roman" pitchFamily="18" charset="0"/>
              <a:cs typeface="Times New Roman" pitchFamily="18" charset="0"/>
            </a:endParaRPr>
          </a:p>
        </p:txBody>
      </p:sp>
      <p:pic>
        <p:nvPicPr>
          <p:cNvPr id="7" name="Picture 6" descr="Handcuffs.jpg"/>
          <p:cNvPicPr>
            <a:picLocks noChangeAspect="1"/>
          </p:cNvPicPr>
          <p:nvPr/>
        </p:nvPicPr>
        <p:blipFill>
          <a:blip r:embed="rId3" cstate="print"/>
          <a:stretch>
            <a:fillRect/>
          </a:stretch>
        </p:blipFill>
        <p:spPr>
          <a:xfrm>
            <a:off x="3962400" y="3429000"/>
            <a:ext cx="3810000" cy="3067050"/>
          </a:xfrm>
          <a:prstGeom prst="ellipse">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par>
                          <p:cTn id="12" fill="hold">
                            <p:stCondLst>
                              <p:cond delay="500"/>
                            </p:stCondLst>
                            <p:childTnLst>
                              <p:par>
                                <p:cTn id="13" presetID="2" presetClass="entr" presetSubtype="4"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additive="base">
                                        <p:cTn id="1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 calcmode="lin" valueType="num">
                                      <p:cBhvr additive="base">
                                        <p:cTn id="2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182562"/>
          </a:xfrm>
        </p:spPr>
        <p:txBody>
          <a:bodyPr>
            <a:normAutofit fontScale="90000"/>
          </a:bodyPr>
          <a:lstStyle/>
          <a:p>
            <a:endParaRPr lang="en-US" dirty="0"/>
          </a:p>
        </p:txBody>
      </p:sp>
      <p:sp>
        <p:nvSpPr>
          <p:cNvPr id="6" name="Content Placeholder 5"/>
          <p:cNvSpPr>
            <a:spLocks noGrp="1"/>
          </p:cNvSpPr>
          <p:nvPr>
            <p:ph idx="1"/>
          </p:nvPr>
        </p:nvSpPr>
        <p:spPr>
          <a:xfrm>
            <a:off x="457200" y="685800"/>
            <a:ext cx="8229600" cy="5943600"/>
          </a:xfrm>
        </p:spPr>
        <p:txBody>
          <a:bodyPr>
            <a:normAutofit lnSpcReduction="10000"/>
          </a:bodyPr>
          <a:lstStyle/>
          <a:p>
            <a:r>
              <a:rPr lang="en-US" b="1" dirty="0" smtClean="0">
                <a:latin typeface="Times New Roman" pitchFamily="18" charset="0"/>
                <a:cs typeface="Times New Roman" pitchFamily="18" charset="0"/>
              </a:rPr>
              <a:t>B. INVESTIGATIVE MEASURES AVAILABLE TO DETECT CRIME WHEN CRIMINAL ACTIVITY IS NOT READILY </a:t>
            </a:r>
            <a:r>
              <a:rPr lang="en-US" b="1" dirty="0" smtClean="0">
                <a:latin typeface="Times New Roman" pitchFamily="18" charset="0"/>
                <a:cs typeface="Times New Roman" pitchFamily="18" charset="0"/>
              </a:rPr>
              <a:t>ASCERTAINABLE, VISIBLE AND APPARENT</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1. UNDERCOVER POLICE</a:t>
            </a:r>
          </a:p>
          <a:p>
            <a:pPr lvl="2"/>
            <a:r>
              <a:rPr lang="en-US" sz="2800" b="1" dirty="0" smtClean="0">
                <a:latin typeface="Times New Roman" pitchFamily="18" charset="0"/>
                <a:cs typeface="Times New Roman" pitchFamily="18" charset="0"/>
              </a:rPr>
              <a:t>SELLING DRUGS, COUNTERFEIT CURRENCY, ALCOHOL, STOLEN PROPERTY</a:t>
            </a:r>
          </a:p>
          <a:p>
            <a:pPr lvl="2"/>
            <a:r>
              <a:rPr lang="en-US" sz="2800" b="1" dirty="0" smtClean="0">
                <a:latin typeface="Times New Roman" pitchFamily="18" charset="0"/>
                <a:cs typeface="Times New Roman" pitchFamily="18" charset="0"/>
              </a:rPr>
              <a:t>POSING AS PROSTITUTE, ORGANIZED CRIME HITMAN</a:t>
            </a:r>
          </a:p>
          <a:p>
            <a:pPr lvl="2"/>
            <a:r>
              <a:rPr lang="en-US" sz="2800" b="1" dirty="0" smtClean="0">
                <a:latin typeface="Times New Roman" pitchFamily="18" charset="0"/>
                <a:cs typeface="Times New Roman" pitchFamily="18" charset="0"/>
              </a:rPr>
              <a:t>MUST BE CONCERNED WITH DEFENSE OF ENTRAPMENT </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6">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style.rotation</p:attrName>
                                        </p:attrNameLst>
                                      </p:cBhvr>
                                      <p:tavLst>
                                        <p:tav tm="0">
                                          <p:val>
                                            <p:fltVal val="720"/>
                                          </p:val>
                                        </p:tav>
                                        <p:tav tm="100000">
                                          <p:val>
                                            <p:fltVal val="0"/>
                                          </p:val>
                                        </p:tav>
                                      </p:tavLst>
                                    </p:anim>
                                    <p:anim calcmode="lin" valueType="num">
                                      <p:cBhvr>
                                        <p:cTn id="15"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6">
                                            <p:txEl>
                                              <p:pRg st="1" end="1"/>
                                            </p:txEl>
                                          </p:spTgt>
                                        </p:tgtEl>
                                        <p:attrNameLst>
                                          <p:attrName>ppt_w</p:attrName>
                                        </p:attrNameLst>
                                      </p:cBhvr>
                                      <p:tavLst>
                                        <p:tav tm="0">
                                          <p:val>
                                            <p:fltVal val="0"/>
                                          </p:val>
                                        </p:tav>
                                        <p:tav tm="100000">
                                          <p:val>
                                            <p:strVal val="#ppt_w"/>
                                          </p:val>
                                        </p:tav>
                                      </p:tavLst>
                                    </p:anim>
                                  </p:childTnLst>
                                </p:cTn>
                              </p:par>
                            </p:childTnLst>
                          </p:cTn>
                        </p:par>
                        <p:par>
                          <p:cTn id="17" fill="hold">
                            <p:stCondLst>
                              <p:cond delay="1000"/>
                            </p:stCondLst>
                            <p:childTnLst>
                              <p:par>
                                <p:cTn id="18" presetID="35" presetClass="entr" presetSubtype="0" fill="hold" grpId="0" nodeType="after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000"/>
                                        <p:tgtEl>
                                          <p:spTgt spid="6">
                                            <p:txEl>
                                              <p:pRg st="2" end="2"/>
                                            </p:txEl>
                                          </p:spTgt>
                                        </p:tgtEl>
                                      </p:cBhvr>
                                    </p:animEffect>
                                    <p:anim calcmode="lin" valueType="num">
                                      <p:cBhvr>
                                        <p:cTn id="21" dur="1000" fill="hold"/>
                                        <p:tgtEl>
                                          <p:spTgt spid="6">
                                            <p:txEl>
                                              <p:pRg st="2" end="2"/>
                                            </p:txEl>
                                          </p:spTgt>
                                        </p:tgtEl>
                                        <p:attrNameLst>
                                          <p:attrName>style.rotation</p:attrName>
                                        </p:attrNameLst>
                                      </p:cBhvr>
                                      <p:tavLst>
                                        <p:tav tm="0">
                                          <p:val>
                                            <p:fltVal val="720"/>
                                          </p:val>
                                        </p:tav>
                                        <p:tav tm="100000">
                                          <p:val>
                                            <p:fltVal val="0"/>
                                          </p:val>
                                        </p:tav>
                                      </p:tavLst>
                                    </p:anim>
                                    <p:anim calcmode="lin" valueType="num">
                                      <p:cBhvr>
                                        <p:cTn id="22"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childTnLst>
                                </p:cTn>
                              </p:par>
                            </p:childTnLst>
                          </p:cTn>
                        </p:par>
                        <p:par>
                          <p:cTn id="24" fill="hold">
                            <p:stCondLst>
                              <p:cond delay="2000"/>
                            </p:stCondLst>
                            <p:childTnLst>
                              <p:par>
                                <p:cTn id="25" presetID="35" presetClass="entr" presetSubtype="0" fill="hold" grpId="0" nodeType="after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style.rotation</p:attrName>
                                        </p:attrNameLst>
                                      </p:cBhvr>
                                      <p:tavLst>
                                        <p:tav tm="0">
                                          <p:val>
                                            <p:fltVal val="720"/>
                                          </p:val>
                                        </p:tav>
                                        <p:tav tm="100000">
                                          <p:val>
                                            <p:fltVal val="0"/>
                                          </p:val>
                                        </p:tav>
                                      </p:tavLst>
                                    </p:anim>
                                    <p:anim calcmode="lin" valueType="num">
                                      <p:cBhvr>
                                        <p:cTn id="29"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6">
                                            <p:txEl>
                                              <p:pRg st="3" end="3"/>
                                            </p:txEl>
                                          </p:spTgt>
                                        </p:tgtEl>
                                        <p:attrNameLst>
                                          <p:attrName>ppt_w</p:attrName>
                                        </p:attrNameLst>
                                      </p:cBhvr>
                                      <p:tavLst>
                                        <p:tav tm="0">
                                          <p:val>
                                            <p:fltVal val="0"/>
                                          </p:val>
                                        </p:tav>
                                        <p:tav tm="100000">
                                          <p:val>
                                            <p:strVal val="#ppt_w"/>
                                          </p:val>
                                        </p:tav>
                                      </p:tavLst>
                                    </p:anim>
                                  </p:childTnLst>
                                </p:cTn>
                              </p:par>
                            </p:childTnLst>
                          </p:cTn>
                        </p:par>
                        <p:par>
                          <p:cTn id="31" fill="hold">
                            <p:stCondLst>
                              <p:cond delay="3000"/>
                            </p:stCondLst>
                            <p:childTnLst>
                              <p:par>
                                <p:cTn id="32" presetID="35" presetClass="entr" presetSubtype="0" fill="hold" grpId="0" nodeType="after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style.rotation</p:attrName>
                                        </p:attrNameLst>
                                      </p:cBhvr>
                                      <p:tavLst>
                                        <p:tav tm="0">
                                          <p:val>
                                            <p:fltVal val="720"/>
                                          </p:val>
                                        </p:tav>
                                        <p:tav tm="100000">
                                          <p:val>
                                            <p:fltVal val="0"/>
                                          </p:val>
                                        </p:tav>
                                      </p:tavLst>
                                    </p:anim>
                                    <p:anim calcmode="lin" valueType="num">
                                      <p:cBhvr>
                                        <p:cTn id="36"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6">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258762"/>
          </a:xfrm>
        </p:spPr>
        <p:txBody>
          <a:bodyPr>
            <a:normAutofit fontScale="90000"/>
          </a:bodyPr>
          <a:lstStyle/>
          <a:p>
            <a:endParaRPr lang="en-US" dirty="0"/>
          </a:p>
        </p:txBody>
      </p:sp>
      <p:sp>
        <p:nvSpPr>
          <p:cNvPr id="6" name="Content Placeholder 5"/>
          <p:cNvSpPr>
            <a:spLocks noGrp="1"/>
          </p:cNvSpPr>
          <p:nvPr>
            <p:ph idx="1"/>
          </p:nvPr>
        </p:nvSpPr>
        <p:spPr>
          <a:xfrm>
            <a:off x="457200" y="0"/>
            <a:ext cx="8229600" cy="6858000"/>
          </a:xfrm>
        </p:spPr>
        <p:txBody>
          <a:bodyPr>
            <a:normAutofit fontScale="92500" lnSpcReduction="20000"/>
          </a:bodyPr>
          <a:lstStyle/>
          <a:p>
            <a:pPr lvl="2"/>
            <a:endParaRPr lang="en-US" sz="2800" b="1" dirty="0" smtClean="0">
              <a:latin typeface="Times New Roman" pitchFamily="18" charset="0"/>
              <a:cs typeface="Times New Roman" pitchFamily="18" charset="0"/>
            </a:endParaRPr>
          </a:p>
          <a:p>
            <a:pPr lvl="2"/>
            <a:r>
              <a:rPr lang="en-US" sz="2800" b="1" dirty="0" smtClean="0">
                <a:latin typeface="Times New Roman" pitchFamily="18" charset="0"/>
                <a:cs typeface="Times New Roman" pitchFamily="18" charset="0"/>
              </a:rPr>
              <a:t>2. </a:t>
            </a:r>
            <a:r>
              <a:rPr lang="en-US" sz="2800" b="1" u="sng" dirty="0" smtClean="0">
                <a:latin typeface="Times New Roman" pitchFamily="18" charset="0"/>
                <a:cs typeface="Times New Roman" pitchFamily="18" charset="0"/>
              </a:rPr>
              <a:t>USE OF INFORMANTS</a:t>
            </a:r>
          </a:p>
          <a:p>
            <a:pPr lvl="3"/>
            <a:r>
              <a:rPr lang="en-US" sz="2800" b="1" dirty="0" smtClean="0">
                <a:latin typeface="Times New Roman" pitchFamily="18" charset="0"/>
                <a:cs typeface="Times New Roman" pitchFamily="18" charset="0"/>
              </a:rPr>
              <a:t>MUST BE RELIABLE AND CREDIBLE </a:t>
            </a:r>
          </a:p>
          <a:p>
            <a:pPr lvl="3"/>
            <a:r>
              <a:rPr lang="en-US" sz="2800" b="1" dirty="0" smtClean="0">
                <a:latin typeface="Times New Roman" pitchFamily="18" charset="0"/>
                <a:cs typeface="Times New Roman" pitchFamily="18" charset="0"/>
              </a:rPr>
              <a:t>DOES INFORMANT HAVE PENDING CRIMINAL CHARGES OR IS INFORMANT MERELY A CO-OPERATING CITIZEN?</a:t>
            </a:r>
          </a:p>
          <a:p>
            <a:pPr lvl="3"/>
            <a:r>
              <a:rPr lang="en-US" sz="2800" b="1" dirty="0" smtClean="0">
                <a:latin typeface="Times New Roman" pitchFamily="18" charset="0"/>
                <a:cs typeface="Times New Roman" pitchFamily="18" charset="0"/>
              </a:rPr>
              <a:t>IS INFORMANT “WIRED” TO RECORD CONVERSATIONS?</a:t>
            </a:r>
          </a:p>
          <a:p>
            <a:pPr lvl="3"/>
            <a:r>
              <a:rPr lang="en-US" sz="2800" b="1" dirty="0" smtClean="0">
                <a:latin typeface="Times New Roman" pitchFamily="18" charset="0"/>
                <a:cs typeface="Times New Roman" pitchFamily="18" charset="0"/>
              </a:rPr>
              <a:t>IS INFORMANT UNDER SURVEILLANCE BY POLICE AT TIME CRIMINAL ACTIVITY IS OCCURRING?</a:t>
            </a:r>
          </a:p>
          <a:p>
            <a:pPr lvl="3"/>
            <a:r>
              <a:rPr lang="en-US" sz="2800" b="1" dirty="0" smtClean="0">
                <a:latin typeface="Times New Roman" pitchFamily="18" charset="0"/>
                <a:cs typeface="Times New Roman" pitchFamily="18" charset="0"/>
              </a:rPr>
              <a:t>DISCLOSURE OF INFORMANT’S IDENTITY NORMALLY NOT REQUIRED TO JUDGE ISSUING SEARCH WARRANT</a:t>
            </a:r>
          </a:p>
          <a:p>
            <a:pPr lvl="3"/>
            <a:r>
              <a:rPr lang="en-US" sz="2800" b="1" dirty="0" smtClean="0">
                <a:latin typeface="Times New Roman" pitchFamily="18" charset="0"/>
                <a:cs typeface="Times New Roman" pitchFamily="18" charset="0"/>
              </a:rPr>
              <a:t>AT TRIAL, JUDGE HAS DISCRETION TO DISCLOSE OR WITHHOLD IDENTITY OF INFORMANT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xEl>
                                              <p:pRg st="1" end="1"/>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10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6">
                                            <p:txEl>
                                              <p:pRg st="2" end="2"/>
                                            </p:txEl>
                                          </p:spTgt>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 calcmode="lin" valueType="num">
                                      <p:cBhvr>
                                        <p:cTn id="18" dur="10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6">
                                            <p:txEl>
                                              <p:pRg st="3" end="3"/>
                                            </p:txEl>
                                          </p:spTgt>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p:cTn id="23" dur="10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24" dur="1000" fill="hold"/>
                                        <p:tgtEl>
                                          <p:spTgt spid="6">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6">
                                            <p:txEl>
                                              <p:pRg st="4" end="4"/>
                                            </p:txEl>
                                          </p:spTgt>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 calcmode="lin" valueType="num">
                                      <p:cBhvr>
                                        <p:cTn id="28" dur="1000" fill="hold"/>
                                        <p:tgtEl>
                                          <p:spTgt spid="6">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6">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6">
                                            <p:txEl>
                                              <p:pRg st="5" end="5"/>
                                            </p:txEl>
                                          </p:spTgt>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p:cTn id="33" dur="1000" fill="hold"/>
                                        <p:tgtEl>
                                          <p:spTgt spid="6">
                                            <p:txEl>
                                              <p:pRg st="6" end="6"/>
                                            </p:txEl>
                                          </p:spTgt>
                                        </p:tgtEl>
                                        <p:attrNameLst>
                                          <p:attrName>ppt_x</p:attrName>
                                        </p:attrNameLst>
                                      </p:cBhvr>
                                      <p:tavLst>
                                        <p:tav tm="0">
                                          <p:val>
                                            <p:strVal val="#ppt_x-.2"/>
                                          </p:val>
                                        </p:tav>
                                        <p:tav tm="100000">
                                          <p:val>
                                            <p:strVal val="#ppt_x"/>
                                          </p:val>
                                        </p:tav>
                                      </p:tavLst>
                                    </p:anim>
                                    <p:anim calcmode="lin" valueType="num">
                                      <p:cBhvr>
                                        <p:cTn id="34" dur="1000" fill="hold"/>
                                        <p:tgtEl>
                                          <p:spTgt spid="6">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6">
                                            <p:txEl>
                                              <p:pRg st="6" end="6"/>
                                            </p:txEl>
                                          </p:spTgt>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6">
                                            <p:txEl>
                                              <p:pRg st="7" end="7"/>
                                            </p:txEl>
                                          </p:spTgt>
                                        </p:tgtEl>
                                        <p:attrNameLst>
                                          <p:attrName>style.visibility</p:attrName>
                                        </p:attrNameLst>
                                      </p:cBhvr>
                                      <p:to>
                                        <p:strVal val="visible"/>
                                      </p:to>
                                    </p:set>
                                    <p:anim calcmode="lin" valueType="num">
                                      <p:cBhvr>
                                        <p:cTn id="38" dur="1000" fill="hold"/>
                                        <p:tgtEl>
                                          <p:spTgt spid="6">
                                            <p:txEl>
                                              <p:pRg st="7" end="7"/>
                                            </p:txEl>
                                          </p:spTgt>
                                        </p:tgtEl>
                                        <p:attrNameLst>
                                          <p:attrName>ppt_x</p:attrName>
                                        </p:attrNameLst>
                                      </p:cBhvr>
                                      <p:tavLst>
                                        <p:tav tm="0">
                                          <p:val>
                                            <p:strVal val="#ppt_x-.2"/>
                                          </p:val>
                                        </p:tav>
                                        <p:tav tm="100000">
                                          <p:val>
                                            <p:strVal val="#ppt_x"/>
                                          </p:val>
                                        </p:tav>
                                      </p:tavLst>
                                    </p:anim>
                                    <p:anim calcmode="lin" valueType="num">
                                      <p:cBhvr>
                                        <p:cTn id="39" dur="1000" fill="hold"/>
                                        <p:tgtEl>
                                          <p:spTgt spid="6">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334962"/>
          </a:xfrm>
        </p:spPr>
        <p:txBody>
          <a:bodyPr>
            <a:normAutofit fontScale="90000"/>
          </a:bodyPr>
          <a:lstStyle/>
          <a:p>
            <a:endParaRPr lang="en-US" dirty="0"/>
          </a:p>
        </p:txBody>
      </p:sp>
      <p:sp>
        <p:nvSpPr>
          <p:cNvPr id="6" name="Content Placeholder 5"/>
          <p:cNvSpPr>
            <a:spLocks noGrp="1"/>
          </p:cNvSpPr>
          <p:nvPr>
            <p:ph idx="1"/>
          </p:nvPr>
        </p:nvSpPr>
        <p:spPr>
          <a:xfrm>
            <a:off x="457200" y="228600"/>
            <a:ext cx="8229600" cy="6477000"/>
          </a:xfrm>
        </p:spPr>
        <p:txBody>
          <a:bodyPr>
            <a:normAutofit fontScale="85000" lnSpcReduction="20000"/>
          </a:bodyPr>
          <a:lstStyle/>
          <a:p>
            <a:pPr lvl="2"/>
            <a:endParaRPr lang="en-US" sz="2000" b="1" dirty="0" smtClean="0">
              <a:latin typeface="Times New Roman" pitchFamily="18" charset="0"/>
              <a:cs typeface="Times New Roman" pitchFamily="18" charset="0"/>
            </a:endParaRPr>
          </a:p>
          <a:p>
            <a:pPr lvl="2"/>
            <a:r>
              <a:rPr lang="en-US" sz="3200" b="1" dirty="0" smtClean="0">
                <a:latin typeface="Times New Roman" pitchFamily="18" charset="0"/>
                <a:cs typeface="Times New Roman" pitchFamily="18" charset="0"/>
              </a:rPr>
              <a:t>3.  </a:t>
            </a:r>
            <a:r>
              <a:rPr lang="en-US" sz="3200" b="1" u="sng" dirty="0" smtClean="0">
                <a:latin typeface="Times New Roman" pitchFamily="18" charset="0"/>
                <a:cs typeface="Times New Roman" pitchFamily="18" charset="0"/>
              </a:rPr>
              <a:t>NARCOTICS SNIFFING DOGS</a:t>
            </a:r>
          </a:p>
          <a:p>
            <a:pPr lvl="3"/>
            <a:r>
              <a:rPr lang="en-US" sz="2800" b="1" dirty="0" smtClean="0">
                <a:latin typeface="Times New Roman" pitchFamily="18" charset="0"/>
                <a:cs typeface="Times New Roman" pitchFamily="18" charset="0"/>
              </a:rPr>
              <a:t>DOG HANDLER NEEDS TO ESTABLISH IN SEARCH WARRANT AFFIDAVIT EVIDENCE OF DOG’S HISTORY OF TRAINING AND SUCCESS OF PRIOR IDENTIFICATIONS </a:t>
            </a:r>
          </a:p>
          <a:p>
            <a:pPr lvl="3"/>
            <a:r>
              <a:rPr lang="en-US" sz="2800" b="1" dirty="0" smtClean="0">
                <a:latin typeface="Times New Roman" pitchFamily="18" charset="0"/>
                <a:cs typeface="Times New Roman" pitchFamily="18" charset="0"/>
              </a:rPr>
              <a:t>NO SEARCH WARRANT REQUIRED TO </a:t>
            </a:r>
          </a:p>
          <a:p>
            <a:pPr lvl="3">
              <a:buNone/>
            </a:pPr>
            <a:r>
              <a:rPr lang="en-US" sz="2800" b="1" dirty="0" smtClean="0">
                <a:latin typeface="Times New Roman" pitchFamily="18" charset="0"/>
                <a:cs typeface="Times New Roman" pitchFamily="18" charset="0"/>
              </a:rPr>
              <a:t>	USE DOG TO IDENTIFY </a:t>
            </a:r>
          </a:p>
          <a:p>
            <a:pPr lvl="3">
              <a:buNone/>
            </a:pPr>
            <a:r>
              <a:rPr lang="en-US" sz="2800" b="1" dirty="0" smtClean="0">
                <a:latin typeface="Times New Roman" pitchFamily="18" charset="0"/>
                <a:cs typeface="Times New Roman" pitchFamily="18" charset="0"/>
              </a:rPr>
              <a:t>	CONAINERS OR PACKAGES </a:t>
            </a:r>
          </a:p>
          <a:p>
            <a:pPr lvl="3">
              <a:buNone/>
            </a:pPr>
            <a:r>
              <a:rPr lang="en-US" sz="2800" b="1" dirty="0" smtClean="0">
                <a:latin typeface="Times New Roman" pitchFamily="18" charset="0"/>
                <a:cs typeface="Times New Roman" pitchFamily="18" charset="0"/>
              </a:rPr>
              <a:t>	CONTAINING DRUGS</a:t>
            </a:r>
          </a:p>
          <a:p>
            <a:pPr lvl="3"/>
            <a:r>
              <a:rPr lang="en-US" sz="2800" b="1" dirty="0" smtClean="0">
                <a:latin typeface="Times New Roman" pitchFamily="18" charset="0"/>
                <a:cs typeface="Times New Roman" pitchFamily="18" charset="0"/>
              </a:rPr>
              <a:t>POSITIVE ALERT BY DOG CAN</a:t>
            </a:r>
          </a:p>
          <a:p>
            <a:pPr lvl="3">
              <a:buNone/>
            </a:pPr>
            <a:r>
              <a:rPr lang="en-US" sz="2800" b="1" dirty="0" smtClean="0">
                <a:latin typeface="Times New Roman" pitchFamily="18" charset="0"/>
                <a:cs typeface="Times New Roman" pitchFamily="18" charset="0"/>
              </a:rPr>
              <a:t>	BE USED AS BASIS FOR </a:t>
            </a:r>
          </a:p>
          <a:p>
            <a:pPr lvl="3">
              <a:buNone/>
            </a:pPr>
            <a:r>
              <a:rPr lang="en-US" sz="2800" b="1" dirty="0" smtClean="0">
                <a:latin typeface="Times New Roman" pitchFamily="18" charset="0"/>
                <a:cs typeface="Times New Roman" pitchFamily="18" charset="0"/>
              </a:rPr>
              <a:t>	PROBABLE CAUSE TO SECURE A SEARCH WARRANT</a:t>
            </a:r>
          </a:p>
          <a:p>
            <a:pPr lvl="3"/>
            <a:r>
              <a:rPr lang="en-US" sz="2800" b="1" dirty="0" smtClean="0">
                <a:latin typeface="Times New Roman" pitchFamily="18" charset="0"/>
                <a:cs typeface="Times New Roman" pitchFamily="18" charset="0"/>
              </a:rPr>
              <a:t>OFTENTIMES USED BY LAW ENFORCEMENT AT TRANSPORATION HUBS</a:t>
            </a:r>
          </a:p>
          <a:p>
            <a:pPr lvl="3">
              <a:buNone/>
            </a:pPr>
            <a:r>
              <a:rPr lang="en-US" sz="2800" b="1" dirty="0" smtClean="0">
                <a:latin typeface="Times New Roman" pitchFamily="18" charset="0"/>
                <a:cs typeface="Times New Roman" pitchFamily="18" charset="0"/>
              </a:rPr>
              <a:t> </a:t>
            </a:r>
          </a:p>
          <a:p>
            <a:endParaRPr lang="en-US" dirty="0"/>
          </a:p>
        </p:txBody>
      </p:sp>
      <p:pic>
        <p:nvPicPr>
          <p:cNvPr id="7" name="Picture 6" descr="090428-f-3192b-002.JPG"/>
          <p:cNvPicPr>
            <a:picLocks noChangeAspect="1"/>
          </p:cNvPicPr>
          <p:nvPr/>
        </p:nvPicPr>
        <p:blipFill>
          <a:blip r:embed="rId3" cstate="print"/>
          <a:stretch>
            <a:fillRect/>
          </a:stretch>
        </p:blipFill>
        <p:spPr>
          <a:xfrm>
            <a:off x="6934200" y="2057400"/>
            <a:ext cx="2019300" cy="2171700"/>
          </a:xfrm>
          <a:prstGeom prst="ellipse">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6">
                                            <p:txEl>
                                              <p:pRg st="1" end="1"/>
                                            </p:txEl>
                                          </p:spTgt>
                                        </p:tgtEl>
                                        <p:attrNameLst>
                                          <p:attrName>ppt_x</p:attrName>
                                        </p:attrNameLst>
                                      </p:cBhvr>
                                    </p:anim>
                                    <p:anim from="0" to="-1.0" calcmode="lin" valueType="num">
                                      <p:cBhvr>
                                        <p:cTn id="8" dur="200" decel="50000" autoRev="1" fill="hold">
                                          <p:stCondLst>
                                            <p:cond delay="600"/>
                                          </p:stCondLst>
                                        </p:cTn>
                                        <p:tgtEl>
                                          <p:spTgt spid="6">
                                            <p:txEl>
                                              <p:pRg st="1" end="1"/>
                                            </p:txEl>
                                          </p:spTgt>
                                        </p:tgtEl>
                                        <p:attrNameLst>
                                          <p:attrName>xshear</p:attrName>
                                        </p:attrNameLst>
                                      </p:cBhvr>
                                    </p:anim>
                                    <p:animScale>
                                      <p:cBhvr>
                                        <p:cTn id="9" dur="200" decel="100000" autoRev="1" fill="hold">
                                          <p:stCondLst>
                                            <p:cond delay="600"/>
                                          </p:stCondLst>
                                        </p:cTn>
                                        <p:tgtEl>
                                          <p:spTgt spid="6">
                                            <p:txEl>
                                              <p:pRg st="1" end="1"/>
                                            </p:txEl>
                                          </p:spTgt>
                                        </p:tgtEl>
                                      </p:cBhvr>
                                      <p:from x="100000" y="100000"/>
                                      <p:to x="80000" y="100000"/>
                                    </p:animScale>
                                    <p:anim by="(#ppt_h/3+#ppt_w*0.1)" calcmode="lin" valueType="num">
                                      <p:cBhvr additive="sum">
                                        <p:cTn id="10" dur="200" decel="100000" autoRev="1" fill="hold">
                                          <p:stCondLst>
                                            <p:cond delay="600"/>
                                          </p:stCondLst>
                                        </p:cTn>
                                        <p:tgtEl>
                                          <p:spTgt spid="6">
                                            <p:txEl>
                                              <p:pRg st="1" end="1"/>
                                            </p:txEl>
                                          </p:spTgt>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from="(-#ppt_w/2)" to="(#ppt_x)" calcmode="lin" valueType="num">
                                      <p:cBhvr>
                                        <p:cTn id="14" dur="600" fill="hold">
                                          <p:stCondLst>
                                            <p:cond delay="0"/>
                                          </p:stCondLst>
                                        </p:cTn>
                                        <p:tgtEl>
                                          <p:spTgt spid="6">
                                            <p:txEl>
                                              <p:pRg st="2" end="2"/>
                                            </p:txEl>
                                          </p:spTgt>
                                        </p:tgtEl>
                                        <p:attrNameLst>
                                          <p:attrName>ppt_x</p:attrName>
                                        </p:attrNameLst>
                                      </p:cBhvr>
                                    </p:anim>
                                    <p:anim from="0" to="-1.0" calcmode="lin" valueType="num">
                                      <p:cBhvr>
                                        <p:cTn id="15" dur="200" decel="50000" autoRev="1" fill="hold">
                                          <p:stCondLst>
                                            <p:cond delay="600"/>
                                          </p:stCondLst>
                                        </p:cTn>
                                        <p:tgtEl>
                                          <p:spTgt spid="6">
                                            <p:txEl>
                                              <p:pRg st="2" end="2"/>
                                            </p:txEl>
                                          </p:spTgt>
                                        </p:tgtEl>
                                        <p:attrNameLst>
                                          <p:attrName>xshear</p:attrName>
                                        </p:attrNameLst>
                                      </p:cBhvr>
                                    </p:anim>
                                    <p:animScale>
                                      <p:cBhvr>
                                        <p:cTn id="16" dur="200" decel="100000" autoRev="1" fill="hold">
                                          <p:stCondLst>
                                            <p:cond delay="600"/>
                                          </p:stCondLst>
                                        </p:cTn>
                                        <p:tgtEl>
                                          <p:spTgt spid="6">
                                            <p:txEl>
                                              <p:pRg st="2" end="2"/>
                                            </p:txEl>
                                          </p:spTgt>
                                        </p:tgtEl>
                                      </p:cBhvr>
                                      <p:from x="100000" y="100000"/>
                                      <p:to x="80000" y="100000"/>
                                    </p:animScale>
                                    <p:anim by="(#ppt_h/3+#ppt_w*0.1)" calcmode="lin" valueType="num">
                                      <p:cBhvr additive="sum">
                                        <p:cTn id="17" dur="200" decel="100000" autoRev="1" fill="hold">
                                          <p:stCondLst>
                                            <p:cond delay="600"/>
                                          </p:stCondLst>
                                        </p:cTn>
                                        <p:tgtEl>
                                          <p:spTgt spid="6">
                                            <p:txEl>
                                              <p:pRg st="2" end="2"/>
                                            </p:txEl>
                                          </p:spTgt>
                                        </p:tgtEl>
                                        <p:attrNameLst>
                                          <p:attrName>ppt_x</p:attrName>
                                        </p:attrNameLst>
                                      </p:cBhvr>
                                    </p:anim>
                                  </p:childTnLst>
                                </p:cTn>
                              </p:par>
                            </p:childTnLst>
                          </p:cTn>
                        </p:par>
                        <p:par>
                          <p:cTn id="18" fill="hold">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from="(-#ppt_w/2)" to="(#ppt_x)" calcmode="lin" valueType="num">
                                      <p:cBhvr>
                                        <p:cTn id="21" dur="600" fill="hold">
                                          <p:stCondLst>
                                            <p:cond delay="0"/>
                                          </p:stCondLst>
                                        </p:cTn>
                                        <p:tgtEl>
                                          <p:spTgt spid="6">
                                            <p:txEl>
                                              <p:pRg st="3" end="3"/>
                                            </p:txEl>
                                          </p:spTgt>
                                        </p:tgtEl>
                                        <p:attrNameLst>
                                          <p:attrName>ppt_x</p:attrName>
                                        </p:attrNameLst>
                                      </p:cBhvr>
                                    </p:anim>
                                    <p:anim from="0" to="-1.0" calcmode="lin" valueType="num">
                                      <p:cBhvr>
                                        <p:cTn id="22" dur="200" decel="50000" autoRev="1" fill="hold">
                                          <p:stCondLst>
                                            <p:cond delay="600"/>
                                          </p:stCondLst>
                                        </p:cTn>
                                        <p:tgtEl>
                                          <p:spTgt spid="6">
                                            <p:txEl>
                                              <p:pRg st="3" end="3"/>
                                            </p:txEl>
                                          </p:spTgt>
                                        </p:tgtEl>
                                        <p:attrNameLst>
                                          <p:attrName>xshear</p:attrName>
                                        </p:attrNameLst>
                                      </p:cBhvr>
                                    </p:anim>
                                    <p:animScale>
                                      <p:cBhvr>
                                        <p:cTn id="23" dur="200" decel="100000" autoRev="1" fill="hold">
                                          <p:stCondLst>
                                            <p:cond delay="600"/>
                                          </p:stCondLst>
                                        </p:cTn>
                                        <p:tgtEl>
                                          <p:spTgt spid="6">
                                            <p:txEl>
                                              <p:pRg st="3" end="3"/>
                                            </p:txEl>
                                          </p:spTgt>
                                        </p:tgtEl>
                                      </p:cBhvr>
                                      <p:from x="100000" y="100000"/>
                                      <p:to x="80000" y="100000"/>
                                    </p:animScale>
                                    <p:anim by="(#ppt_h/3+#ppt_w*0.1)" calcmode="lin" valueType="num">
                                      <p:cBhvr additive="sum">
                                        <p:cTn id="24" dur="200" decel="100000" autoRev="1" fill="hold">
                                          <p:stCondLst>
                                            <p:cond delay="600"/>
                                          </p:stCondLst>
                                        </p:cTn>
                                        <p:tgtEl>
                                          <p:spTgt spid="6">
                                            <p:txEl>
                                              <p:pRg st="3" end="3"/>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from="(-#ppt_w/2)" to="(#ppt_x)" calcmode="lin" valueType="num">
                                      <p:cBhvr>
                                        <p:cTn id="27" dur="600" fill="hold">
                                          <p:stCondLst>
                                            <p:cond delay="0"/>
                                          </p:stCondLst>
                                        </p:cTn>
                                        <p:tgtEl>
                                          <p:spTgt spid="6">
                                            <p:txEl>
                                              <p:pRg st="4" end="4"/>
                                            </p:txEl>
                                          </p:spTgt>
                                        </p:tgtEl>
                                        <p:attrNameLst>
                                          <p:attrName>ppt_x</p:attrName>
                                        </p:attrNameLst>
                                      </p:cBhvr>
                                    </p:anim>
                                    <p:anim from="0" to="-1.0" calcmode="lin" valueType="num">
                                      <p:cBhvr>
                                        <p:cTn id="28" dur="200" decel="50000" autoRev="1" fill="hold">
                                          <p:stCondLst>
                                            <p:cond delay="600"/>
                                          </p:stCondLst>
                                        </p:cTn>
                                        <p:tgtEl>
                                          <p:spTgt spid="6">
                                            <p:txEl>
                                              <p:pRg st="4" end="4"/>
                                            </p:txEl>
                                          </p:spTgt>
                                        </p:tgtEl>
                                        <p:attrNameLst>
                                          <p:attrName>xshear</p:attrName>
                                        </p:attrNameLst>
                                      </p:cBhvr>
                                    </p:anim>
                                    <p:animScale>
                                      <p:cBhvr>
                                        <p:cTn id="29" dur="200" decel="100000" autoRev="1" fill="hold">
                                          <p:stCondLst>
                                            <p:cond delay="600"/>
                                          </p:stCondLst>
                                        </p:cTn>
                                        <p:tgtEl>
                                          <p:spTgt spid="6">
                                            <p:txEl>
                                              <p:pRg st="4" end="4"/>
                                            </p:txEl>
                                          </p:spTgt>
                                        </p:tgtEl>
                                      </p:cBhvr>
                                      <p:from x="100000" y="100000"/>
                                      <p:to x="80000" y="100000"/>
                                    </p:animScale>
                                    <p:anim by="(#ppt_h/3+#ppt_w*0.1)" calcmode="lin" valueType="num">
                                      <p:cBhvr additive="sum">
                                        <p:cTn id="30" dur="200" decel="100000" autoRev="1" fill="hold">
                                          <p:stCondLst>
                                            <p:cond delay="600"/>
                                          </p:stCondLst>
                                        </p:cTn>
                                        <p:tgtEl>
                                          <p:spTgt spid="6">
                                            <p:txEl>
                                              <p:pRg st="4" end="4"/>
                                            </p:txEl>
                                          </p:spTgt>
                                        </p:tgtEl>
                                        <p:attrNameLst>
                                          <p:attrName>ppt_x</p:attrName>
                                        </p:attrNameLst>
                                      </p:cBhvr>
                                    </p:anim>
                                  </p:childTnLst>
                                </p:cTn>
                              </p:par>
                              <p:par>
                                <p:cTn id="31" presetID="34" presetClass="entr" presetSubtype="0"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from="(-#ppt_w/2)" to="(#ppt_x)" calcmode="lin" valueType="num">
                                      <p:cBhvr>
                                        <p:cTn id="33" dur="600" fill="hold">
                                          <p:stCondLst>
                                            <p:cond delay="0"/>
                                          </p:stCondLst>
                                        </p:cTn>
                                        <p:tgtEl>
                                          <p:spTgt spid="6">
                                            <p:txEl>
                                              <p:pRg st="5" end="5"/>
                                            </p:txEl>
                                          </p:spTgt>
                                        </p:tgtEl>
                                        <p:attrNameLst>
                                          <p:attrName>ppt_x</p:attrName>
                                        </p:attrNameLst>
                                      </p:cBhvr>
                                    </p:anim>
                                    <p:anim from="0" to="-1.0" calcmode="lin" valueType="num">
                                      <p:cBhvr>
                                        <p:cTn id="34" dur="200" decel="50000" autoRev="1" fill="hold">
                                          <p:stCondLst>
                                            <p:cond delay="600"/>
                                          </p:stCondLst>
                                        </p:cTn>
                                        <p:tgtEl>
                                          <p:spTgt spid="6">
                                            <p:txEl>
                                              <p:pRg st="5" end="5"/>
                                            </p:txEl>
                                          </p:spTgt>
                                        </p:tgtEl>
                                        <p:attrNameLst>
                                          <p:attrName>xshear</p:attrName>
                                        </p:attrNameLst>
                                      </p:cBhvr>
                                    </p:anim>
                                    <p:animScale>
                                      <p:cBhvr>
                                        <p:cTn id="35" dur="200" decel="100000" autoRev="1" fill="hold">
                                          <p:stCondLst>
                                            <p:cond delay="600"/>
                                          </p:stCondLst>
                                        </p:cTn>
                                        <p:tgtEl>
                                          <p:spTgt spid="6">
                                            <p:txEl>
                                              <p:pRg st="5" end="5"/>
                                            </p:txEl>
                                          </p:spTgt>
                                        </p:tgtEl>
                                      </p:cBhvr>
                                      <p:from x="100000" y="100000"/>
                                      <p:to x="80000" y="100000"/>
                                    </p:animScale>
                                    <p:anim by="(#ppt_h/3+#ppt_w*0.1)" calcmode="lin" valueType="num">
                                      <p:cBhvr additive="sum">
                                        <p:cTn id="36" dur="200" decel="100000" autoRev="1" fill="hold">
                                          <p:stCondLst>
                                            <p:cond delay="600"/>
                                          </p:stCondLst>
                                        </p:cTn>
                                        <p:tgtEl>
                                          <p:spTgt spid="6">
                                            <p:txEl>
                                              <p:pRg st="5" end="5"/>
                                            </p:txEl>
                                          </p:spTgt>
                                        </p:tgtEl>
                                        <p:attrNameLst>
                                          <p:attrName>ppt_x</p:attrName>
                                        </p:attrNameLst>
                                      </p:cBhvr>
                                    </p:anim>
                                  </p:childTnLst>
                                </p:cTn>
                              </p:par>
                              <p:par>
                                <p:cTn id="37" presetID="34" presetClass="entr" presetSubtype="0"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from="(-#ppt_w/2)" to="(#ppt_x)" calcmode="lin" valueType="num">
                                      <p:cBhvr>
                                        <p:cTn id="39" dur="600" fill="hold">
                                          <p:stCondLst>
                                            <p:cond delay="0"/>
                                          </p:stCondLst>
                                        </p:cTn>
                                        <p:tgtEl>
                                          <p:spTgt spid="6">
                                            <p:txEl>
                                              <p:pRg st="6" end="6"/>
                                            </p:txEl>
                                          </p:spTgt>
                                        </p:tgtEl>
                                        <p:attrNameLst>
                                          <p:attrName>ppt_x</p:attrName>
                                        </p:attrNameLst>
                                      </p:cBhvr>
                                    </p:anim>
                                    <p:anim from="0" to="-1.0" calcmode="lin" valueType="num">
                                      <p:cBhvr>
                                        <p:cTn id="40" dur="200" decel="50000" autoRev="1" fill="hold">
                                          <p:stCondLst>
                                            <p:cond delay="600"/>
                                          </p:stCondLst>
                                        </p:cTn>
                                        <p:tgtEl>
                                          <p:spTgt spid="6">
                                            <p:txEl>
                                              <p:pRg st="6" end="6"/>
                                            </p:txEl>
                                          </p:spTgt>
                                        </p:tgtEl>
                                        <p:attrNameLst>
                                          <p:attrName>xshear</p:attrName>
                                        </p:attrNameLst>
                                      </p:cBhvr>
                                    </p:anim>
                                    <p:animScale>
                                      <p:cBhvr>
                                        <p:cTn id="41" dur="200" decel="100000" autoRev="1" fill="hold">
                                          <p:stCondLst>
                                            <p:cond delay="600"/>
                                          </p:stCondLst>
                                        </p:cTn>
                                        <p:tgtEl>
                                          <p:spTgt spid="6">
                                            <p:txEl>
                                              <p:pRg st="6" end="6"/>
                                            </p:txEl>
                                          </p:spTgt>
                                        </p:tgtEl>
                                      </p:cBhvr>
                                      <p:from x="100000" y="100000"/>
                                      <p:to x="80000" y="100000"/>
                                    </p:animScale>
                                    <p:anim by="(#ppt_h/3+#ppt_w*0.1)" calcmode="lin" valueType="num">
                                      <p:cBhvr additive="sum">
                                        <p:cTn id="42" dur="200" decel="100000" autoRev="1" fill="hold">
                                          <p:stCondLst>
                                            <p:cond delay="600"/>
                                          </p:stCondLst>
                                        </p:cTn>
                                        <p:tgtEl>
                                          <p:spTgt spid="6">
                                            <p:txEl>
                                              <p:pRg st="6" end="6"/>
                                            </p:txEl>
                                          </p:spTgt>
                                        </p:tgtEl>
                                        <p:attrNameLst>
                                          <p:attrName>ppt_x</p:attrName>
                                        </p:attrNameLst>
                                      </p:cBhvr>
                                    </p:anim>
                                  </p:childTnLst>
                                </p:cTn>
                              </p:par>
                            </p:childTnLst>
                          </p:cTn>
                        </p:par>
                        <p:par>
                          <p:cTn id="43" fill="hold">
                            <p:stCondLst>
                              <p:cond delay="3000"/>
                            </p:stCondLst>
                            <p:childTnLst>
                              <p:par>
                                <p:cTn id="44" presetID="34" presetClass="entr" presetSubtype="0" fill="hold" grpId="0" nodeType="after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 from="(-#ppt_w/2)" to="(#ppt_x)" calcmode="lin" valueType="num">
                                      <p:cBhvr>
                                        <p:cTn id="46" dur="600" fill="hold">
                                          <p:stCondLst>
                                            <p:cond delay="0"/>
                                          </p:stCondLst>
                                        </p:cTn>
                                        <p:tgtEl>
                                          <p:spTgt spid="6">
                                            <p:txEl>
                                              <p:pRg st="7" end="7"/>
                                            </p:txEl>
                                          </p:spTgt>
                                        </p:tgtEl>
                                        <p:attrNameLst>
                                          <p:attrName>ppt_x</p:attrName>
                                        </p:attrNameLst>
                                      </p:cBhvr>
                                    </p:anim>
                                    <p:anim from="0" to="-1.0" calcmode="lin" valueType="num">
                                      <p:cBhvr>
                                        <p:cTn id="47" dur="200" decel="50000" autoRev="1" fill="hold">
                                          <p:stCondLst>
                                            <p:cond delay="600"/>
                                          </p:stCondLst>
                                        </p:cTn>
                                        <p:tgtEl>
                                          <p:spTgt spid="6">
                                            <p:txEl>
                                              <p:pRg st="7" end="7"/>
                                            </p:txEl>
                                          </p:spTgt>
                                        </p:tgtEl>
                                        <p:attrNameLst>
                                          <p:attrName>xshear</p:attrName>
                                        </p:attrNameLst>
                                      </p:cBhvr>
                                    </p:anim>
                                    <p:animScale>
                                      <p:cBhvr>
                                        <p:cTn id="48" dur="200" decel="100000" autoRev="1" fill="hold">
                                          <p:stCondLst>
                                            <p:cond delay="600"/>
                                          </p:stCondLst>
                                        </p:cTn>
                                        <p:tgtEl>
                                          <p:spTgt spid="6">
                                            <p:txEl>
                                              <p:pRg st="7" end="7"/>
                                            </p:txEl>
                                          </p:spTgt>
                                        </p:tgtEl>
                                      </p:cBhvr>
                                      <p:from x="100000" y="100000"/>
                                      <p:to x="80000" y="100000"/>
                                    </p:animScale>
                                    <p:anim by="(#ppt_h/3+#ppt_w*0.1)" calcmode="lin" valueType="num">
                                      <p:cBhvr additive="sum">
                                        <p:cTn id="49" dur="200" decel="100000" autoRev="1" fill="hold">
                                          <p:stCondLst>
                                            <p:cond delay="600"/>
                                          </p:stCondLst>
                                        </p:cTn>
                                        <p:tgtEl>
                                          <p:spTgt spid="6">
                                            <p:txEl>
                                              <p:pRg st="7" end="7"/>
                                            </p:txEl>
                                          </p:spTgt>
                                        </p:tgtEl>
                                        <p:attrNameLst>
                                          <p:attrName>ppt_x</p:attrName>
                                        </p:attrNameLst>
                                      </p:cBhvr>
                                    </p:anim>
                                  </p:childTnLst>
                                </p:cTn>
                              </p:par>
                              <p:par>
                                <p:cTn id="50" presetID="34" presetClass="entr" presetSubtype="0" fill="hold" grpId="0" nodeType="with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 from="(-#ppt_w/2)" to="(#ppt_x)" calcmode="lin" valueType="num">
                                      <p:cBhvr>
                                        <p:cTn id="52" dur="600" fill="hold">
                                          <p:stCondLst>
                                            <p:cond delay="0"/>
                                          </p:stCondLst>
                                        </p:cTn>
                                        <p:tgtEl>
                                          <p:spTgt spid="6">
                                            <p:txEl>
                                              <p:pRg st="8" end="8"/>
                                            </p:txEl>
                                          </p:spTgt>
                                        </p:tgtEl>
                                        <p:attrNameLst>
                                          <p:attrName>ppt_x</p:attrName>
                                        </p:attrNameLst>
                                      </p:cBhvr>
                                    </p:anim>
                                    <p:anim from="0" to="-1.0" calcmode="lin" valueType="num">
                                      <p:cBhvr>
                                        <p:cTn id="53" dur="200" decel="50000" autoRev="1" fill="hold">
                                          <p:stCondLst>
                                            <p:cond delay="600"/>
                                          </p:stCondLst>
                                        </p:cTn>
                                        <p:tgtEl>
                                          <p:spTgt spid="6">
                                            <p:txEl>
                                              <p:pRg st="8" end="8"/>
                                            </p:txEl>
                                          </p:spTgt>
                                        </p:tgtEl>
                                        <p:attrNameLst>
                                          <p:attrName>xshear</p:attrName>
                                        </p:attrNameLst>
                                      </p:cBhvr>
                                    </p:anim>
                                    <p:animScale>
                                      <p:cBhvr>
                                        <p:cTn id="54" dur="200" decel="100000" autoRev="1" fill="hold">
                                          <p:stCondLst>
                                            <p:cond delay="600"/>
                                          </p:stCondLst>
                                        </p:cTn>
                                        <p:tgtEl>
                                          <p:spTgt spid="6">
                                            <p:txEl>
                                              <p:pRg st="8" end="8"/>
                                            </p:txEl>
                                          </p:spTgt>
                                        </p:tgtEl>
                                      </p:cBhvr>
                                      <p:from x="100000" y="100000"/>
                                      <p:to x="80000" y="100000"/>
                                    </p:animScale>
                                    <p:anim by="(#ppt_h/3+#ppt_w*0.1)" calcmode="lin" valueType="num">
                                      <p:cBhvr additive="sum">
                                        <p:cTn id="55" dur="200" decel="100000" autoRev="1" fill="hold">
                                          <p:stCondLst>
                                            <p:cond delay="600"/>
                                          </p:stCondLst>
                                        </p:cTn>
                                        <p:tgtEl>
                                          <p:spTgt spid="6">
                                            <p:txEl>
                                              <p:pRg st="8" end="8"/>
                                            </p:txEl>
                                          </p:spTgt>
                                        </p:tgtEl>
                                        <p:attrNameLst>
                                          <p:attrName>ppt_x</p:attrName>
                                        </p:attrNameLst>
                                      </p:cBhvr>
                                    </p:anim>
                                  </p:childTnLst>
                                </p:cTn>
                              </p:par>
                              <p:par>
                                <p:cTn id="56" presetID="34" presetClass="entr" presetSubtype="0" fill="hold" grpId="0" nodeType="withEffect">
                                  <p:stCondLst>
                                    <p:cond delay="0"/>
                                  </p:stCondLst>
                                  <p:childTnLst>
                                    <p:set>
                                      <p:cBhvr>
                                        <p:cTn id="57" dur="1" fill="hold">
                                          <p:stCondLst>
                                            <p:cond delay="0"/>
                                          </p:stCondLst>
                                        </p:cTn>
                                        <p:tgtEl>
                                          <p:spTgt spid="6">
                                            <p:txEl>
                                              <p:pRg st="9" end="9"/>
                                            </p:txEl>
                                          </p:spTgt>
                                        </p:tgtEl>
                                        <p:attrNameLst>
                                          <p:attrName>style.visibility</p:attrName>
                                        </p:attrNameLst>
                                      </p:cBhvr>
                                      <p:to>
                                        <p:strVal val="visible"/>
                                      </p:to>
                                    </p:set>
                                    <p:anim from="(-#ppt_w/2)" to="(#ppt_x)" calcmode="lin" valueType="num">
                                      <p:cBhvr>
                                        <p:cTn id="58" dur="600" fill="hold">
                                          <p:stCondLst>
                                            <p:cond delay="0"/>
                                          </p:stCondLst>
                                        </p:cTn>
                                        <p:tgtEl>
                                          <p:spTgt spid="6">
                                            <p:txEl>
                                              <p:pRg st="9" end="9"/>
                                            </p:txEl>
                                          </p:spTgt>
                                        </p:tgtEl>
                                        <p:attrNameLst>
                                          <p:attrName>ppt_x</p:attrName>
                                        </p:attrNameLst>
                                      </p:cBhvr>
                                    </p:anim>
                                    <p:anim from="0" to="-1.0" calcmode="lin" valueType="num">
                                      <p:cBhvr>
                                        <p:cTn id="59" dur="200" decel="50000" autoRev="1" fill="hold">
                                          <p:stCondLst>
                                            <p:cond delay="600"/>
                                          </p:stCondLst>
                                        </p:cTn>
                                        <p:tgtEl>
                                          <p:spTgt spid="6">
                                            <p:txEl>
                                              <p:pRg st="9" end="9"/>
                                            </p:txEl>
                                          </p:spTgt>
                                        </p:tgtEl>
                                        <p:attrNameLst>
                                          <p:attrName>xshear</p:attrName>
                                        </p:attrNameLst>
                                      </p:cBhvr>
                                    </p:anim>
                                    <p:animScale>
                                      <p:cBhvr>
                                        <p:cTn id="60" dur="200" decel="100000" autoRev="1" fill="hold">
                                          <p:stCondLst>
                                            <p:cond delay="600"/>
                                          </p:stCondLst>
                                        </p:cTn>
                                        <p:tgtEl>
                                          <p:spTgt spid="6">
                                            <p:txEl>
                                              <p:pRg st="9" end="9"/>
                                            </p:txEl>
                                          </p:spTgt>
                                        </p:tgtEl>
                                      </p:cBhvr>
                                      <p:from x="100000" y="100000"/>
                                      <p:to x="80000" y="100000"/>
                                    </p:animScale>
                                    <p:anim by="(#ppt_h/3+#ppt_w*0.1)" calcmode="lin" valueType="num">
                                      <p:cBhvr additive="sum">
                                        <p:cTn id="61" dur="200" decel="100000" autoRev="1" fill="hold">
                                          <p:stCondLst>
                                            <p:cond delay="600"/>
                                          </p:stCondLst>
                                        </p:cTn>
                                        <p:tgtEl>
                                          <p:spTgt spid="6">
                                            <p:txEl>
                                              <p:pRg st="9" end="9"/>
                                            </p:txEl>
                                          </p:spTgt>
                                        </p:tgtEl>
                                        <p:attrNameLst>
                                          <p:attrName>ppt_x</p:attrName>
                                        </p:attrNameLst>
                                      </p:cBhvr>
                                    </p:anim>
                                  </p:childTnLst>
                                </p:cTn>
                              </p:par>
                            </p:childTnLst>
                          </p:cTn>
                        </p:par>
                        <p:par>
                          <p:cTn id="62" fill="hold">
                            <p:stCondLst>
                              <p:cond delay="4000"/>
                            </p:stCondLst>
                            <p:childTnLst>
                              <p:par>
                                <p:cTn id="63" presetID="34" presetClass="entr" presetSubtype="0" fill="hold" grpId="0" nodeType="afterEffect">
                                  <p:stCondLst>
                                    <p:cond delay="0"/>
                                  </p:stCondLst>
                                  <p:childTnLst>
                                    <p:set>
                                      <p:cBhvr>
                                        <p:cTn id="64" dur="1" fill="hold">
                                          <p:stCondLst>
                                            <p:cond delay="0"/>
                                          </p:stCondLst>
                                        </p:cTn>
                                        <p:tgtEl>
                                          <p:spTgt spid="6">
                                            <p:txEl>
                                              <p:pRg st="10" end="10"/>
                                            </p:txEl>
                                          </p:spTgt>
                                        </p:tgtEl>
                                        <p:attrNameLst>
                                          <p:attrName>style.visibility</p:attrName>
                                        </p:attrNameLst>
                                      </p:cBhvr>
                                      <p:to>
                                        <p:strVal val="visible"/>
                                      </p:to>
                                    </p:set>
                                    <p:anim from="(-#ppt_w/2)" to="(#ppt_x)" calcmode="lin" valueType="num">
                                      <p:cBhvr>
                                        <p:cTn id="65" dur="600" fill="hold">
                                          <p:stCondLst>
                                            <p:cond delay="0"/>
                                          </p:stCondLst>
                                        </p:cTn>
                                        <p:tgtEl>
                                          <p:spTgt spid="6">
                                            <p:txEl>
                                              <p:pRg st="10" end="10"/>
                                            </p:txEl>
                                          </p:spTgt>
                                        </p:tgtEl>
                                        <p:attrNameLst>
                                          <p:attrName>ppt_x</p:attrName>
                                        </p:attrNameLst>
                                      </p:cBhvr>
                                    </p:anim>
                                    <p:anim from="0" to="-1.0" calcmode="lin" valueType="num">
                                      <p:cBhvr>
                                        <p:cTn id="66" dur="200" decel="50000" autoRev="1" fill="hold">
                                          <p:stCondLst>
                                            <p:cond delay="600"/>
                                          </p:stCondLst>
                                        </p:cTn>
                                        <p:tgtEl>
                                          <p:spTgt spid="6">
                                            <p:txEl>
                                              <p:pRg st="10" end="10"/>
                                            </p:txEl>
                                          </p:spTgt>
                                        </p:tgtEl>
                                        <p:attrNameLst>
                                          <p:attrName>xshear</p:attrName>
                                        </p:attrNameLst>
                                      </p:cBhvr>
                                    </p:anim>
                                    <p:animScale>
                                      <p:cBhvr>
                                        <p:cTn id="67" dur="200" decel="100000" autoRev="1" fill="hold">
                                          <p:stCondLst>
                                            <p:cond delay="600"/>
                                          </p:stCondLst>
                                        </p:cTn>
                                        <p:tgtEl>
                                          <p:spTgt spid="6">
                                            <p:txEl>
                                              <p:pRg st="10" end="10"/>
                                            </p:txEl>
                                          </p:spTgt>
                                        </p:tgtEl>
                                      </p:cBhvr>
                                      <p:from x="100000" y="100000"/>
                                      <p:to x="80000" y="100000"/>
                                    </p:animScale>
                                    <p:anim by="(#ppt_h/3+#ppt_w*0.1)" calcmode="lin" valueType="num">
                                      <p:cBhvr additive="sum">
                                        <p:cTn id="68" dur="200" decel="100000" autoRev="1" fill="hold">
                                          <p:stCondLst>
                                            <p:cond delay="600"/>
                                          </p:stCondLst>
                                        </p:cTn>
                                        <p:tgtEl>
                                          <p:spTgt spid="6">
                                            <p:txEl>
                                              <p:pRg st="10" end="10"/>
                                            </p:txEl>
                                          </p:spTgt>
                                        </p:tgtEl>
                                        <p:attrNameLst>
                                          <p:attrName>ppt_x</p:attrName>
                                        </p:attrNameLst>
                                      </p:cBhvr>
                                    </p:anim>
                                  </p:childTnLst>
                                </p:cTn>
                              </p:par>
                              <p:par>
                                <p:cTn id="69" presetID="34" presetClass="entr" presetSubtype="0" fill="hold" grpId="0" nodeType="withEffect">
                                  <p:stCondLst>
                                    <p:cond delay="0"/>
                                  </p:stCondLst>
                                  <p:childTnLst>
                                    <p:set>
                                      <p:cBhvr>
                                        <p:cTn id="70" dur="1" fill="hold">
                                          <p:stCondLst>
                                            <p:cond delay="0"/>
                                          </p:stCondLst>
                                        </p:cTn>
                                        <p:tgtEl>
                                          <p:spTgt spid="6">
                                            <p:txEl>
                                              <p:pRg st="11" end="11"/>
                                            </p:txEl>
                                          </p:spTgt>
                                        </p:tgtEl>
                                        <p:attrNameLst>
                                          <p:attrName>style.visibility</p:attrName>
                                        </p:attrNameLst>
                                      </p:cBhvr>
                                      <p:to>
                                        <p:strVal val="visible"/>
                                      </p:to>
                                    </p:set>
                                    <p:anim from="(-#ppt_w/2)" to="(#ppt_x)" calcmode="lin" valueType="num">
                                      <p:cBhvr>
                                        <p:cTn id="71" dur="600" fill="hold">
                                          <p:stCondLst>
                                            <p:cond delay="0"/>
                                          </p:stCondLst>
                                        </p:cTn>
                                        <p:tgtEl>
                                          <p:spTgt spid="6">
                                            <p:txEl>
                                              <p:pRg st="11" end="11"/>
                                            </p:txEl>
                                          </p:spTgt>
                                        </p:tgtEl>
                                        <p:attrNameLst>
                                          <p:attrName>ppt_x</p:attrName>
                                        </p:attrNameLst>
                                      </p:cBhvr>
                                    </p:anim>
                                    <p:anim from="0" to="-1.0" calcmode="lin" valueType="num">
                                      <p:cBhvr>
                                        <p:cTn id="72" dur="200" decel="50000" autoRev="1" fill="hold">
                                          <p:stCondLst>
                                            <p:cond delay="600"/>
                                          </p:stCondLst>
                                        </p:cTn>
                                        <p:tgtEl>
                                          <p:spTgt spid="6">
                                            <p:txEl>
                                              <p:pRg st="11" end="11"/>
                                            </p:txEl>
                                          </p:spTgt>
                                        </p:tgtEl>
                                        <p:attrNameLst>
                                          <p:attrName>xshear</p:attrName>
                                        </p:attrNameLst>
                                      </p:cBhvr>
                                    </p:anim>
                                    <p:animScale>
                                      <p:cBhvr>
                                        <p:cTn id="73" dur="200" decel="100000" autoRev="1" fill="hold">
                                          <p:stCondLst>
                                            <p:cond delay="600"/>
                                          </p:stCondLst>
                                        </p:cTn>
                                        <p:tgtEl>
                                          <p:spTgt spid="6">
                                            <p:txEl>
                                              <p:pRg st="11" end="11"/>
                                            </p:txEl>
                                          </p:spTgt>
                                        </p:tgtEl>
                                      </p:cBhvr>
                                      <p:from x="100000" y="100000"/>
                                      <p:to x="80000" y="100000"/>
                                    </p:animScale>
                                    <p:anim by="(#ppt_h/3+#ppt_w*0.1)" calcmode="lin" valueType="num">
                                      <p:cBhvr additive="sum">
                                        <p:cTn id="74" dur="200" decel="100000" autoRev="1" fill="hold">
                                          <p:stCondLst>
                                            <p:cond delay="600"/>
                                          </p:stCondLst>
                                        </p:cTn>
                                        <p:tgtEl>
                                          <p:spTgt spid="6">
                                            <p:txEl>
                                              <p:pRg st="11" end="11"/>
                                            </p:txEl>
                                          </p:spTgt>
                                        </p:tgtEl>
                                        <p:attrNameLst>
                                          <p:attrName>ppt_x</p:attrName>
                                        </p:attrNameLst>
                                      </p:cBhvr>
                                    </p:anim>
                                  </p:childTnLst>
                                </p:cTn>
                              </p:par>
                              <p:par>
                                <p:cTn id="75" presetID="49" presetClass="entr" presetSubtype="0" decel="100000" fill="hold" nodeType="with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p:cTn id="77" dur="1000" fill="hold"/>
                                        <p:tgtEl>
                                          <p:spTgt spid="7"/>
                                        </p:tgtEl>
                                        <p:attrNameLst>
                                          <p:attrName>ppt_w</p:attrName>
                                        </p:attrNameLst>
                                      </p:cBhvr>
                                      <p:tavLst>
                                        <p:tav tm="0">
                                          <p:val>
                                            <p:fltVal val="0"/>
                                          </p:val>
                                        </p:tav>
                                        <p:tav tm="100000">
                                          <p:val>
                                            <p:strVal val="#ppt_w"/>
                                          </p:val>
                                        </p:tav>
                                      </p:tavLst>
                                    </p:anim>
                                    <p:anim calcmode="lin" valueType="num">
                                      <p:cBhvr>
                                        <p:cTn id="78" dur="1000" fill="hold"/>
                                        <p:tgtEl>
                                          <p:spTgt spid="7"/>
                                        </p:tgtEl>
                                        <p:attrNameLst>
                                          <p:attrName>ppt_h</p:attrName>
                                        </p:attrNameLst>
                                      </p:cBhvr>
                                      <p:tavLst>
                                        <p:tav tm="0">
                                          <p:val>
                                            <p:fltVal val="0"/>
                                          </p:val>
                                        </p:tav>
                                        <p:tav tm="100000">
                                          <p:val>
                                            <p:strVal val="#ppt_h"/>
                                          </p:val>
                                        </p:tav>
                                      </p:tavLst>
                                    </p:anim>
                                    <p:anim calcmode="lin" valueType="num">
                                      <p:cBhvr>
                                        <p:cTn id="79" dur="1000" fill="hold"/>
                                        <p:tgtEl>
                                          <p:spTgt spid="7"/>
                                        </p:tgtEl>
                                        <p:attrNameLst>
                                          <p:attrName>style.rotation</p:attrName>
                                        </p:attrNameLst>
                                      </p:cBhvr>
                                      <p:tavLst>
                                        <p:tav tm="0">
                                          <p:val>
                                            <p:fltVal val="360"/>
                                          </p:val>
                                        </p:tav>
                                        <p:tav tm="100000">
                                          <p:val>
                                            <p:fltVal val="0"/>
                                          </p:val>
                                        </p:tav>
                                      </p:tavLst>
                                    </p:anim>
                                    <p:animEffect transition="in" filter="fade">
                                      <p:cBhvr>
                                        <p:cTn id="8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334962"/>
          </a:xfrm>
        </p:spPr>
        <p:txBody>
          <a:bodyPr>
            <a:normAutofit fontScale="90000"/>
          </a:bodyPr>
          <a:lstStyle/>
          <a:p>
            <a:endParaRPr lang="en-US" dirty="0"/>
          </a:p>
        </p:txBody>
      </p:sp>
      <p:sp>
        <p:nvSpPr>
          <p:cNvPr id="6" name="Content Placeholder 5"/>
          <p:cNvSpPr>
            <a:spLocks noGrp="1"/>
          </p:cNvSpPr>
          <p:nvPr>
            <p:ph idx="1"/>
          </p:nvPr>
        </p:nvSpPr>
        <p:spPr>
          <a:xfrm>
            <a:off x="457200" y="685800"/>
            <a:ext cx="8229600" cy="5440363"/>
          </a:xfrm>
        </p:spPr>
        <p:txBody>
          <a:bodyPr>
            <a:normAutofit/>
          </a:bodyPr>
          <a:lstStyle/>
          <a:p>
            <a:pPr lvl="2"/>
            <a:endParaRPr lang="en-US" sz="2000" b="1" dirty="0" smtClean="0">
              <a:latin typeface="Times New Roman" pitchFamily="18" charset="0"/>
              <a:cs typeface="Times New Roman" pitchFamily="18" charset="0"/>
            </a:endParaRPr>
          </a:p>
          <a:p>
            <a:pPr lvl="2"/>
            <a:r>
              <a:rPr lang="en-US" sz="3200" b="1" dirty="0" smtClean="0">
                <a:latin typeface="Times New Roman" pitchFamily="18" charset="0"/>
                <a:cs typeface="Times New Roman" pitchFamily="18" charset="0"/>
              </a:rPr>
              <a:t>4. </a:t>
            </a:r>
            <a:r>
              <a:rPr lang="en-US" sz="3200" b="1" u="sng" dirty="0" smtClean="0">
                <a:latin typeface="Times New Roman" pitchFamily="18" charset="0"/>
                <a:cs typeface="Times New Roman" pitchFamily="18" charset="0"/>
              </a:rPr>
              <a:t>“BIRD DOG” MOBILE </a:t>
            </a:r>
          </a:p>
          <a:p>
            <a:pPr lvl="2">
              <a:buNone/>
            </a:pPr>
            <a:r>
              <a:rPr lang="en-US" sz="3200" b="1" u="sng" dirty="0" smtClean="0">
                <a:latin typeface="Times New Roman" pitchFamily="18" charset="0"/>
                <a:cs typeface="Times New Roman" pitchFamily="18" charset="0"/>
              </a:rPr>
              <a:t>TRACKING DEVICE</a:t>
            </a:r>
          </a:p>
          <a:p>
            <a:pPr lvl="3"/>
            <a:r>
              <a:rPr lang="en-US" sz="3200" b="1" dirty="0" smtClean="0">
                <a:latin typeface="Times New Roman" pitchFamily="18" charset="0"/>
                <a:cs typeface="Times New Roman" pitchFamily="18" charset="0"/>
              </a:rPr>
              <a:t>NO SEARCH WARRANT REQUIRED</a:t>
            </a:r>
          </a:p>
          <a:p>
            <a:pPr lvl="3"/>
            <a:r>
              <a:rPr lang="en-US" sz="3200" b="1" dirty="0" smtClean="0">
                <a:latin typeface="Times New Roman" pitchFamily="18" charset="0"/>
                <a:cs typeface="Times New Roman" pitchFamily="18" charset="0"/>
              </a:rPr>
              <a:t>IT IS NOT IMPERMISSIBLY INTRUSIVE UPON PRIVATE AFFAIRS OF TARGET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6">
                                            <p:txEl>
                                              <p:pRg st="1" end="1"/>
                                            </p:txEl>
                                          </p:spTgt>
                                        </p:tgtEl>
                                        <p:attrNameLst>
                                          <p:attrName>ppt_x</p:attrName>
                                        </p:attrNameLst>
                                      </p:cBhvr>
                                    </p:anim>
                                    <p:anim from="0" to="-1.0" calcmode="lin" valueType="num">
                                      <p:cBhvr>
                                        <p:cTn id="8" dur="200" decel="50000" autoRev="1" fill="hold">
                                          <p:stCondLst>
                                            <p:cond delay="600"/>
                                          </p:stCondLst>
                                        </p:cTn>
                                        <p:tgtEl>
                                          <p:spTgt spid="6">
                                            <p:txEl>
                                              <p:pRg st="1" end="1"/>
                                            </p:txEl>
                                          </p:spTgt>
                                        </p:tgtEl>
                                        <p:attrNameLst>
                                          <p:attrName>xshear</p:attrName>
                                        </p:attrNameLst>
                                      </p:cBhvr>
                                    </p:anim>
                                    <p:animScale>
                                      <p:cBhvr>
                                        <p:cTn id="9" dur="200" decel="100000" autoRev="1" fill="hold">
                                          <p:stCondLst>
                                            <p:cond delay="600"/>
                                          </p:stCondLst>
                                        </p:cTn>
                                        <p:tgtEl>
                                          <p:spTgt spid="6">
                                            <p:txEl>
                                              <p:pRg st="1" end="1"/>
                                            </p:txEl>
                                          </p:spTgt>
                                        </p:tgtEl>
                                      </p:cBhvr>
                                      <p:from x="100000" y="100000"/>
                                      <p:to x="80000" y="100000"/>
                                    </p:animScale>
                                    <p:anim by="(#ppt_h/3+#ppt_w*0.1)" calcmode="lin" valueType="num">
                                      <p:cBhvr additive="sum">
                                        <p:cTn id="10" dur="200" decel="100000" autoRev="1" fill="hold">
                                          <p:stCondLst>
                                            <p:cond delay="600"/>
                                          </p:stCondLst>
                                        </p:cTn>
                                        <p:tgtEl>
                                          <p:spTgt spid="6">
                                            <p:txEl>
                                              <p:pRg st="1" end="1"/>
                                            </p:txEl>
                                          </p:spTgt>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from="(-#ppt_w/2)" to="(#ppt_x)" calcmode="lin" valueType="num">
                                      <p:cBhvr>
                                        <p:cTn id="14" dur="600" fill="hold">
                                          <p:stCondLst>
                                            <p:cond delay="0"/>
                                          </p:stCondLst>
                                        </p:cTn>
                                        <p:tgtEl>
                                          <p:spTgt spid="6">
                                            <p:txEl>
                                              <p:pRg st="2" end="2"/>
                                            </p:txEl>
                                          </p:spTgt>
                                        </p:tgtEl>
                                        <p:attrNameLst>
                                          <p:attrName>ppt_x</p:attrName>
                                        </p:attrNameLst>
                                      </p:cBhvr>
                                    </p:anim>
                                    <p:anim from="0" to="-1.0" calcmode="lin" valueType="num">
                                      <p:cBhvr>
                                        <p:cTn id="15" dur="200" decel="50000" autoRev="1" fill="hold">
                                          <p:stCondLst>
                                            <p:cond delay="600"/>
                                          </p:stCondLst>
                                        </p:cTn>
                                        <p:tgtEl>
                                          <p:spTgt spid="6">
                                            <p:txEl>
                                              <p:pRg st="2" end="2"/>
                                            </p:txEl>
                                          </p:spTgt>
                                        </p:tgtEl>
                                        <p:attrNameLst>
                                          <p:attrName>xshear</p:attrName>
                                        </p:attrNameLst>
                                      </p:cBhvr>
                                    </p:anim>
                                    <p:animScale>
                                      <p:cBhvr>
                                        <p:cTn id="16" dur="200" decel="100000" autoRev="1" fill="hold">
                                          <p:stCondLst>
                                            <p:cond delay="600"/>
                                          </p:stCondLst>
                                        </p:cTn>
                                        <p:tgtEl>
                                          <p:spTgt spid="6">
                                            <p:txEl>
                                              <p:pRg st="2" end="2"/>
                                            </p:txEl>
                                          </p:spTgt>
                                        </p:tgtEl>
                                      </p:cBhvr>
                                      <p:from x="100000" y="100000"/>
                                      <p:to x="80000" y="100000"/>
                                    </p:animScale>
                                    <p:anim by="(#ppt_h/3+#ppt_w*0.1)" calcmode="lin" valueType="num">
                                      <p:cBhvr additive="sum">
                                        <p:cTn id="17" dur="200" decel="100000" autoRev="1" fill="hold">
                                          <p:stCondLst>
                                            <p:cond delay="600"/>
                                          </p:stCondLst>
                                        </p:cTn>
                                        <p:tgtEl>
                                          <p:spTgt spid="6">
                                            <p:txEl>
                                              <p:pRg st="2" end="2"/>
                                            </p:txEl>
                                          </p:spTgt>
                                        </p:tgtEl>
                                        <p:attrNameLst>
                                          <p:attrName>ppt_x</p:attrName>
                                        </p:attrNameLst>
                                      </p:cBhvr>
                                    </p:anim>
                                  </p:childTnLst>
                                </p:cTn>
                              </p:par>
                            </p:childTnLst>
                          </p:cTn>
                        </p:par>
                        <p:par>
                          <p:cTn id="18" fill="hold">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from="(-#ppt_w/2)" to="(#ppt_x)" calcmode="lin" valueType="num">
                                      <p:cBhvr>
                                        <p:cTn id="21" dur="600" fill="hold">
                                          <p:stCondLst>
                                            <p:cond delay="0"/>
                                          </p:stCondLst>
                                        </p:cTn>
                                        <p:tgtEl>
                                          <p:spTgt spid="6">
                                            <p:txEl>
                                              <p:pRg st="3" end="3"/>
                                            </p:txEl>
                                          </p:spTgt>
                                        </p:tgtEl>
                                        <p:attrNameLst>
                                          <p:attrName>ppt_x</p:attrName>
                                        </p:attrNameLst>
                                      </p:cBhvr>
                                    </p:anim>
                                    <p:anim from="0" to="-1.0" calcmode="lin" valueType="num">
                                      <p:cBhvr>
                                        <p:cTn id="22" dur="200" decel="50000" autoRev="1" fill="hold">
                                          <p:stCondLst>
                                            <p:cond delay="600"/>
                                          </p:stCondLst>
                                        </p:cTn>
                                        <p:tgtEl>
                                          <p:spTgt spid="6">
                                            <p:txEl>
                                              <p:pRg st="3" end="3"/>
                                            </p:txEl>
                                          </p:spTgt>
                                        </p:tgtEl>
                                        <p:attrNameLst>
                                          <p:attrName>xshear</p:attrName>
                                        </p:attrNameLst>
                                      </p:cBhvr>
                                    </p:anim>
                                    <p:animScale>
                                      <p:cBhvr>
                                        <p:cTn id="23" dur="200" decel="100000" autoRev="1" fill="hold">
                                          <p:stCondLst>
                                            <p:cond delay="600"/>
                                          </p:stCondLst>
                                        </p:cTn>
                                        <p:tgtEl>
                                          <p:spTgt spid="6">
                                            <p:txEl>
                                              <p:pRg st="3" end="3"/>
                                            </p:txEl>
                                          </p:spTgt>
                                        </p:tgtEl>
                                      </p:cBhvr>
                                      <p:from x="100000" y="100000"/>
                                      <p:to x="80000" y="100000"/>
                                    </p:animScale>
                                    <p:anim by="(#ppt_h/3+#ppt_w*0.1)" calcmode="lin" valueType="num">
                                      <p:cBhvr additive="sum">
                                        <p:cTn id="24" dur="200" decel="100000" autoRev="1" fill="hold">
                                          <p:stCondLst>
                                            <p:cond delay="600"/>
                                          </p:stCondLst>
                                        </p:cTn>
                                        <p:tgtEl>
                                          <p:spTgt spid="6">
                                            <p:txEl>
                                              <p:pRg st="3" end="3"/>
                                            </p:txEl>
                                          </p:spTgt>
                                        </p:tgtEl>
                                        <p:attrNameLst>
                                          <p:attrName>ppt_x</p:attrName>
                                        </p:attrNameLst>
                                      </p:cBhvr>
                                    </p:anim>
                                  </p:childTnLst>
                                </p:cTn>
                              </p:par>
                            </p:childTnLst>
                          </p:cTn>
                        </p:par>
                        <p:par>
                          <p:cTn id="25" fill="hold">
                            <p:stCondLst>
                              <p:cond delay="3000"/>
                            </p:stCondLst>
                            <p:childTnLst>
                              <p:par>
                                <p:cTn id="26" presetID="34" presetClass="entr" presetSubtype="0" fill="hold" grpId="0" nodeType="after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 from="(-#ppt_w/2)" to="(#ppt_x)" calcmode="lin" valueType="num">
                                      <p:cBhvr>
                                        <p:cTn id="28" dur="600" fill="hold">
                                          <p:stCondLst>
                                            <p:cond delay="0"/>
                                          </p:stCondLst>
                                        </p:cTn>
                                        <p:tgtEl>
                                          <p:spTgt spid="6">
                                            <p:txEl>
                                              <p:pRg st="4" end="4"/>
                                            </p:txEl>
                                          </p:spTgt>
                                        </p:tgtEl>
                                        <p:attrNameLst>
                                          <p:attrName>ppt_x</p:attrName>
                                        </p:attrNameLst>
                                      </p:cBhvr>
                                    </p:anim>
                                    <p:anim from="0" to="-1.0" calcmode="lin" valueType="num">
                                      <p:cBhvr>
                                        <p:cTn id="29" dur="200" decel="50000" autoRev="1" fill="hold">
                                          <p:stCondLst>
                                            <p:cond delay="600"/>
                                          </p:stCondLst>
                                        </p:cTn>
                                        <p:tgtEl>
                                          <p:spTgt spid="6">
                                            <p:txEl>
                                              <p:pRg st="4" end="4"/>
                                            </p:txEl>
                                          </p:spTgt>
                                        </p:tgtEl>
                                        <p:attrNameLst>
                                          <p:attrName>xshear</p:attrName>
                                        </p:attrNameLst>
                                      </p:cBhvr>
                                    </p:anim>
                                    <p:animScale>
                                      <p:cBhvr>
                                        <p:cTn id="30" dur="200" decel="100000" autoRev="1" fill="hold">
                                          <p:stCondLst>
                                            <p:cond delay="600"/>
                                          </p:stCondLst>
                                        </p:cTn>
                                        <p:tgtEl>
                                          <p:spTgt spid="6">
                                            <p:txEl>
                                              <p:pRg st="4" end="4"/>
                                            </p:txEl>
                                          </p:spTgt>
                                        </p:tgtEl>
                                      </p:cBhvr>
                                      <p:from x="100000" y="100000"/>
                                      <p:to x="80000" y="100000"/>
                                    </p:animScale>
                                    <p:anim by="(#ppt_h/3+#ppt_w*0.1)" calcmode="lin" valueType="num">
                                      <p:cBhvr additive="sum">
                                        <p:cTn id="31" dur="200" decel="100000" autoRev="1" fill="hold">
                                          <p:stCondLst>
                                            <p:cond delay="600"/>
                                          </p:stCondLst>
                                        </p:cTn>
                                        <p:tgtEl>
                                          <p:spTgt spid="6">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258762"/>
          </a:xfrm>
        </p:spPr>
        <p:txBody>
          <a:bodyPr>
            <a:normAutofit fontScale="90000"/>
          </a:bodyPr>
          <a:lstStyle/>
          <a:p>
            <a:endParaRPr lang="en-US" dirty="0"/>
          </a:p>
        </p:txBody>
      </p:sp>
      <p:sp>
        <p:nvSpPr>
          <p:cNvPr id="6" name="Content Placeholder 5"/>
          <p:cNvSpPr>
            <a:spLocks noGrp="1"/>
          </p:cNvSpPr>
          <p:nvPr>
            <p:ph idx="1"/>
          </p:nvPr>
        </p:nvSpPr>
        <p:spPr>
          <a:xfrm>
            <a:off x="457200" y="304800"/>
            <a:ext cx="8229600" cy="6553200"/>
          </a:xfrm>
        </p:spPr>
        <p:txBody>
          <a:bodyPr>
            <a:normAutofit lnSpcReduction="10000"/>
          </a:bodyPr>
          <a:lstStyle/>
          <a:p>
            <a:pPr lvl="2"/>
            <a:endParaRPr lang="en-US" b="1" dirty="0" smtClean="0">
              <a:latin typeface="Times New Roman" pitchFamily="18" charset="0"/>
              <a:cs typeface="Times New Roman" pitchFamily="18" charset="0"/>
            </a:endParaRPr>
          </a:p>
          <a:p>
            <a:pPr lvl="2"/>
            <a:r>
              <a:rPr lang="en-US" b="1" dirty="0" smtClean="0">
                <a:latin typeface="Times New Roman" pitchFamily="18" charset="0"/>
                <a:cs typeface="Times New Roman" pitchFamily="18" charset="0"/>
              </a:rPr>
              <a:t>5.  </a:t>
            </a:r>
            <a:r>
              <a:rPr lang="en-US" b="1" u="sng" dirty="0" smtClean="0">
                <a:latin typeface="Times New Roman" pitchFamily="18" charset="0"/>
                <a:cs typeface="Times New Roman" pitchFamily="18" charset="0"/>
              </a:rPr>
              <a:t>“PEN REGISTER” AND “TRAP AND TRACE” DEVICES </a:t>
            </a:r>
          </a:p>
          <a:p>
            <a:pPr lvl="3"/>
            <a:r>
              <a:rPr lang="en-US" sz="2400" b="1" dirty="0" smtClean="0">
                <a:latin typeface="Times New Roman" pitchFamily="18" charset="0"/>
                <a:cs typeface="Times New Roman" pitchFamily="18" charset="0"/>
              </a:rPr>
              <a:t>PEN REGISTER IS AN ELECTRONIC DEVICE THAT RECORDS NUMBERS YOU DIAL ON YOUR </a:t>
            </a:r>
            <a:r>
              <a:rPr lang="en-US" sz="2400" b="1" smtClean="0">
                <a:latin typeface="Times New Roman" pitchFamily="18" charset="0"/>
                <a:cs typeface="Times New Roman" pitchFamily="18" charset="0"/>
              </a:rPr>
              <a:t>PHONE </a:t>
            </a:r>
          </a:p>
          <a:p>
            <a:pPr lvl="3"/>
            <a:r>
              <a:rPr lang="en-US" sz="2400" b="1" smtClean="0">
                <a:latin typeface="Times New Roman" pitchFamily="18" charset="0"/>
                <a:cs typeface="Times New Roman" pitchFamily="18" charset="0"/>
              </a:rPr>
              <a:t>TRAP </a:t>
            </a:r>
            <a:r>
              <a:rPr lang="en-US" sz="2400" b="1" dirty="0" smtClean="0">
                <a:latin typeface="Times New Roman" pitchFamily="18" charset="0"/>
                <a:cs typeface="Times New Roman" pitchFamily="18" charset="0"/>
              </a:rPr>
              <a:t>AND TRACE DEVICES RECORD THE NUMBERS THAT CALL YOU</a:t>
            </a:r>
          </a:p>
          <a:p>
            <a:pPr lvl="3"/>
            <a:r>
              <a:rPr lang="en-US" sz="2400" b="1" dirty="0" smtClean="0">
                <a:latin typeface="Times New Roman" pitchFamily="18" charset="0"/>
                <a:cs typeface="Times New Roman" pitchFamily="18" charset="0"/>
              </a:rPr>
              <a:t>NOT AN ILLEGAL SEARCH NOR VIOLATION OF 4</a:t>
            </a:r>
            <a:r>
              <a:rPr lang="en-US" sz="2400" b="1" baseline="30000" dirty="0" smtClean="0">
                <a:latin typeface="Times New Roman" pitchFamily="18" charset="0"/>
                <a:cs typeface="Times New Roman" pitchFamily="18" charset="0"/>
              </a:rPr>
              <a:t>TH</a:t>
            </a:r>
            <a:r>
              <a:rPr lang="en-US" sz="2400" b="1" dirty="0" smtClean="0">
                <a:latin typeface="Times New Roman" pitchFamily="18" charset="0"/>
                <a:cs typeface="Times New Roman" pitchFamily="18" charset="0"/>
              </a:rPr>
              <a:t> AMENDMENT  SINCE THERE IS NO REASONABLE EXPECTATON OF PRIVACY IN THE NUMBERS DIALED OR RECEIVED SINCE TELEPHONE OWNER VOLUNTARILY CONVEYED NUMBERS TO TELEPHONE COMPANY TO FACILITATE THE CONNECTION OF THE CALLS </a:t>
            </a:r>
          </a:p>
          <a:p>
            <a:pPr lvl="4"/>
            <a:r>
              <a:rPr lang="en-US" sz="2400" b="1" u="sng" dirty="0" smtClean="0">
                <a:latin typeface="Times New Roman" pitchFamily="18" charset="0"/>
                <a:cs typeface="Times New Roman" pitchFamily="18" charset="0"/>
              </a:rPr>
              <a:t>SMALL V. MARYLAND </a:t>
            </a:r>
            <a:r>
              <a:rPr lang="en-US" sz="2400" b="1" dirty="0" smtClean="0">
                <a:latin typeface="Times New Roman" pitchFamily="18" charset="0"/>
                <a:cs typeface="Times New Roman" pitchFamily="18" charset="0"/>
              </a:rPr>
              <a:t>442US 735(1979)</a:t>
            </a:r>
          </a:p>
          <a:p>
            <a:pPr lvl="3"/>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1000"/>
                                        <p:tgtEl>
                                          <p:spTgt spid="6">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1000"/>
                                        <p:tgtEl>
                                          <p:spTgt spid="6">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fade">
                                      <p:cBhvr>
                                        <p:cTn id="16" dur="1000"/>
                                        <p:tgtEl>
                                          <p:spTgt spid="6">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258762"/>
          </a:xfrm>
        </p:spPr>
        <p:txBody>
          <a:bodyPr>
            <a:normAutofit fontScale="90000"/>
          </a:bodyPr>
          <a:lstStyle/>
          <a:p>
            <a:endParaRPr lang="en-US" dirty="0"/>
          </a:p>
        </p:txBody>
      </p:sp>
      <p:sp>
        <p:nvSpPr>
          <p:cNvPr id="6" name="Content Placeholder 5"/>
          <p:cNvSpPr>
            <a:spLocks noGrp="1"/>
          </p:cNvSpPr>
          <p:nvPr>
            <p:ph idx="1"/>
          </p:nvPr>
        </p:nvSpPr>
        <p:spPr>
          <a:xfrm>
            <a:off x="457200" y="685800"/>
            <a:ext cx="8229600" cy="6172200"/>
          </a:xfrm>
        </p:spPr>
        <p:txBody>
          <a:bodyPr>
            <a:noAutofit/>
          </a:bodyPr>
          <a:lstStyle/>
          <a:p>
            <a:pPr lvl="3"/>
            <a:r>
              <a:rPr lang="en-US" sz="2800" b="1" dirty="0" smtClean="0">
                <a:latin typeface="Times New Roman" pitchFamily="18" charset="0"/>
                <a:cs typeface="Times New Roman" pitchFamily="18" charset="0"/>
              </a:rPr>
              <a:t>NO PRIVACY INTEREST SINCE YOU KNOWINGLY EXPOSE NUMBERS TO PHONE COMPANY FOR BILLING PURPOSES WHEN YOU DIAL OR RECEIVE THEM</a:t>
            </a:r>
          </a:p>
          <a:p>
            <a:pPr lvl="3"/>
            <a:r>
              <a:rPr lang="en-US" sz="2800" b="1" dirty="0" smtClean="0">
                <a:latin typeface="Times New Roman" pitchFamily="18" charset="0"/>
                <a:cs typeface="Times New Roman" pitchFamily="18" charset="0"/>
              </a:rPr>
              <a:t>EXPECTATION OF PRIVACY EXISTS WITH RESPECT TO WORDS UTTERED ON PHONE AND THUS CONTENTS OF A CONVERSATION ARE PROTECTED UNDER 4</a:t>
            </a:r>
            <a:r>
              <a:rPr lang="en-US" sz="2800" b="1" baseline="30000" dirty="0" smtClean="0">
                <a:latin typeface="Times New Roman" pitchFamily="18" charset="0"/>
                <a:cs typeface="Times New Roman" pitchFamily="18" charset="0"/>
              </a:rPr>
              <a:t>TH</a:t>
            </a:r>
            <a:r>
              <a:rPr lang="en-US" sz="2800" b="1" dirty="0" smtClean="0">
                <a:latin typeface="Times New Roman" pitchFamily="18" charset="0"/>
                <a:cs typeface="Times New Roman" pitchFamily="18" charset="0"/>
              </a:rPr>
              <a:t> AMENDMENT BUT NOT DIALING INFORMATION</a:t>
            </a:r>
          </a:p>
          <a:p>
            <a:pPr lvl="3"/>
            <a:r>
              <a:rPr lang="en-US" sz="2800" b="1" dirty="0" smtClean="0">
                <a:latin typeface="Times New Roman" pitchFamily="18" charset="0"/>
                <a:cs typeface="Times New Roman" pitchFamily="18" charset="0"/>
              </a:rPr>
              <a:t>A COURT ORDER VALID UP TO 60 DAYS IS REQUIRED</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minal-law-01.jpg"/>
          <p:cNvPicPr>
            <a:picLocks noChangeAspect="1"/>
          </p:cNvPicPr>
          <p:nvPr/>
        </p:nvPicPr>
        <p:blipFill>
          <a:blip r:embed="rId2" cstate="print"/>
          <a:stretch>
            <a:fillRect/>
          </a:stretch>
        </p:blipFill>
        <p:spPr>
          <a:xfrm>
            <a:off x="13390" y="0"/>
            <a:ext cx="9117219" cy="6857999"/>
          </a:xfrm>
          <a:prstGeom prst="rect">
            <a:avLst/>
          </a:prstGeom>
        </p:spPr>
      </p:pic>
      <p:sp>
        <p:nvSpPr>
          <p:cNvPr id="5" name="Title 4"/>
          <p:cNvSpPr>
            <a:spLocks noGrp="1"/>
          </p:cNvSpPr>
          <p:nvPr>
            <p:ph type="title"/>
          </p:nvPr>
        </p:nvSpPr>
        <p:spPr>
          <a:xfrm>
            <a:off x="457200" y="274638"/>
            <a:ext cx="8229600" cy="182562"/>
          </a:xfrm>
        </p:spPr>
        <p:txBody>
          <a:bodyPr>
            <a:normAutofit fontScale="90000"/>
          </a:bodyPr>
          <a:lstStyle/>
          <a:p>
            <a:endParaRPr lang="en-US" dirty="0"/>
          </a:p>
        </p:txBody>
      </p:sp>
      <p:sp>
        <p:nvSpPr>
          <p:cNvPr id="6" name="Content Placeholder 5"/>
          <p:cNvSpPr>
            <a:spLocks noGrp="1"/>
          </p:cNvSpPr>
          <p:nvPr>
            <p:ph idx="1"/>
          </p:nvPr>
        </p:nvSpPr>
        <p:spPr>
          <a:xfrm>
            <a:off x="457200" y="304800"/>
            <a:ext cx="8229600" cy="6553200"/>
          </a:xfrm>
        </p:spPr>
        <p:txBody>
          <a:bodyPr>
            <a:normAutofit fontScale="92500"/>
          </a:bodyPr>
          <a:lstStyle/>
          <a:p>
            <a:pPr lvl="2"/>
            <a:endParaRPr lang="en-US" b="1" dirty="0" smtClean="0">
              <a:latin typeface="Times New Roman" pitchFamily="18" charset="0"/>
              <a:cs typeface="Times New Roman" pitchFamily="18" charset="0"/>
            </a:endParaRPr>
          </a:p>
          <a:p>
            <a:pPr lvl="2"/>
            <a:r>
              <a:rPr lang="en-US" sz="3200" b="1" dirty="0" smtClean="0">
                <a:latin typeface="Times New Roman" pitchFamily="18" charset="0"/>
                <a:cs typeface="Times New Roman" pitchFamily="18" charset="0"/>
              </a:rPr>
              <a:t>6.   </a:t>
            </a:r>
            <a:r>
              <a:rPr lang="en-US" sz="3200" b="1" u="sng" dirty="0" smtClean="0">
                <a:latin typeface="Times New Roman" pitchFamily="18" charset="0"/>
                <a:cs typeface="Times New Roman" pitchFamily="18" charset="0"/>
              </a:rPr>
              <a:t>WIRETAPPING OR ELECTRONIC EAVES DROPPING SECTION 934.07 </a:t>
            </a:r>
          </a:p>
          <a:p>
            <a:pPr lvl="3"/>
            <a:r>
              <a:rPr lang="en-US" sz="2800" b="1" dirty="0" smtClean="0">
                <a:latin typeface="Times New Roman" pitchFamily="18" charset="0"/>
                <a:cs typeface="Times New Roman" pitchFamily="18" charset="0"/>
              </a:rPr>
              <a:t>THE ACT OF SECRETLY LISTENING TO THE PRIVATE CONVERSATIONS OF OTHERS WITHOUT THEIR KNOWLEDGE OR CONSENT </a:t>
            </a:r>
          </a:p>
          <a:p>
            <a:pPr lvl="3"/>
            <a:r>
              <a:rPr lang="en-US" sz="3200" b="1" dirty="0" smtClean="0">
                <a:latin typeface="Times New Roman" pitchFamily="18" charset="0"/>
                <a:cs typeface="Times New Roman" pitchFamily="18" charset="0"/>
              </a:rPr>
              <a:t>AFFIDAVIT OF LAW ENFORCEMENT OFFICER IS REQUIRED TO SECURE COURT AUTHORIZATION </a:t>
            </a:r>
          </a:p>
          <a:p>
            <a:pPr lvl="3"/>
            <a:r>
              <a:rPr lang="en-US" sz="3200" b="1" dirty="0" smtClean="0">
                <a:latin typeface="Times New Roman" pitchFamily="18" charset="0"/>
                <a:cs typeface="Times New Roman" pitchFamily="18" charset="0"/>
              </a:rPr>
              <a:t>COURT ORDER IS GOOD FOR 30 DAYS, BUT MAY BE </a:t>
            </a:r>
            <a:r>
              <a:rPr lang="en-US" sz="3200" b="1" dirty="0" smtClean="0">
                <a:latin typeface="Times New Roman" pitchFamily="18" charset="0"/>
                <a:cs typeface="Times New Roman" pitchFamily="18" charset="0"/>
              </a:rPr>
              <a:t>EXTENDED WITH COURT APPROVAL</a:t>
            </a:r>
            <a:endParaRPr lang="en-US" sz="3200" b="1" dirty="0" smtClean="0">
              <a:latin typeface="Times New Roman" pitchFamily="18" charset="0"/>
              <a:cs typeface="Times New Roman" pitchFamily="18" charset="0"/>
            </a:endParaRPr>
          </a:p>
          <a:p>
            <a:pPr lvl="1"/>
            <a:endParaRPr lang="en-US" dirty="0"/>
          </a:p>
        </p:txBody>
      </p:sp>
      <p:pic>
        <p:nvPicPr>
          <p:cNvPr id="7" name="Picture 6" descr="wiretapping1.jpg"/>
          <p:cNvPicPr>
            <a:picLocks noChangeAspect="1"/>
          </p:cNvPicPr>
          <p:nvPr/>
        </p:nvPicPr>
        <p:blipFill>
          <a:blip r:embed="rId3" cstate="print"/>
          <a:stretch>
            <a:fillRect/>
          </a:stretch>
        </p:blipFill>
        <p:spPr>
          <a:xfrm>
            <a:off x="0" y="3962400"/>
            <a:ext cx="1905000" cy="2895600"/>
          </a:xfrm>
          <a:prstGeom prst="round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dissolve">
                                      <p:cBhvr>
                                        <p:cTn id="10" dur="500"/>
                                        <p:tgtEl>
                                          <p:spTgt spid="6">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dissolve">
                                      <p:cBhvr>
                                        <p:cTn id="13" dur="500"/>
                                        <p:tgtEl>
                                          <p:spTgt spid="6">
                                            <p:txEl>
                                              <p:pRg st="3" end="3"/>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dissolve">
                                      <p:cBhvr>
                                        <p:cTn id="16" dur="500"/>
                                        <p:tgtEl>
                                          <p:spTgt spid="6">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744</Words>
  <Application>Microsoft Office PowerPoint</Application>
  <PresentationFormat>On-screen Show (4:3)</PresentationFormat>
  <Paragraphs>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VI.  CRIMINAL PROCESS FROM ARREST TO CONCLUSION</vt:lpstr>
      <vt:lpstr>I. POLICE INVESTIGATIVE TOOLS </vt:lpstr>
      <vt:lpstr>Slide 3</vt:lpstr>
      <vt:lpstr>Slide 4</vt:lpstr>
      <vt:lpstr>Slide 5</vt:lpstr>
      <vt:lpstr>Slide 6</vt:lpstr>
      <vt:lpstr>Slide 7</vt:lpstr>
      <vt:lpstr>Slide 8</vt:lpstr>
      <vt:lpstr>Slide 9</vt:lpstr>
      <vt:lpstr>Slide 10</vt:lpstr>
      <vt:lpstr>Slide 11</vt:lpstr>
      <vt:lpstr>Slide 12</vt:lpstr>
      <vt:lpstr>7.  SEARCH WARRANTS </vt:lpstr>
      <vt:lpstr>Slide 14</vt:lpstr>
      <vt:lpstr>Slide 15</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Lizette</dc:creator>
  <cp:lastModifiedBy>JIS</cp:lastModifiedBy>
  <cp:revision>46</cp:revision>
  <dcterms:created xsi:type="dcterms:W3CDTF">2010-04-06T19:59:27Z</dcterms:created>
  <dcterms:modified xsi:type="dcterms:W3CDTF">2012-04-09T15:17:14Z</dcterms:modified>
</cp:coreProperties>
</file>