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59" r:id="rId5"/>
    <p:sldId id="264" r:id="rId6"/>
    <p:sldId id="272" r:id="rId7"/>
    <p:sldId id="260" r:id="rId8"/>
    <p:sldId id="270" r:id="rId9"/>
    <p:sldId id="261" r:id="rId10"/>
    <p:sldId id="271" r:id="rId11"/>
    <p:sldId id="262" r:id="rId12"/>
    <p:sldId id="265" r:id="rId13"/>
    <p:sldId id="267" r:id="rId14"/>
    <p:sldId id="266" r:id="rId15"/>
    <p:sldId id="269"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389"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79CFCF-9E1F-4C36-86DE-8C7E2C6490C9}" type="datetimeFigureOut">
              <a:rPr lang="en-US" smtClean="0"/>
              <a:pPr/>
              <a:t>4/9/2012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A0CC47-BAFD-4CBE-8945-3BCBDC1E287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79CFCF-9E1F-4C36-86DE-8C7E2C6490C9}" type="datetimeFigureOut">
              <a:rPr lang="en-US" smtClean="0"/>
              <a:pPr/>
              <a:t>4/9/2012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A0CC47-BAFD-4CBE-8945-3BCBDC1E287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79CFCF-9E1F-4C36-86DE-8C7E2C6490C9}" type="datetimeFigureOut">
              <a:rPr lang="en-US" smtClean="0"/>
              <a:pPr/>
              <a:t>4/9/2012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A0CC47-BAFD-4CBE-8945-3BCBDC1E287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79CFCF-9E1F-4C36-86DE-8C7E2C6490C9}" type="datetimeFigureOut">
              <a:rPr lang="en-US" smtClean="0"/>
              <a:pPr/>
              <a:t>4/9/2012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A0CC47-BAFD-4CBE-8945-3BCBDC1E287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79CFCF-9E1F-4C36-86DE-8C7E2C6490C9}" type="datetimeFigureOut">
              <a:rPr lang="en-US" smtClean="0"/>
              <a:pPr/>
              <a:t>4/9/2012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A0CC47-BAFD-4CBE-8945-3BCBDC1E287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79CFCF-9E1F-4C36-86DE-8C7E2C6490C9}" type="datetimeFigureOut">
              <a:rPr lang="en-US" smtClean="0"/>
              <a:pPr/>
              <a:t>4/9/2012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A0CC47-BAFD-4CBE-8945-3BCBDC1E287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79CFCF-9E1F-4C36-86DE-8C7E2C6490C9}" type="datetimeFigureOut">
              <a:rPr lang="en-US" smtClean="0"/>
              <a:pPr/>
              <a:t>4/9/2012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DA0CC47-BAFD-4CBE-8945-3BCBDC1E287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79CFCF-9E1F-4C36-86DE-8C7E2C6490C9}" type="datetimeFigureOut">
              <a:rPr lang="en-US" smtClean="0"/>
              <a:pPr/>
              <a:t>4/9/2012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DA0CC47-BAFD-4CBE-8945-3BCBDC1E287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79CFCF-9E1F-4C36-86DE-8C7E2C6490C9}" type="datetimeFigureOut">
              <a:rPr lang="en-US" smtClean="0"/>
              <a:pPr/>
              <a:t>4/9/2012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DA0CC47-BAFD-4CBE-8945-3BCBDC1E287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79CFCF-9E1F-4C36-86DE-8C7E2C6490C9}" type="datetimeFigureOut">
              <a:rPr lang="en-US" smtClean="0"/>
              <a:pPr/>
              <a:t>4/9/2012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A0CC47-BAFD-4CBE-8945-3BCBDC1E287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79CFCF-9E1F-4C36-86DE-8C7E2C6490C9}" type="datetimeFigureOut">
              <a:rPr lang="en-US" smtClean="0"/>
              <a:pPr/>
              <a:t>4/9/2012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A0CC47-BAFD-4CBE-8945-3BCBDC1E287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3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79CFCF-9E1F-4C36-86DE-8C7E2C6490C9}" type="datetimeFigureOut">
              <a:rPr lang="en-US" smtClean="0"/>
              <a:pPr/>
              <a:t>4/9/2012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A0CC47-BAFD-4CBE-8945-3BCBDC1E287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riminal-law-01.jpg"/>
          <p:cNvPicPr>
            <a:picLocks noChangeAspect="1"/>
          </p:cNvPicPr>
          <p:nvPr/>
        </p:nvPicPr>
        <p:blipFill>
          <a:blip r:embed="rId2" cstate="print"/>
          <a:stretch>
            <a:fillRect/>
          </a:stretch>
        </p:blipFill>
        <p:spPr>
          <a:xfrm>
            <a:off x="13390" y="0"/>
            <a:ext cx="9117219" cy="6857999"/>
          </a:xfrm>
          <a:prstGeom prst="rect">
            <a:avLst/>
          </a:prstGeom>
        </p:spPr>
      </p:pic>
      <p:sp>
        <p:nvSpPr>
          <p:cNvPr id="2" name="Title 1"/>
          <p:cNvSpPr>
            <a:spLocks noGrp="1"/>
          </p:cNvSpPr>
          <p:nvPr>
            <p:ph type="ctrTitle"/>
          </p:nvPr>
        </p:nvSpPr>
        <p:spPr>
          <a:xfrm>
            <a:off x="685800" y="1752601"/>
            <a:ext cx="7772400" cy="1847850"/>
          </a:xfrm>
        </p:spPr>
        <p:txBody>
          <a:bodyPr>
            <a:normAutofit fontScale="90000"/>
          </a:bodyPr>
          <a:lstStyle/>
          <a:p>
            <a:r>
              <a:rPr lang="en-US" b="1" dirty="0" smtClean="0">
                <a:latin typeface="Times New Roman" pitchFamily="18" charset="0"/>
                <a:cs typeface="Times New Roman" pitchFamily="18" charset="0"/>
              </a:rPr>
              <a:t>VI.  CRIMINAL PROCESS FROM ARREST TO CONCLUSION</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fontScale="92500"/>
          </a:bodyPr>
          <a:lstStyle/>
          <a:p>
            <a:r>
              <a:rPr lang="en-US" sz="4000" b="1" dirty="0" smtClean="0">
                <a:solidFill>
                  <a:schemeClr val="tx1"/>
                </a:solidFill>
                <a:latin typeface="Times New Roman" pitchFamily="18" charset="0"/>
                <a:cs typeface="Times New Roman" pitchFamily="18" charset="0"/>
              </a:rPr>
              <a:t>PRESENTED BY: </a:t>
            </a:r>
          </a:p>
          <a:p>
            <a:r>
              <a:rPr lang="en-US" sz="4000" b="1" dirty="0" smtClean="0">
                <a:solidFill>
                  <a:schemeClr val="tx1"/>
                </a:solidFill>
                <a:latin typeface="Times New Roman" pitchFamily="18" charset="0"/>
                <a:cs typeface="Times New Roman" pitchFamily="18" charset="0"/>
              </a:rPr>
              <a:t>JUDGE MARK A. SPEISER</a:t>
            </a:r>
            <a:endParaRPr lang="en-US" sz="40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05"/>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 calcmode="lin" valueType="num">
                                      <p:cBhvr>
                                        <p:cTn id="9" dur="1000" fill="hold"/>
                                        <p:tgtEl>
                                          <p:spTgt spid="2"/>
                                        </p:tgtEl>
                                        <p:attrNameLst>
                                          <p:attrName>ppt_x</p:attrName>
                                        </p:attrNameLst>
                                      </p:cBhvr>
                                      <p:tavLst>
                                        <p:tav tm="0">
                                          <p:val>
                                            <p:strVal val="#ppt_x-.2"/>
                                          </p:val>
                                        </p:tav>
                                        <p:tav tm="100000">
                                          <p:val>
                                            <p:strVal val="#ppt_x"/>
                                          </p:val>
                                        </p:tav>
                                      </p:tavLst>
                                    </p:anim>
                                    <p:anim calcmode="lin" valueType="num">
                                      <p:cBhvr>
                                        <p:cTn id="10" dur="1000" fill="hold"/>
                                        <p:tgtEl>
                                          <p:spTgt spid="2"/>
                                        </p:tgtEl>
                                        <p:attrNameLst>
                                          <p:attrName>ppt_y</p:attrName>
                                        </p:attrNameLst>
                                      </p:cBhvr>
                                      <p:tavLst>
                                        <p:tav tm="0">
                                          <p:val>
                                            <p:strVal val="#ppt_y"/>
                                          </p:val>
                                        </p:tav>
                                        <p:tav tm="100000">
                                          <p:val>
                                            <p:strVal val="#ppt_y"/>
                                          </p:val>
                                        </p:tav>
                                      </p:tavLst>
                                    </p:anim>
                                    <p:animEffect transition="in" filter="fade">
                                      <p:cBhvr>
                                        <p:cTn id="11" dur="1000"/>
                                        <p:tgtEl>
                                          <p:spTgt spid="2"/>
                                        </p:tgtEl>
                                      </p:cBhvr>
                                    </p:animEffect>
                                  </p:childTnLst>
                                </p:cTn>
                              </p:par>
                            </p:childTnLst>
                          </p:cTn>
                        </p:par>
                        <p:par>
                          <p:cTn id="12" fill="hold">
                            <p:stCondLst>
                              <p:cond delay="1000"/>
                            </p:stCondLst>
                            <p:childTnLst>
                              <p:par>
                                <p:cTn id="13" presetID="54" presetClass="entr" presetSubtype="0" accel="10000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6"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8"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9" dur="1000"/>
                                        <p:tgtEl>
                                          <p:spTgt spid="3">
                                            <p:txEl>
                                              <p:pRg st="0" end="0"/>
                                            </p:txEl>
                                          </p:spTgt>
                                        </p:tgtEl>
                                      </p:cBhvr>
                                    </p:animEffect>
                                  </p:childTnLst>
                                </p:cTn>
                              </p:par>
                            </p:childTnLst>
                          </p:cTn>
                        </p:par>
                        <p:par>
                          <p:cTn id="20" fill="hold">
                            <p:stCondLst>
                              <p:cond delay="2000"/>
                            </p:stCondLst>
                            <p:childTnLst>
                              <p:par>
                                <p:cTn id="21" presetID="54" presetClass="entr" presetSubtype="0" accel="100000" fill="hold" grpId="0"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24"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5"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7"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riminal-law-01.jpg"/>
          <p:cNvPicPr>
            <a:picLocks noChangeAspect="1"/>
          </p:cNvPicPr>
          <p:nvPr/>
        </p:nvPicPr>
        <p:blipFill>
          <a:blip r:embed="rId2" cstate="print"/>
          <a:stretch>
            <a:fillRect/>
          </a:stretch>
        </p:blipFill>
        <p:spPr>
          <a:xfrm>
            <a:off x="13390" y="0"/>
            <a:ext cx="9117219" cy="6857999"/>
          </a:xfrm>
          <a:prstGeom prst="rect">
            <a:avLst/>
          </a:prstGeom>
        </p:spPr>
      </p:pic>
      <p:sp>
        <p:nvSpPr>
          <p:cNvPr id="5" name="Title 4"/>
          <p:cNvSpPr>
            <a:spLocks noGrp="1"/>
          </p:cNvSpPr>
          <p:nvPr>
            <p:ph type="title"/>
          </p:nvPr>
        </p:nvSpPr>
        <p:spPr>
          <a:xfrm>
            <a:off x="457200" y="274638"/>
            <a:ext cx="8229600" cy="182562"/>
          </a:xfrm>
        </p:spPr>
        <p:txBody>
          <a:bodyPr>
            <a:normAutofit fontScale="90000"/>
          </a:bodyPr>
          <a:lstStyle/>
          <a:p>
            <a:endParaRPr lang="en-US" dirty="0"/>
          </a:p>
        </p:txBody>
      </p:sp>
      <p:sp>
        <p:nvSpPr>
          <p:cNvPr id="6" name="Content Placeholder 5"/>
          <p:cNvSpPr>
            <a:spLocks noGrp="1"/>
          </p:cNvSpPr>
          <p:nvPr>
            <p:ph idx="1"/>
          </p:nvPr>
        </p:nvSpPr>
        <p:spPr>
          <a:xfrm>
            <a:off x="457200" y="762000"/>
            <a:ext cx="8229600" cy="6096000"/>
          </a:xfrm>
        </p:spPr>
        <p:txBody>
          <a:bodyPr>
            <a:normAutofit lnSpcReduction="10000"/>
          </a:bodyPr>
          <a:lstStyle/>
          <a:p>
            <a:pPr lvl="3"/>
            <a:r>
              <a:rPr lang="en-US" sz="2800" b="1" dirty="0" smtClean="0">
                <a:latin typeface="Times New Roman" pitchFamily="18" charset="0"/>
                <a:cs typeface="Times New Roman" pitchFamily="18" charset="0"/>
              </a:rPr>
              <a:t>BEFORE WIRETAP WARRANT WILL BE JUDICIALLY APPROVED, POLICE </a:t>
            </a:r>
            <a:r>
              <a:rPr lang="en-US" sz="2800" b="1" dirty="0" smtClean="0">
                <a:latin typeface="Times New Roman" pitchFamily="18" charset="0"/>
                <a:cs typeface="Times New Roman" pitchFamily="18" charset="0"/>
              </a:rPr>
              <a:t>MUST ESTABLISH </a:t>
            </a:r>
            <a:r>
              <a:rPr lang="en-US" sz="2800" b="1" u="sng" dirty="0" smtClean="0">
                <a:latin typeface="Times New Roman" pitchFamily="18" charset="0"/>
                <a:cs typeface="Times New Roman" pitchFamily="18" charset="0"/>
              </a:rPr>
              <a:t>ALL</a:t>
            </a:r>
            <a:r>
              <a:rPr lang="en-US" sz="2800" b="1" dirty="0" smtClean="0">
                <a:latin typeface="Times New Roman" pitchFamily="18" charset="0"/>
                <a:cs typeface="Times New Roman" pitchFamily="18" charset="0"/>
              </a:rPr>
              <a:t> OTHER INVESTIGATIVE TECHNIQUES HAVE EITHER FAILED, ARE LIKELY TO FAIL, OR ARE TO DANGEROUS TO UNDERTAKE</a:t>
            </a:r>
          </a:p>
          <a:p>
            <a:pPr lvl="3"/>
            <a:r>
              <a:rPr lang="en-US" sz="2800" b="1" dirty="0" smtClean="0">
                <a:latin typeface="Times New Roman" pitchFamily="18" charset="0"/>
                <a:cs typeface="Times New Roman" pitchFamily="18" charset="0"/>
              </a:rPr>
              <a:t>MUST SPECIFY IN DETAIL SUBJECT MATTER OF COMMUNICATIONS SOUGHT TO BE INTERCEPTED, IDENTITY OF PERSONS WHO HAVE OR ARE ABOUT TO COMMIT AN OFFENSE TO BE INTERCEPTED, AND LOCATION(S) WHERE INTERCEPTIONS WILL OCCUR</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dissolve">
                                      <p:cBhvr>
                                        <p:cTn id="10"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riminal-law-01.jpg"/>
          <p:cNvPicPr>
            <a:picLocks noChangeAspect="1"/>
          </p:cNvPicPr>
          <p:nvPr/>
        </p:nvPicPr>
        <p:blipFill>
          <a:blip r:embed="rId2" cstate="print"/>
          <a:stretch>
            <a:fillRect/>
          </a:stretch>
        </p:blipFill>
        <p:spPr>
          <a:xfrm>
            <a:off x="13390" y="0"/>
            <a:ext cx="9117219" cy="6857999"/>
          </a:xfrm>
          <a:prstGeom prst="rect">
            <a:avLst/>
          </a:prstGeom>
        </p:spPr>
      </p:pic>
      <p:sp>
        <p:nvSpPr>
          <p:cNvPr id="5" name="Title 4"/>
          <p:cNvSpPr>
            <a:spLocks noGrp="1"/>
          </p:cNvSpPr>
          <p:nvPr>
            <p:ph type="title"/>
          </p:nvPr>
        </p:nvSpPr>
        <p:spPr>
          <a:xfrm>
            <a:off x="457200" y="274638"/>
            <a:ext cx="8229600" cy="106362"/>
          </a:xfrm>
        </p:spPr>
        <p:txBody>
          <a:bodyPr>
            <a:normAutofit fontScale="90000"/>
          </a:bodyPr>
          <a:lstStyle/>
          <a:p>
            <a:endParaRPr lang="en-US" dirty="0"/>
          </a:p>
        </p:txBody>
      </p:sp>
      <p:sp>
        <p:nvSpPr>
          <p:cNvPr id="6" name="Content Placeholder 5"/>
          <p:cNvSpPr>
            <a:spLocks noGrp="1"/>
          </p:cNvSpPr>
          <p:nvPr>
            <p:ph idx="1"/>
          </p:nvPr>
        </p:nvSpPr>
        <p:spPr>
          <a:xfrm>
            <a:off x="0" y="381000"/>
            <a:ext cx="9144000" cy="6858000"/>
          </a:xfrm>
        </p:spPr>
        <p:txBody>
          <a:bodyPr>
            <a:noAutofit/>
          </a:bodyPr>
          <a:lstStyle/>
          <a:p>
            <a:pPr lvl="3"/>
            <a:r>
              <a:rPr lang="en-US" sz="2400" b="1" dirty="0" smtClean="0">
                <a:latin typeface="Times New Roman" pitchFamily="18" charset="0"/>
                <a:cs typeface="Times New Roman" pitchFamily="18" charset="0"/>
              </a:rPr>
              <a:t>NO STATE MAY ENACT A WIRETAP STATUTE THAT IS </a:t>
            </a:r>
            <a:r>
              <a:rPr lang="en-US" sz="2400" b="1" u="sng" dirty="0" smtClean="0">
                <a:latin typeface="Times New Roman" pitchFamily="18" charset="0"/>
                <a:cs typeface="Times New Roman" pitchFamily="18" charset="0"/>
              </a:rPr>
              <a:t>LESS</a:t>
            </a:r>
            <a:r>
              <a:rPr lang="en-US" sz="2400" b="1" dirty="0" smtClean="0">
                <a:latin typeface="Times New Roman" pitchFamily="18" charset="0"/>
                <a:cs typeface="Times New Roman" pitchFamily="18" charset="0"/>
              </a:rPr>
              <a:t> RESTRICTIVE  ON LAW ENFORCEMENT THAN THE FEDERAL WIRETAP LAW; STATE WIRETAP LEGISLATION HOWEVER MAY BE MORE RESTRICTIVE THAN THE FEDERAL WIRETAP LAW</a:t>
            </a:r>
          </a:p>
          <a:p>
            <a:pPr lvl="3"/>
            <a:r>
              <a:rPr lang="en-US" sz="2400" b="1" dirty="0" smtClean="0">
                <a:latin typeface="Times New Roman" pitchFamily="18" charset="0"/>
                <a:cs typeface="Times New Roman" pitchFamily="18" charset="0"/>
              </a:rPr>
              <a:t>STATE WIRETAP STATUTE CAN ONLY BE USED FOR CRIMES ENUMERATED IN THE FEDERAL WIRETAP STATUTE THAT ARE FELONIES DANGEROUS TO LIFE, LIMB OR PROPERTY</a:t>
            </a:r>
          </a:p>
          <a:p>
            <a:pPr lvl="4"/>
            <a:r>
              <a:rPr lang="en-US" sz="2400" b="1" dirty="0" smtClean="0">
                <a:latin typeface="Times New Roman" pitchFamily="18" charset="0"/>
                <a:cs typeface="Times New Roman" pitchFamily="18" charset="0"/>
              </a:rPr>
              <a:t> </a:t>
            </a:r>
            <a:r>
              <a:rPr lang="en-US" sz="2400" b="1" u="sng" dirty="0" smtClean="0">
                <a:latin typeface="Times New Roman" pitchFamily="18" charset="0"/>
                <a:cs typeface="Times New Roman" pitchFamily="18" charset="0"/>
              </a:rPr>
              <a:t>NOT PROSTITUTION OR ANY OTHER MISDEMEANOR</a:t>
            </a:r>
            <a:endParaRPr lang="en-US" sz="2400" b="1" dirty="0" smtClean="0">
              <a:latin typeface="Times New Roman" pitchFamily="18" charset="0"/>
              <a:cs typeface="Times New Roman" pitchFamily="18" charset="0"/>
            </a:endParaRPr>
          </a:p>
          <a:p>
            <a:pPr lvl="3"/>
            <a:r>
              <a:rPr lang="en-US" sz="2400" b="1" dirty="0" smtClean="0">
                <a:latin typeface="Times New Roman" pitchFamily="18" charset="0"/>
                <a:cs typeface="Times New Roman" pitchFamily="18" charset="0"/>
              </a:rPr>
              <a:t>PROBABLE CAUSE MUST BE SHOWN THAT A CRIME HAS BEEN OR IS BEING COMMITTED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lide(fromBottom)">
                                      <p:cBhvr>
                                        <p:cTn id="7" dur="1000"/>
                                        <p:tgtEl>
                                          <p:spTgt spid="6">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slide(fromBottom)">
                                      <p:cBhvr>
                                        <p:cTn id="10" dur="1000"/>
                                        <p:tgtEl>
                                          <p:spTgt spid="6">
                                            <p:txEl>
                                              <p:pRg st="1" end="1"/>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slide(fromBottom)">
                                      <p:cBhvr>
                                        <p:cTn id="13" dur="1000"/>
                                        <p:tgtEl>
                                          <p:spTgt spid="6">
                                            <p:txEl>
                                              <p:pRg st="2" end="2"/>
                                            </p:txEl>
                                          </p:spTgt>
                                        </p:tgtEl>
                                      </p:cBhvr>
                                    </p:animEffect>
                                  </p:childTnLst>
                                </p:cTn>
                              </p:par>
                              <p:par>
                                <p:cTn id="14" presetID="12" presetClass="entr" presetSubtype="4" fill="hold" grpId="0"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slide(fromBottom)">
                                      <p:cBhvr>
                                        <p:cTn id="16"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riminal-law-01.jpg"/>
          <p:cNvPicPr>
            <a:picLocks noChangeAspect="1"/>
          </p:cNvPicPr>
          <p:nvPr/>
        </p:nvPicPr>
        <p:blipFill>
          <a:blip r:embed="rId2" cstate="print"/>
          <a:stretch>
            <a:fillRect/>
          </a:stretch>
        </p:blipFill>
        <p:spPr>
          <a:xfrm>
            <a:off x="13390" y="0"/>
            <a:ext cx="9117219" cy="6857999"/>
          </a:xfrm>
          <a:prstGeom prst="rect">
            <a:avLst/>
          </a:prstGeom>
        </p:spPr>
      </p:pic>
      <p:sp>
        <p:nvSpPr>
          <p:cNvPr id="5" name="Title 4"/>
          <p:cNvSpPr>
            <a:spLocks noGrp="1"/>
          </p:cNvSpPr>
          <p:nvPr>
            <p:ph type="title"/>
          </p:nvPr>
        </p:nvSpPr>
        <p:spPr/>
        <p:txBody>
          <a:bodyPr/>
          <a:lstStyle/>
          <a:p>
            <a:endParaRPr lang="en-US" dirty="0"/>
          </a:p>
        </p:txBody>
      </p:sp>
      <p:sp>
        <p:nvSpPr>
          <p:cNvPr id="6" name="Content Placeholder 5"/>
          <p:cNvSpPr>
            <a:spLocks noGrp="1"/>
          </p:cNvSpPr>
          <p:nvPr>
            <p:ph idx="1"/>
          </p:nvPr>
        </p:nvSpPr>
        <p:spPr>
          <a:xfrm>
            <a:off x="457200" y="914400"/>
            <a:ext cx="8229600" cy="5211763"/>
          </a:xfrm>
        </p:spPr>
        <p:txBody>
          <a:bodyPr>
            <a:normAutofit lnSpcReduction="10000"/>
          </a:bodyPr>
          <a:lstStyle/>
          <a:p>
            <a:pPr lvl="3"/>
            <a:r>
              <a:rPr lang="en-US" sz="2800" b="1" dirty="0" smtClean="0">
                <a:latin typeface="Times New Roman" pitchFamily="18" charset="0"/>
                <a:cs typeface="Times New Roman" pitchFamily="18" charset="0"/>
              </a:rPr>
              <a:t>CAN’T BE USED TO INVESTIGATE NONVIOLENT CRIMES </a:t>
            </a:r>
          </a:p>
          <a:p>
            <a:pPr lvl="3"/>
            <a:r>
              <a:rPr lang="en-US" sz="2800" b="1" dirty="0" smtClean="0">
                <a:latin typeface="Times New Roman" pitchFamily="18" charset="0"/>
                <a:cs typeface="Times New Roman" pitchFamily="18" charset="0"/>
              </a:rPr>
              <a:t>EVIDENCE OF OTHER CRIMES UNCOVERED AS A RESULT OF AN INVALID WIRETAP CAN NOT AFTER THE FACT VALIDATE AN OTHERWISE INVALID AUTHORIZATION</a:t>
            </a:r>
          </a:p>
          <a:p>
            <a:pPr lvl="3"/>
            <a:r>
              <a:rPr lang="en-US" sz="2800" b="1" dirty="0" smtClean="0">
                <a:latin typeface="Times New Roman" pitchFamily="18" charset="0"/>
                <a:cs typeface="Times New Roman" pitchFamily="18" charset="0"/>
              </a:rPr>
              <a:t>CAN EITHER BE FOR A “PHONE TAP”OR FOR A “HIDDEN AUDIO AND VIDEO DEVICE” PLACED IN A RESIDENCE OR OFFICE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10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2" fill="hold" grpId="0" nodeType="after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calcmode="lin" valueType="num">
                                      <p:cBhvr additive="base">
                                        <p:cTn id="12" dur="1000" fill="hold"/>
                                        <p:tgtEl>
                                          <p:spTgt spid="6">
                                            <p:txEl>
                                              <p:pRg st="1" end="1"/>
                                            </p:txEl>
                                          </p:spTgt>
                                        </p:tgtEl>
                                        <p:attrNameLst>
                                          <p:attrName>ppt_x</p:attrName>
                                        </p:attrNameLst>
                                      </p:cBhvr>
                                      <p:tavLst>
                                        <p:tav tm="0">
                                          <p:val>
                                            <p:strVal val="1+#ppt_w/2"/>
                                          </p:val>
                                        </p:tav>
                                        <p:tav tm="100000">
                                          <p:val>
                                            <p:strVal val="#ppt_x"/>
                                          </p:val>
                                        </p:tav>
                                      </p:tavLst>
                                    </p:anim>
                                    <p:anim calcmode="lin" valueType="num">
                                      <p:cBhvr additive="base">
                                        <p:cTn id="13" dur="10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 calcmode="lin" valueType="num">
                                      <p:cBhvr additive="base">
                                        <p:cTn id="17"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riminal-law-01.jpg"/>
          <p:cNvPicPr>
            <a:picLocks noChangeAspect="1"/>
          </p:cNvPicPr>
          <p:nvPr/>
        </p:nvPicPr>
        <p:blipFill>
          <a:blip r:embed="rId2" cstate="print"/>
          <a:stretch>
            <a:fillRect/>
          </a:stretch>
        </p:blipFill>
        <p:spPr>
          <a:xfrm>
            <a:off x="13390" y="0"/>
            <a:ext cx="9117219" cy="6857999"/>
          </a:xfrm>
          <a:prstGeom prst="rect">
            <a:avLst/>
          </a:prstGeom>
        </p:spPr>
      </p:pic>
      <p:sp>
        <p:nvSpPr>
          <p:cNvPr id="7" name="Title 6"/>
          <p:cNvSpPr>
            <a:spLocks noGrp="1"/>
          </p:cNvSpPr>
          <p:nvPr>
            <p:ph type="title"/>
          </p:nvPr>
        </p:nvSpPr>
        <p:spPr/>
        <p:txBody>
          <a:bodyPr/>
          <a:lstStyle/>
          <a:p>
            <a:pPr lvl="2" algn="l" rtl="0">
              <a:spcBef>
                <a:spcPct val="0"/>
              </a:spcBef>
            </a:pPr>
            <a:r>
              <a:rPr lang="en-US" sz="2800" b="1" dirty="0" smtClean="0">
                <a:latin typeface="Times New Roman" pitchFamily="18" charset="0"/>
                <a:cs typeface="Times New Roman" pitchFamily="18" charset="0"/>
              </a:rPr>
              <a:t>7.  </a:t>
            </a:r>
            <a:r>
              <a:rPr lang="en-US" sz="2800" b="1" u="sng" dirty="0" smtClean="0">
                <a:latin typeface="Times New Roman" pitchFamily="18" charset="0"/>
                <a:cs typeface="Times New Roman" pitchFamily="18" charset="0"/>
              </a:rPr>
              <a:t>SEARCH WARRANTS</a:t>
            </a:r>
            <a:br>
              <a:rPr lang="en-US" sz="2800" b="1" u="sng" dirty="0" smtClean="0">
                <a:latin typeface="Times New Roman" pitchFamily="18" charset="0"/>
                <a:cs typeface="Times New Roman" pitchFamily="18" charset="0"/>
              </a:rPr>
            </a:br>
            <a:endParaRPr lang="en-US" dirty="0"/>
          </a:p>
        </p:txBody>
      </p:sp>
      <p:sp>
        <p:nvSpPr>
          <p:cNvPr id="6" name="Content Placeholder 5"/>
          <p:cNvSpPr>
            <a:spLocks noGrp="1"/>
          </p:cNvSpPr>
          <p:nvPr>
            <p:ph sz="half" idx="1"/>
          </p:nvPr>
        </p:nvSpPr>
        <p:spPr>
          <a:xfrm>
            <a:off x="304800" y="1143000"/>
            <a:ext cx="4191000" cy="5562600"/>
          </a:xfrm>
        </p:spPr>
        <p:txBody>
          <a:bodyPr>
            <a:noAutofit/>
          </a:bodyPr>
          <a:lstStyle/>
          <a:p>
            <a:r>
              <a:rPr lang="en-US" sz="2000" b="1" dirty="0" smtClean="0">
                <a:latin typeface="Times New Roman" pitchFamily="18" charset="0"/>
                <a:cs typeface="Times New Roman" pitchFamily="18" charset="0"/>
              </a:rPr>
              <a:t>PROBABLE CAUSE REQUIREMENT </a:t>
            </a:r>
          </a:p>
          <a:p>
            <a:r>
              <a:rPr lang="en-US" sz="2000" b="1" dirty="0" smtClean="0">
                <a:latin typeface="Times New Roman" pitchFamily="18" charset="0"/>
                <a:cs typeface="Times New Roman" pitchFamily="18" charset="0"/>
              </a:rPr>
              <a:t>UNDER OATH BY POLICE OFFICER</a:t>
            </a:r>
          </a:p>
          <a:p>
            <a:r>
              <a:rPr lang="en-US" sz="2000" b="1" dirty="0" smtClean="0">
                <a:latin typeface="Times New Roman" pitchFamily="18" charset="0"/>
                <a:cs typeface="Times New Roman" pitchFamily="18" charset="0"/>
              </a:rPr>
              <a:t>APPLICATION MUST BE TO A  JUDGE BY AFFIDAVIT  OF LAW ENFORCEMENT OFFICER</a:t>
            </a:r>
          </a:p>
          <a:p>
            <a:r>
              <a:rPr lang="en-US" sz="2000" b="1" dirty="0" smtClean="0">
                <a:latin typeface="Times New Roman" pitchFamily="18" charset="0"/>
                <a:cs typeface="Times New Roman" pitchFamily="18" charset="0"/>
              </a:rPr>
              <a:t>DETAILED DESCRIPTION REQUIREMENT </a:t>
            </a:r>
          </a:p>
          <a:p>
            <a:pPr lvl="1"/>
            <a:r>
              <a:rPr lang="en-US" sz="1600" b="1" dirty="0" smtClean="0">
                <a:latin typeface="Times New Roman" pitchFamily="18" charset="0"/>
                <a:cs typeface="Times New Roman" pitchFamily="18" charset="0"/>
              </a:rPr>
              <a:t>PLACE TO BE SEARCHED</a:t>
            </a:r>
          </a:p>
          <a:p>
            <a:pPr lvl="1"/>
            <a:r>
              <a:rPr lang="en-US" sz="1600" b="1" dirty="0" smtClean="0">
                <a:latin typeface="Times New Roman" pitchFamily="18" charset="0"/>
                <a:cs typeface="Times New Roman" pitchFamily="18" charset="0"/>
              </a:rPr>
              <a:t>THINGS TO BE SEIZED</a:t>
            </a:r>
          </a:p>
          <a:p>
            <a:pPr lvl="1"/>
            <a:r>
              <a:rPr lang="en-US" sz="1600" b="1" dirty="0" smtClean="0">
                <a:latin typeface="Times New Roman" pitchFamily="18" charset="0"/>
                <a:cs typeface="Times New Roman" pitchFamily="18" charset="0"/>
              </a:rPr>
              <a:t>EVIDENCE TO BE OBTAINED</a:t>
            </a:r>
          </a:p>
        </p:txBody>
      </p:sp>
      <p:pic>
        <p:nvPicPr>
          <p:cNvPr id="9" name="Content Placeholder 8" descr="warrant.jpg"/>
          <p:cNvPicPr>
            <a:picLocks noGrp="1" noChangeAspect="1"/>
          </p:cNvPicPr>
          <p:nvPr>
            <p:ph sz="half" idx="2"/>
          </p:nvPr>
        </p:nvPicPr>
        <p:blipFill>
          <a:blip r:embed="rId3" cstate="print"/>
          <a:stretch>
            <a:fillRect/>
          </a:stretch>
        </p:blipFill>
        <p:spPr>
          <a:xfrm>
            <a:off x="4876800" y="0"/>
            <a:ext cx="4267200" cy="68580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1+#ppt_w/2"/>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12"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1000" fill="hold"/>
                                        <p:tgtEl>
                                          <p:spTgt spid="9"/>
                                        </p:tgtEl>
                                        <p:attrNameLst>
                                          <p:attrName>ppt_x</p:attrName>
                                        </p:attrNameLst>
                                      </p:cBhvr>
                                      <p:tavLst>
                                        <p:tav tm="0">
                                          <p:val>
                                            <p:strVal val="0-#ppt_w/2"/>
                                          </p:val>
                                        </p:tav>
                                        <p:tav tm="100000">
                                          <p:val>
                                            <p:strVal val="#ppt_x"/>
                                          </p:val>
                                        </p:tav>
                                      </p:tavLst>
                                    </p:anim>
                                    <p:anim calcmode="lin" valueType="num">
                                      <p:cBhvr additive="base">
                                        <p:cTn id="12" dur="1000" fill="hold"/>
                                        <p:tgtEl>
                                          <p:spTgt spid="9"/>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6" fill="hold" nodeType="afterEffect">
                                  <p:stCondLst>
                                    <p:cond delay="0"/>
                                  </p:stCondLst>
                                  <p:childTnLst>
                                    <p:set>
                                      <p:cBhvr>
                                        <p:cTn id="15" dur="1" fill="hold">
                                          <p:stCondLst>
                                            <p:cond delay="0"/>
                                          </p:stCondLst>
                                        </p:cTn>
                                        <p:tgtEl>
                                          <p:spTgt spid="6">
                                            <p:txEl>
                                              <p:pRg st="0" end="0"/>
                                            </p:txEl>
                                          </p:spTgt>
                                        </p:tgtEl>
                                        <p:attrNameLst>
                                          <p:attrName>style.visibility</p:attrName>
                                        </p:attrNameLst>
                                      </p:cBhvr>
                                      <p:to>
                                        <p:strVal val="visible"/>
                                      </p:to>
                                    </p:set>
                                    <p:anim calcmode="lin" valueType="num">
                                      <p:cBhvr additive="base">
                                        <p:cTn id="16" dur="10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17" dur="1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18" fill="hold">
                            <p:stCondLst>
                              <p:cond delay="2000"/>
                            </p:stCondLst>
                            <p:childTnLst>
                              <p:par>
                                <p:cTn id="19" presetID="2" presetClass="entr" presetSubtype="6" fill="hold" nodeType="after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 calcmode="lin" valueType="num">
                                      <p:cBhvr additive="base">
                                        <p:cTn id="21" dur="1000" fill="hold"/>
                                        <p:tgtEl>
                                          <p:spTgt spid="6">
                                            <p:txEl>
                                              <p:pRg st="1" end="1"/>
                                            </p:txEl>
                                          </p:spTgt>
                                        </p:tgtEl>
                                        <p:attrNameLst>
                                          <p:attrName>ppt_x</p:attrName>
                                        </p:attrNameLst>
                                      </p:cBhvr>
                                      <p:tavLst>
                                        <p:tav tm="0">
                                          <p:val>
                                            <p:strVal val="1+#ppt_w/2"/>
                                          </p:val>
                                        </p:tav>
                                        <p:tav tm="100000">
                                          <p:val>
                                            <p:strVal val="#ppt_x"/>
                                          </p:val>
                                        </p:tav>
                                      </p:tavLst>
                                    </p:anim>
                                    <p:anim calcmode="lin" valueType="num">
                                      <p:cBhvr additive="base">
                                        <p:cTn id="22" dur="1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23" fill="hold">
                            <p:stCondLst>
                              <p:cond delay="3000"/>
                            </p:stCondLst>
                            <p:childTnLst>
                              <p:par>
                                <p:cTn id="24" presetID="2" presetClass="entr" presetSubtype="6" fill="hold" nodeType="afterEffect">
                                  <p:stCondLst>
                                    <p:cond delay="0"/>
                                  </p:stCondLst>
                                  <p:childTnLst>
                                    <p:set>
                                      <p:cBhvr>
                                        <p:cTn id="25" dur="1" fill="hold">
                                          <p:stCondLst>
                                            <p:cond delay="0"/>
                                          </p:stCondLst>
                                        </p:cTn>
                                        <p:tgtEl>
                                          <p:spTgt spid="6">
                                            <p:txEl>
                                              <p:pRg st="2" end="2"/>
                                            </p:txEl>
                                          </p:spTgt>
                                        </p:tgtEl>
                                        <p:attrNameLst>
                                          <p:attrName>style.visibility</p:attrName>
                                        </p:attrNameLst>
                                      </p:cBhvr>
                                      <p:to>
                                        <p:strVal val="visible"/>
                                      </p:to>
                                    </p:set>
                                    <p:anim calcmode="lin" valueType="num">
                                      <p:cBhvr additive="base">
                                        <p:cTn id="26" dur="1000" fill="hold"/>
                                        <p:tgtEl>
                                          <p:spTgt spid="6">
                                            <p:txEl>
                                              <p:pRg st="2" end="2"/>
                                            </p:txEl>
                                          </p:spTgt>
                                        </p:tgtEl>
                                        <p:attrNameLst>
                                          <p:attrName>ppt_x</p:attrName>
                                        </p:attrNameLst>
                                      </p:cBhvr>
                                      <p:tavLst>
                                        <p:tav tm="0">
                                          <p:val>
                                            <p:strVal val="1+#ppt_w/2"/>
                                          </p:val>
                                        </p:tav>
                                        <p:tav tm="100000">
                                          <p:val>
                                            <p:strVal val="#ppt_x"/>
                                          </p:val>
                                        </p:tav>
                                      </p:tavLst>
                                    </p:anim>
                                    <p:anim calcmode="lin" valueType="num">
                                      <p:cBhvr additive="base">
                                        <p:cTn id="27" dur="1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par>
                          <p:cTn id="28" fill="hold">
                            <p:stCondLst>
                              <p:cond delay="4000"/>
                            </p:stCondLst>
                            <p:childTnLst>
                              <p:par>
                                <p:cTn id="29" presetID="2" presetClass="entr" presetSubtype="6" fill="hold" nodeType="after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additive="base">
                                        <p:cTn id="31" dur="1000" fill="hold"/>
                                        <p:tgtEl>
                                          <p:spTgt spid="6">
                                            <p:txEl>
                                              <p:pRg st="3" end="3"/>
                                            </p:txEl>
                                          </p:spTgt>
                                        </p:tgtEl>
                                        <p:attrNameLst>
                                          <p:attrName>ppt_x</p:attrName>
                                        </p:attrNameLst>
                                      </p:cBhvr>
                                      <p:tavLst>
                                        <p:tav tm="0">
                                          <p:val>
                                            <p:strVal val="1+#ppt_w/2"/>
                                          </p:val>
                                        </p:tav>
                                        <p:tav tm="100000">
                                          <p:val>
                                            <p:strVal val="#ppt_x"/>
                                          </p:val>
                                        </p:tav>
                                      </p:tavLst>
                                    </p:anim>
                                    <p:anim calcmode="lin" valueType="num">
                                      <p:cBhvr additive="base">
                                        <p:cTn id="32" dur="10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par>
                          <p:cTn id="33" fill="hold">
                            <p:stCondLst>
                              <p:cond delay="5000"/>
                            </p:stCondLst>
                            <p:childTnLst>
                              <p:par>
                                <p:cTn id="34" presetID="2" presetClass="entr" presetSubtype="6" fill="hold" nodeType="afterEffect">
                                  <p:stCondLst>
                                    <p:cond delay="0"/>
                                  </p:stCondLst>
                                  <p:childTnLst>
                                    <p:set>
                                      <p:cBhvr>
                                        <p:cTn id="35" dur="1" fill="hold">
                                          <p:stCondLst>
                                            <p:cond delay="0"/>
                                          </p:stCondLst>
                                        </p:cTn>
                                        <p:tgtEl>
                                          <p:spTgt spid="6">
                                            <p:txEl>
                                              <p:pRg st="4" end="4"/>
                                            </p:txEl>
                                          </p:spTgt>
                                        </p:tgtEl>
                                        <p:attrNameLst>
                                          <p:attrName>style.visibility</p:attrName>
                                        </p:attrNameLst>
                                      </p:cBhvr>
                                      <p:to>
                                        <p:strVal val="visible"/>
                                      </p:to>
                                    </p:set>
                                    <p:anim calcmode="lin" valueType="num">
                                      <p:cBhvr additive="base">
                                        <p:cTn id="36" dur="1000" fill="hold"/>
                                        <p:tgtEl>
                                          <p:spTgt spid="6">
                                            <p:txEl>
                                              <p:pRg st="4" end="4"/>
                                            </p:txEl>
                                          </p:spTgt>
                                        </p:tgtEl>
                                        <p:attrNameLst>
                                          <p:attrName>ppt_x</p:attrName>
                                        </p:attrNameLst>
                                      </p:cBhvr>
                                      <p:tavLst>
                                        <p:tav tm="0">
                                          <p:val>
                                            <p:strVal val="1+#ppt_w/2"/>
                                          </p:val>
                                        </p:tav>
                                        <p:tav tm="100000">
                                          <p:val>
                                            <p:strVal val="#ppt_x"/>
                                          </p:val>
                                        </p:tav>
                                      </p:tavLst>
                                    </p:anim>
                                    <p:anim calcmode="lin" valueType="num">
                                      <p:cBhvr additive="base">
                                        <p:cTn id="37" dur="10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par>
                          <p:cTn id="38" fill="hold">
                            <p:stCondLst>
                              <p:cond delay="6000"/>
                            </p:stCondLst>
                            <p:childTnLst>
                              <p:par>
                                <p:cTn id="39" presetID="2" presetClass="entr" presetSubtype="6" fill="hold" nodeType="afterEffect">
                                  <p:stCondLst>
                                    <p:cond delay="0"/>
                                  </p:stCondLst>
                                  <p:childTnLst>
                                    <p:set>
                                      <p:cBhvr>
                                        <p:cTn id="40" dur="1" fill="hold">
                                          <p:stCondLst>
                                            <p:cond delay="0"/>
                                          </p:stCondLst>
                                        </p:cTn>
                                        <p:tgtEl>
                                          <p:spTgt spid="6">
                                            <p:txEl>
                                              <p:pRg st="5" end="5"/>
                                            </p:txEl>
                                          </p:spTgt>
                                        </p:tgtEl>
                                        <p:attrNameLst>
                                          <p:attrName>style.visibility</p:attrName>
                                        </p:attrNameLst>
                                      </p:cBhvr>
                                      <p:to>
                                        <p:strVal val="visible"/>
                                      </p:to>
                                    </p:set>
                                    <p:anim calcmode="lin" valueType="num">
                                      <p:cBhvr additive="base">
                                        <p:cTn id="41" dur="1000" fill="hold"/>
                                        <p:tgtEl>
                                          <p:spTgt spid="6">
                                            <p:txEl>
                                              <p:pRg st="5" end="5"/>
                                            </p:txEl>
                                          </p:spTgt>
                                        </p:tgtEl>
                                        <p:attrNameLst>
                                          <p:attrName>ppt_x</p:attrName>
                                        </p:attrNameLst>
                                      </p:cBhvr>
                                      <p:tavLst>
                                        <p:tav tm="0">
                                          <p:val>
                                            <p:strVal val="1+#ppt_w/2"/>
                                          </p:val>
                                        </p:tav>
                                        <p:tav tm="100000">
                                          <p:val>
                                            <p:strVal val="#ppt_x"/>
                                          </p:val>
                                        </p:tav>
                                      </p:tavLst>
                                    </p:anim>
                                    <p:anim calcmode="lin" valueType="num">
                                      <p:cBhvr additive="base">
                                        <p:cTn id="42" dur="10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par>
                          <p:cTn id="43" fill="hold">
                            <p:stCondLst>
                              <p:cond delay="7000"/>
                            </p:stCondLst>
                            <p:childTnLst>
                              <p:par>
                                <p:cTn id="44" presetID="2" presetClass="entr" presetSubtype="6" fill="hold" nodeType="afterEffect">
                                  <p:stCondLst>
                                    <p:cond delay="0"/>
                                  </p:stCondLst>
                                  <p:childTnLst>
                                    <p:set>
                                      <p:cBhvr>
                                        <p:cTn id="45" dur="1" fill="hold">
                                          <p:stCondLst>
                                            <p:cond delay="0"/>
                                          </p:stCondLst>
                                        </p:cTn>
                                        <p:tgtEl>
                                          <p:spTgt spid="6">
                                            <p:txEl>
                                              <p:pRg st="6" end="6"/>
                                            </p:txEl>
                                          </p:spTgt>
                                        </p:tgtEl>
                                        <p:attrNameLst>
                                          <p:attrName>style.visibility</p:attrName>
                                        </p:attrNameLst>
                                      </p:cBhvr>
                                      <p:to>
                                        <p:strVal val="visible"/>
                                      </p:to>
                                    </p:set>
                                    <p:anim calcmode="lin" valueType="num">
                                      <p:cBhvr additive="base">
                                        <p:cTn id="46" dur="1000" fill="hold"/>
                                        <p:tgtEl>
                                          <p:spTgt spid="6">
                                            <p:txEl>
                                              <p:pRg st="6" end="6"/>
                                            </p:txEl>
                                          </p:spTgt>
                                        </p:tgtEl>
                                        <p:attrNameLst>
                                          <p:attrName>ppt_x</p:attrName>
                                        </p:attrNameLst>
                                      </p:cBhvr>
                                      <p:tavLst>
                                        <p:tav tm="0">
                                          <p:val>
                                            <p:strVal val="1+#ppt_w/2"/>
                                          </p:val>
                                        </p:tav>
                                        <p:tav tm="100000">
                                          <p:val>
                                            <p:strVal val="#ppt_x"/>
                                          </p:val>
                                        </p:tav>
                                      </p:tavLst>
                                    </p:anim>
                                    <p:anim calcmode="lin" valueType="num">
                                      <p:cBhvr additive="base">
                                        <p:cTn id="47" dur="10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riminal-law-01.jpg"/>
          <p:cNvPicPr>
            <a:picLocks noChangeAspect="1"/>
          </p:cNvPicPr>
          <p:nvPr/>
        </p:nvPicPr>
        <p:blipFill>
          <a:blip r:embed="rId2" cstate="print"/>
          <a:stretch>
            <a:fillRect/>
          </a:stretch>
        </p:blipFill>
        <p:spPr>
          <a:xfrm>
            <a:off x="13390" y="0"/>
            <a:ext cx="9117219" cy="6857999"/>
          </a:xfrm>
          <a:prstGeom prst="rect">
            <a:avLst/>
          </a:prstGeom>
        </p:spPr>
      </p:pic>
      <p:sp>
        <p:nvSpPr>
          <p:cNvPr id="5" name="Title 4"/>
          <p:cNvSpPr>
            <a:spLocks noGrp="1"/>
          </p:cNvSpPr>
          <p:nvPr>
            <p:ph type="title"/>
          </p:nvPr>
        </p:nvSpPr>
        <p:spPr>
          <a:xfrm>
            <a:off x="457200" y="274638"/>
            <a:ext cx="8229600" cy="182562"/>
          </a:xfrm>
        </p:spPr>
        <p:txBody>
          <a:bodyPr>
            <a:normAutofit fontScale="90000"/>
          </a:bodyPr>
          <a:lstStyle/>
          <a:p>
            <a:endParaRPr lang="en-US" dirty="0"/>
          </a:p>
        </p:txBody>
      </p:sp>
      <p:sp>
        <p:nvSpPr>
          <p:cNvPr id="6" name="Content Placeholder 5"/>
          <p:cNvSpPr>
            <a:spLocks noGrp="1"/>
          </p:cNvSpPr>
          <p:nvPr>
            <p:ph idx="1"/>
          </p:nvPr>
        </p:nvSpPr>
        <p:spPr>
          <a:xfrm>
            <a:off x="457200" y="457200"/>
            <a:ext cx="8229600" cy="6400800"/>
          </a:xfrm>
        </p:spPr>
        <p:txBody>
          <a:bodyPr>
            <a:normAutofit fontScale="92500" lnSpcReduction="10000"/>
          </a:bodyPr>
          <a:lstStyle/>
          <a:p>
            <a:pPr lvl="3"/>
            <a:r>
              <a:rPr lang="en-US" sz="2800" b="1" dirty="0" smtClean="0">
                <a:latin typeface="Times New Roman" pitchFamily="18" charset="0"/>
                <a:cs typeface="Times New Roman" pitchFamily="18" charset="0"/>
              </a:rPr>
              <a:t>FREQUENT ISSUES RAISED BY MOTIONS TO SUPPRESS EVIDENCE SEIZED PURSUANT TO SEARCH WARRANT (A/K/A “EXCLUSIONARY RULE”)</a:t>
            </a:r>
          </a:p>
          <a:p>
            <a:pPr lvl="4"/>
            <a:r>
              <a:rPr lang="en-US" sz="2800" b="1" dirty="0" smtClean="0">
                <a:latin typeface="Times New Roman" pitchFamily="18" charset="0"/>
                <a:cs typeface="Times New Roman" pitchFamily="18" charset="0"/>
              </a:rPr>
              <a:t>OFFICER LACKS JURISDICTION</a:t>
            </a:r>
          </a:p>
          <a:p>
            <a:pPr lvl="4"/>
            <a:r>
              <a:rPr lang="en-US" sz="2800" b="1" dirty="0" smtClean="0">
                <a:latin typeface="Times New Roman" pitchFamily="18" charset="0"/>
                <a:cs typeface="Times New Roman" pitchFamily="18" charset="0"/>
              </a:rPr>
              <a:t>FALSE STATEMENTS OR OMMISIONS IN AFFIDAVIT </a:t>
            </a:r>
          </a:p>
          <a:p>
            <a:pPr lvl="4"/>
            <a:r>
              <a:rPr lang="en-US" sz="2800" b="1" dirty="0" smtClean="0">
                <a:latin typeface="Times New Roman" pitchFamily="18" charset="0"/>
                <a:cs typeface="Times New Roman" pitchFamily="18" charset="0"/>
              </a:rPr>
              <a:t>INCORRECT ADDRESS IN AFFIDAVIT</a:t>
            </a:r>
          </a:p>
          <a:p>
            <a:pPr lvl="4"/>
            <a:r>
              <a:rPr lang="en-US" sz="2800" b="1" dirty="0" smtClean="0">
                <a:latin typeface="Times New Roman" pitchFamily="18" charset="0"/>
                <a:cs typeface="Times New Roman" pitchFamily="18" charset="0"/>
              </a:rPr>
              <a:t>INFORMATON PROVIDED BY AN INFORMANT IS NOT CREDIBLE, RELIABLE OR LACKS </a:t>
            </a:r>
            <a:r>
              <a:rPr lang="en-US" sz="2800" b="1" smtClean="0">
                <a:latin typeface="Times New Roman" pitchFamily="18" charset="0"/>
                <a:cs typeface="Times New Roman" pitchFamily="18" charset="0"/>
              </a:rPr>
              <a:t>POLICE CORROBORATION</a:t>
            </a:r>
            <a:endParaRPr lang="en-US" sz="2800" b="1" dirty="0" smtClean="0">
              <a:latin typeface="Times New Roman" pitchFamily="18" charset="0"/>
              <a:cs typeface="Times New Roman" pitchFamily="18" charset="0"/>
            </a:endParaRPr>
          </a:p>
          <a:p>
            <a:pPr lvl="4"/>
            <a:r>
              <a:rPr lang="en-US" sz="2800" b="1" dirty="0" smtClean="0">
                <a:latin typeface="Times New Roman" pitchFamily="18" charset="0"/>
                <a:cs typeface="Times New Roman" pitchFamily="18" charset="0"/>
              </a:rPr>
              <a:t>MERE CONCLUSIONS IN AFFIDAVIT</a:t>
            </a:r>
          </a:p>
          <a:p>
            <a:pPr lvl="5"/>
            <a:r>
              <a:rPr lang="en-US" sz="2800" b="1" dirty="0" smtClean="0">
                <a:latin typeface="Times New Roman" pitchFamily="18" charset="0"/>
                <a:cs typeface="Times New Roman" pitchFamily="18" charset="0"/>
              </a:rPr>
              <a:t>(LACK OF SPECIFICITY)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1000"/>
                                        <p:tgtEl>
                                          <p:spTgt spid="6">
                                            <p:txEl>
                                              <p:pRg st="1" end="1"/>
                                            </p:txEl>
                                          </p:spTgt>
                                        </p:tgtEl>
                                      </p:cBhvr>
                                    </p:animEffect>
                                    <p:anim calcmode="lin" valueType="num">
                                      <p:cBhvr>
                                        <p:cTn id="1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1000"/>
                                        <p:tgtEl>
                                          <p:spTgt spid="6">
                                            <p:txEl>
                                              <p:pRg st="2" end="2"/>
                                            </p:txEl>
                                          </p:spTgt>
                                        </p:tgtEl>
                                      </p:cBhvr>
                                    </p:animEffect>
                                    <p:anim calcmode="lin" valueType="num">
                                      <p:cBhvr>
                                        <p:cTn id="1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1000"/>
                                        <p:tgtEl>
                                          <p:spTgt spid="6">
                                            <p:txEl>
                                              <p:pRg st="3" end="3"/>
                                            </p:txEl>
                                          </p:spTgt>
                                        </p:tgtEl>
                                      </p:cBhvr>
                                    </p:animEffect>
                                    <p:anim calcmode="lin" valueType="num">
                                      <p:cBhvr>
                                        <p:cTn id="23"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6">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1000"/>
                                        <p:tgtEl>
                                          <p:spTgt spid="6">
                                            <p:txEl>
                                              <p:pRg st="4" end="4"/>
                                            </p:txEl>
                                          </p:spTgt>
                                        </p:tgtEl>
                                      </p:cBhvr>
                                    </p:animEffect>
                                    <p:anim calcmode="lin" valueType="num">
                                      <p:cBhvr>
                                        <p:cTn id="28"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6">
                                            <p:txEl>
                                              <p:pRg st="4" end="4"/>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1000"/>
                                        <p:tgtEl>
                                          <p:spTgt spid="6">
                                            <p:txEl>
                                              <p:pRg st="5" end="5"/>
                                            </p:txEl>
                                          </p:spTgt>
                                        </p:tgtEl>
                                      </p:cBhvr>
                                    </p:animEffect>
                                    <p:anim calcmode="lin" valueType="num">
                                      <p:cBhvr>
                                        <p:cTn id="33"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6">
                                            <p:txEl>
                                              <p:pRg st="5" end="5"/>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1000"/>
                                        <p:tgtEl>
                                          <p:spTgt spid="6">
                                            <p:txEl>
                                              <p:pRg st="6" end="6"/>
                                            </p:txEl>
                                          </p:spTgt>
                                        </p:tgtEl>
                                      </p:cBhvr>
                                    </p:animEffect>
                                    <p:anim calcmode="lin" valueType="num">
                                      <p:cBhvr>
                                        <p:cTn id="38"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riminal-law-01.jpg"/>
          <p:cNvPicPr>
            <a:picLocks noChangeAspect="1"/>
          </p:cNvPicPr>
          <p:nvPr/>
        </p:nvPicPr>
        <p:blipFill>
          <a:blip r:embed="rId2" cstate="print"/>
          <a:stretch>
            <a:fillRect/>
          </a:stretch>
        </p:blipFill>
        <p:spPr>
          <a:xfrm>
            <a:off x="13390" y="0"/>
            <a:ext cx="9117219" cy="6857999"/>
          </a:xfrm>
          <a:prstGeom prst="rect">
            <a:avLst/>
          </a:prstGeom>
        </p:spPr>
      </p:pic>
      <p:sp>
        <p:nvSpPr>
          <p:cNvPr id="5" name="Title 4"/>
          <p:cNvSpPr>
            <a:spLocks noGrp="1"/>
          </p:cNvSpPr>
          <p:nvPr>
            <p:ph type="title"/>
          </p:nvPr>
        </p:nvSpPr>
        <p:spPr>
          <a:xfrm>
            <a:off x="457200" y="274638"/>
            <a:ext cx="8229600" cy="182562"/>
          </a:xfrm>
        </p:spPr>
        <p:txBody>
          <a:bodyPr>
            <a:normAutofit fontScale="90000"/>
          </a:bodyPr>
          <a:lstStyle/>
          <a:p>
            <a:endParaRPr lang="en-US" dirty="0"/>
          </a:p>
        </p:txBody>
      </p:sp>
      <p:sp>
        <p:nvSpPr>
          <p:cNvPr id="6" name="Content Placeholder 5"/>
          <p:cNvSpPr>
            <a:spLocks noGrp="1"/>
          </p:cNvSpPr>
          <p:nvPr>
            <p:ph idx="1"/>
          </p:nvPr>
        </p:nvSpPr>
        <p:spPr>
          <a:xfrm>
            <a:off x="457200" y="533400"/>
            <a:ext cx="8229600" cy="6096000"/>
          </a:xfrm>
        </p:spPr>
        <p:txBody>
          <a:bodyPr>
            <a:normAutofit/>
          </a:bodyPr>
          <a:lstStyle/>
          <a:p>
            <a:pPr lvl="4"/>
            <a:r>
              <a:rPr lang="en-US" sz="2800" b="1" dirty="0" smtClean="0">
                <a:latin typeface="Times New Roman" pitchFamily="18" charset="0"/>
                <a:cs typeface="Times New Roman" pitchFamily="18" charset="0"/>
              </a:rPr>
              <a:t>FAILURE TO EXECUTE WARRANT PROPERLY BY NOT COMPLYING WITH “KNOCK AND ANNOUNCE RULE” </a:t>
            </a:r>
          </a:p>
          <a:p>
            <a:pPr lvl="4"/>
            <a:r>
              <a:rPr lang="en-US" sz="2800" b="1" dirty="0" smtClean="0">
                <a:latin typeface="Times New Roman" pitchFamily="18" charset="0"/>
                <a:cs typeface="Times New Roman" pitchFamily="18" charset="0"/>
              </a:rPr>
              <a:t>EXCEEDING SCOPE OF SEARCH AUTHORIZED BY WARRANT</a:t>
            </a:r>
          </a:p>
          <a:p>
            <a:pPr lvl="4"/>
            <a:r>
              <a:rPr lang="en-US" sz="2800" b="1" dirty="0" smtClean="0">
                <a:latin typeface="Times New Roman" pitchFamily="18" charset="0"/>
                <a:cs typeface="Times New Roman" pitchFamily="18" charset="0"/>
              </a:rPr>
              <a:t>FAILURE TO LEAVE AN “INVENTORY OF ITEMS SEIZED </a:t>
            </a:r>
          </a:p>
          <a:p>
            <a:pPr lvl="3"/>
            <a:r>
              <a:rPr lang="en-US" sz="2800" b="1" dirty="0" smtClean="0">
                <a:latin typeface="Times New Roman" pitchFamily="18" charset="0"/>
                <a:cs typeface="Times New Roman" pitchFamily="18" charset="0"/>
              </a:rPr>
              <a:t>DID DEFENDANT HAVE STANDING TO CHALLENGE SEARCH WARRANT</a:t>
            </a:r>
          </a:p>
          <a:p>
            <a:pPr lvl="3"/>
            <a:r>
              <a:rPr lang="en-US" sz="2800" b="1" dirty="0" smtClean="0">
                <a:latin typeface="Times New Roman" pitchFamily="18" charset="0"/>
                <a:cs typeface="Times New Roman" pitchFamily="18" charset="0"/>
              </a:rPr>
              <a:t>DID DEFENDANT HAVE AN EXPECTATION OF PRIVACY </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23" presetClass="entr" presetSubtype="16" fill="hold" grpId="0" nodeType="after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calcmode="lin" valueType="num">
                                      <p:cBhvr>
                                        <p:cTn id="12"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3" dur="1000" fill="hold"/>
                                        <p:tgtEl>
                                          <p:spTgt spid="6">
                                            <p:txEl>
                                              <p:pRg st="1" end="1"/>
                                            </p:txEl>
                                          </p:spTgt>
                                        </p:tgtEl>
                                        <p:attrNameLst>
                                          <p:attrName>ppt_h</p:attrName>
                                        </p:attrNameLst>
                                      </p:cBhvr>
                                      <p:tavLst>
                                        <p:tav tm="0">
                                          <p:val>
                                            <p:fltVal val="0"/>
                                          </p:val>
                                        </p:tav>
                                        <p:tav tm="100000">
                                          <p:val>
                                            <p:strVal val="#ppt_h"/>
                                          </p:val>
                                        </p:tav>
                                      </p:tavLst>
                                    </p:anim>
                                  </p:childTnLst>
                                </p:cTn>
                              </p:par>
                            </p:childTnLst>
                          </p:cTn>
                        </p:par>
                        <p:par>
                          <p:cTn id="14" fill="hold">
                            <p:stCondLst>
                              <p:cond delay="2000"/>
                            </p:stCondLst>
                            <p:childTnLst>
                              <p:par>
                                <p:cTn id="15" presetID="23" presetClass="entr" presetSubtype="16" fill="hold" grpId="0" nodeType="after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 calcmode="lin" valueType="num">
                                      <p:cBhvr>
                                        <p:cTn id="17"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18" dur="1000" fill="hold"/>
                                        <p:tgtEl>
                                          <p:spTgt spid="6">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3000"/>
                            </p:stCondLst>
                            <p:childTnLst>
                              <p:par>
                                <p:cTn id="20" presetID="23" presetClass="entr" presetSubtype="16" fill="hold" grpId="0" nodeType="after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 calcmode="lin" valueType="num">
                                      <p:cBhvr>
                                        <p:cTn id="22"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23" dur="1000" fill="hold"/>
                                        <p:tgtEl>
                                          <p:spTgt spid="6">
                                            <p:txEl>
                                              <p:pRg st="3" end="3"/>
                                            </p:txEl>
                                          </p:spTgt>
                                        </p:tgtEl>
                                        <p:attrNameLst>
                                          <p:attrName>ppt_h</p:attrName>
                                        </p:attrNameLst>
                                      </p:cBhvr>
                                      <p:tavLst>
                                        <p:tav tm="0">
                                          <p:val>
                                            <p:fltVal val="0"/>
                                          </p:val>
                                        </p:tav>
                                        <p:tav tm="100000">
                                          <p:val>
                                            <p:strVal val="#ppt_h"/>
                                          </p:val>
                                        </p:tav>
                                      </p:tavLst>
                                    </p:anim>
                                  </p:childTnLst>
                                </p:cTn>
                              </p:par>
                            </p:childTnLst>
                          </p:cTn>
                        </p:par>
                        <p:par>
                          <p:cTn id="24" fill="hold">
                            <p:stCondLst>
                              <p:cond delay="4000"/>
                            </p:stCondLst>
                            <p:childTnLst>
                              <p:par>
                                <p:cTn id="25" presetID="23" presetClass="entr" presetSubtype="16" fill="hold" grpId="0" nodeType="after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 calcmode="lin" valueType="num">
                                      <p:cBhvr>
                                        <p:cTn id="27" dur="1000" fill="hold"/>
                                        <p:tgtEl>
                                          <p:spTgt spid="6">
                                            <p:txEl>
                                              <p:pRg st="4" end="4"/>
                                            </p:txEl>
                                          </p:spTgt>
                                        </p:tgtEl>
                                        <p:attrNameLst>
                                          <p:attrName>ppt_w</p:attrName>
                                        </p:attrNameLst>
                                      </p:cBhvr>
                                      <p:tavLst>
                                        <p:tav tm="0">
                                          <p:val>
                                            <p:fltVal val="0"/>
                                          </p:val>
                                        </p:tav>
                                        <p:tav tm="100000">
                                          <p:val>
                                            <p:strVal val="#ppt_w"/>
                                          </p:val>
                                        </p:tav>
                                      </p:tavLst>
                                    </p:anim>
                                    <p:anim calcmode="lin" valueType="num">
                                      <p:cBhvr>
                                        <p:cTn id="28" dur="1000" fill="hold"/>
                                        <p:tgtEl>
                                          <p:spTgt spid="6">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riminal-law-01.jpg"/>
          <p:cNvPicPr>
            <a:picLocks noChangeAspect="1"/>
          </p:cNvPicPr>
          <p:nvPr/>
        </p:nvPicPr>
        <p:blipFill>
          <a:blip r:embed="rId2" cstate="print"/>
          <a:stretch>
            <a:fillRect/>
          </a:stretch>
        </p:blipFill>
        <p:spPr>
          <a:xfrm>
            <a:off x="13390" y="0"/>
            <a:ext cx="9117219" cy="6857999"/>
          </a:xfrm>
          <a:prstGeom prst="rect">
            <a:avLst/>
          </a:prstGeom>
        </p:spPr>
      </p:pic>
      <p:sp>
        <p:nvSpPr>
          <p:cNvPr id="2" name="Title 1"/>
          <p:cNvSpPr>
            <a:spLocks noGrp="1"/>
          </p:cNvSpPr>
          <p:nvPr>
            <p:ph type="ctrTitle"/>
          </p:nvPr>
        </p:nvSpPr>
        <p:spPr/>
        <p:txBody>
          <a:bodyPr>
            <a:noAutofit/>
          </a:bodyPr>
          <a:lstStyle/>
          <a:p>
            <a:r>
              <a:rPr lang="en-US" sz="9600" dirty="0" smtClean="0">
                <a:latin typeface="Times New Roman" pitchFamily="18" charset="0"/>
                <a:cs typeface="Times New Roman" pitchFamily="18" charset="0"/>
              </a:rPr>
              <a:t>THE END</a:t>
            </a:r>
            <a:endParaRPr lang="en-US" sz="9600"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with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riminal-law-01.jpg"/>
          <p:cNvPicPr>
            <a:picLocks noChangeAspect="1"/>
          </p:cNvPicPr>
          <p:nvPr/>
        </p:nvPicPr>
        <p:blipFill>
          <a:blip r:embed="rId2" cstate="print"/>
          <a:stretch>
            <a:fillRect/>
          </a:stretch>
        </p:blipFill>
        <p:spPr>
          <a:xfrm>
            <a:off x="13390" y="1"/>
            <a:ext cx="9117219" cy="6857999"/>
          </a:xfrm>
          <a:prstGeom prst="rect">
            <a:avLst/>
          </a:prstGeom>
        </p:spPr>
      </p:pic>
      <p:sp>
        <p:nvSpPr>
          <p:cNvPr id="5" name="Title 4"/>
          <p:cNvSpPr>
            <a:spLocks noGrp="1"/>
          </p:cNvSpPr>
          <p:nvPr>
            <p:ph type="title"/>
          </p:nvPr>
        </p:nvSpPr>
        <p:spPr>
          <a:xfrm>
            <a:off x="457200" y="274638"/>
            <a:ext cx="8229600" cy="1173162"/>
          </a:xfrm>
        </p:spPr>
        <p:txBody>
          <a:bodyPr>
            <a:normAutofit/>
          </a:bodyPr>
          <a:lstStyle/>
          <a:p>
            <a:r>
              <a:rPr lang="en-US" sz="3600" b="1" dirty="0" smtClean="0">
                <a:latin typeface="Times New Roman" pitchFamily="18" charset="0"/>
                <a:cs typeface="Times New Roman" pitchFamily="18" charset="0"/>
              </a:rPr>
              <a:t>I. </a:t>
            </a:r>
            <a:r>
              <a:rPr lang="en-US" sz="3600" b="1" u="sng" dirty="0" smtClean="0">
                <a:latin typeface="Times New Roman" pitchFamily="18" charset="0"/>
                <a:cs typeface="Times New Roman" pitchFamily="18" charset="0"/>
              </a:rPr>
              <a:t>POLICE INVESTIGATIVE TOOLS </a:t>
            </a:r>
            <a:endParaRPr lang="en-US" sz="3600" b="1" u="sng" dirty="0">
              <a:latin typeface="Times New Roman" pitchFamily="18" charset="0"/>
              <a:cs typeface="Times New Roman" pitchFamily="18" charset="0"/>
            </a:endParaRPr>
          </a:p>
        </p:txBody>
      </p:sp>
      <p:sp>
        <p:nvSpPr>
          <p:cNvPr id="6" name="Content Placeholder 5"/>
          <p:cNvSpPr>
            <a:spLocks noGrp="1"/>
          </p:cNvSpPr>
          <p:nvPr>
            <p:ph idx="1"/>
          </p:nvPr>
        </p:nvSpPr>
        <p:spPr>
          <a:xfrm>
            <a:off x="457200" y="1295400"/>
            <a:ext cx="8229600" cy="4830763"/>
          </a:xfrm>
        </p:spPr>
        <p:txBody>
          <a:bodyPr>
            <a:normAutofit/>
          </a:bodyPr>
          <a:lstStyle/>
          <a:p>
            <a:r>
              <a:rPr lang="en-US" sz="2800" b="1" dirty="0" smtClean="0">
                <a:latin typeface="Times New Roman" pitchFamily="18" charset="0"/>
                <a:cs typeface="Times New Roman" pitchFamily="18" charset="0"/>
              </a:rPr>
              <a:t>A. </a:t>
            </a:r>
            <a:r>
              <a:rPr lang="en-US" sz="2800" b="1" u="sng" dirty="0" smtClean="0">
                <a:latin typeface="Times New Roman" pitchFamily="18" charset="0"/>
                <a:cs typeface="Times New Roman" pitchFamily="18" charset="0"/>
              </a:rPr>
              <a:t>ARREST WITHOUT WARRANT</a:t>
            </a:r>
          </a:p>
          <a:p>
            <a:pPr lvl="1"/>
            <a:r>
              <a:rPr lang="en-US" b="1" dirty="0" smtClean="0">
                <a:latin typeface="Times New Roman" pitchFamily="18" charset="0"/>
                <a:cs typeface="Times New Roman" pitchFamily="18" charset="0"/>
              </a:rPr>
              <a:t>WHEN A FELONY, MISDEMEANOR OR ORDINANCE VIOLATION IS COMMITTED OR IS BEING COMMITTED IN PRESENCE OF OFFICER</a:t>
            </a:r>
            <a:endParaRPr lang="en-US" b="1" dirty="0">
              <a:latin typeface="Times New Roman" pitchFamily="18" charset="0"/>
              <a:cs typeface="Times New Roman" pitchFamily="18" charset="0"/>
            </a:endParaRPr>
          </a:p>
        </p:txBody>
      </p:sp>
      <p:pic>
        <p:nvPicPr>
          <p:cNvPr id="7" name="Picture 6" descr="Handcuffs.jpg"/>
          <p:cNvPicPr>
            <a:picLocks noChangeAspect="1"/>
          </p:cNvPicPr>
          <p:nvPr/>
        </p:nvPicPr>
        <p:blipFill>
          <a:blip r:embed="rId3" cstate="print"/>
          <a:stretch>
            <a:fillRect/>
          </a:stretch>
        </p:blipFill>
        <p:spPr>
          <a:xfrm>
            <a:off x="3962400" y="3429000"/>
            <a:ext cx="3810000" cy="3067050"/>
          </a:xfrm>
          <a:prstGeom prst="ellipse">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par>
                                <p:cTn id="9" presetID="9"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dissolve">
                                      <p:cBhvr>
                                        <p:cTn id="11" dur="500"/>
                                        <p:tgtEl>
                                          <p:spTgt spid="7"/>
                                        </p:tgtEl>
                                      </p:cBhvr>
                                    </p:animEffect>
                                  </p:childTnLst>
                                </p:cTn>
                              </p:par>
                            </p:childTnLst>
                          </p:cTn>
                        </p:par>
                        <p:par>
                          <p:cTn id="12" fill="hold">
                            <p:stCondLst>
                              <p:cond delay="500"/>
                            </p:stCondLst>
                            <p:childTnLst>
                              <p:par>
                                <p:cTn id="13" presetID="2" presetClass="entr" presetSubtype="4" fill="hold" grpId="0" nodeType="after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 calcmode="lin" valueType="num">
                                      <p:cBhvr additive="base">
                                        <p:cTn id="1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17" fill="hold">
                            <p:stCondLst>
                              <p:cond delay="1000"/>
                            </p:stCondLst>
                            <p:childTnLst>
                              <p:par>
                                <p:cTn id="18" presetID="2" presetClass="entr" presetSubtype="4" fill="hold" grpId="0" nodeType="after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 calcmode="lin" valueType="num">
                                      <p:cBhvr additive="base">
                                        <p:cTn id="20"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riminal-law-01.jpg"/>
          <p:cNvPicPr>
            <a:picLocks noChangeAspect="1"/>
          </p:cNvPicPr>
          <p:nvPr/>
        </p:nvPicPr>
        <p:blipFill>
          <a:blip r:embed="rId2" cstate="print"/>
          <a:stretch>
            <a:fillRect/>
          </a:stretch>
        </p:blipFill>
        <p:spPr>
          <a:xfrm>
            <a:off x="13390" y="0"/>
            <a:ext cx="9117219" cy="6857999"/>
          </a:xfrm>
          <a:prstGeom prst="rect">
            <a:avLst/>
          </a:prstGeom>
        </p:spPr>
      </p:pic>
      <p:sp>
        <p:nvSpPr>
          <p:cNvPr id="5" name="Title 4"/>
          <p:cNvSpPr>
            <a:spLocks noGrp="1"/>
          </p:cNvSpPr>
          <p:nvPr>
            <p:ph type="title"/>
          </p:nvPr>
        </p:nvSpPr>
        <p:spPr>
          <a:xfrm>
            <a:off x="457200" y="274638"/>
            <a:ext cx="8229600" cy="182562"/>
          </a:xfrm>
        </p:spPr>
        <p:txBody>
          <a:bodyPr>
            <a:normAutofit fontScale="90000"/>
          </a:bodyPr>
          <a:lstStyle/>
          <a:p>
            <a:endParaRPr lang="en-US" dirty="0"/>
          </a:p>
        </p:txBody>
      </p:sp>
      <p:sp>
        <p:nvSpPr>
          <p:cNvPr id="6" name="Content Placeholder 5"/>
          <p:cNvSpPr>
            <a:spLocks noGrp="1"/>
          </p:cNvSpPr>
          <p:nvPr>
            <p:ph idx="1"/>
          </p:nvPr>
        </p:nvSpPr>
        <p:spPr>
          <a:xfrm>
            <a:off x="457200" y="685800"/>
            <a:ext cx="8229600" cy="5943600"/>
          </a:xfrm>
        </p:spPr>
        <p:txBody>
          <a:bodyPr>
            <a:normAutofit lnSpcReduction="10000"/>
          </a:bodyPr>
          <a:lstStyle/>
          <a:p>
            <a:r>
              <a:rPr lang="en-US" b="1" dirty="0" smtClean="0">
                <a:latin typeface="Times New Roman" pitchFamily="18" charset="0"/>
                <a:cs typeface="Times New Roman" pitchFamily="18" charset="0"/>
              </a:rPr>
              <a:t>B. INVESTIGATIVE MEASURES AVAILABLE TO DETECT CRIME WHEN CRIMINAL ACTIVITY IS NOT READILY </a:t>
            </a:r>
            <a:r>
              <a:rPr lang="en-US" b="1" dirty="0" smtClean="0">
                <a:latin typeface="Times New Roman" pitchFamily="18" charset="0"/>
                <a:cs typeface="Times New Roman" pitchFamily="18" charset="0"/>
              </a:rPr>
              <a:t>ASCERTAINABLE, VISIBLE AND APPARENT</a:t>
            </a:r>
            <a:endParaRPr lang="en-US" b="1"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1. UNDERCOVER POLICE</a:t>
            </a:r>
          </a:p>
          <a:p>
            <a:pPr lvl="2"/>
            <a:r>
              <a:rPr lang="en-US" sz="2800" b="1" dirty="0" smtClean="0">
                <a:latin typeface="Times New Roman" pitchFamily="18" charset="0"/>
                <a:cs typeface="Times New Roman" pitchFamily="18" charset="0"/>
              </a:rPr>
              <a:t>SELLING DRUGS, COUNTERFEIT CURRENCY, ALCOHOL, STOLEN PROPERTY</a:t>
            </a:r>
          </a:p>
          <a:p>
            <a:pPr lvl="2"/>
            <a:r>
              <a:rPr lang="en-US" sz="2800" b="1" dirty="0" smtClean="0">
                <a:latin typeface="Times New Roman" pitchFamily="18" charset="0"/>
                <a:cs typeface="Times New Roman" pitchFamily="18" charset="0"/>
              </a:rPr>
              <a:t>POSING AS PROSTITUTE, ORGANIZED CRIME HITMAN</a:t>
            </a:r>
          </a:p>
          <a:p>
            <a:pPr lvl="2"/>
            <a:r>
              <a:rPr lang="en-US" sz="2800" b="1" dirty="0" smtClean="0">
                <a:latin typeface="Times New Roman" pitchFamily="18" charset="0"/>
                <a:cs typeface="Times New Roman" pitchFamily="18" charset="0"/>
              </a:rPr>
              <a:t>MUST BE CONCERNED WITH DEFENSE OF ENTRAPMENT </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style.rotation</p:attrName>
                                        </p:attrNameLst>
                                      </p:cBhvr>
                                      <p:tavLst>
                                        <p:tav tm="0">
                                          <p:val>
                                            <p:fltVal val="720"/>
                                          </p:val>
                                        </p:tav>
                                        <p:tav tm="100000">
                                          <p:val>
                                            <p:fltVal val="0"/>
                                          </p:val>
                                        </p:tav>
                                      </p:tavLst>
                                    </p:anim>
                                    <p:anim calcmode="lin" valueType="num">
                                      <p:cBhvr>
                                        <p:cTn id="9"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10" dur="1000" fill="hold"/>
                                        <p:tgtEl>
                                          <p:spTgt spid="6">
                                            <p:txEl>
                                              <p:pRg st="0" end="0"/>
                                            </p:txEl>
                                          </p:spTgt>
                                        </p:tgtEl>
                                        <p:attrNameLst>
                                          <p:attrName>ppt_w</p:attrName>
                                        </p:attrNameLst>
                                      </p:cBhvr>
                                      <p:tavLst>
                                        <p:tav tm="0">
                                          <p:val>
                                            <p:fltVal val="0"/>
                                          </p:val>
                                        </p:tav>
                                        <p:tav tm="100000">
                                          <p:val>
                                            <p:strVal val="#ppt_w"/>
                                          </p:val>
                                        </p:tav>
                                      </p:tavLst>
                                    </p:anim>
                                  </p:childTnLst>
                                </p:cTn>
                              </p:par>
                              <p:par>
                                <p:cTn id="11" presetID="35" presetClass="entr" presetSubtype="0" fill="hold" grpId="0" nodeType="with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Effect transition="in" filter="fade">
                                      <p:cBhvr>
                                        <p:cTn id="13" dur="1000"/>
                                        <p:tgtEl>
                                          <p:spTgt spid="6">
                                            <p:txEl>
                                              <p:pRg st="1" end="1"/>
                                            </p:txEl>
                                          </p:spTgt>
                                        </p:tgtEl>
                                      </p:cBhvr>
                                    </p:animEffect>
                                    <p:anim calcmode="lin" valueType="num">
                                      <p:cBhvr>
                                        <p:cTn id="14" dur="1000" fill="hold"/>
                                        <p:tgtEl>
                                          <p:spTgt spid="6">
                                            <p:txEl>
                                              <p:pRg st="1" end="1"/>
                                            </p:txEl>
                                          </p:spTgt>
                                        </p:tgtEl>
                                        <p:attrNameLst>
                                          <p:attrName>style.rotation</p:attrName>
                                        </p:attrNameLst>
                                      </p:cBhvr>
                                      <p:tavLst>
                                        <p:tav tm="0">
                                          <p:val>
                                            <p:fltVal val="720"/>
                                          </p:val>
                                        </p:tav>
                                        <p:tav tm="100000">
                                          <p:val>
                                            <p:fltVal val="0"/>
                                          </p:val>
                                        </p:tav>
                                      </p:tavLst>
                                    </p:anim>
                                    <p:anim calcmode="lin" valueType="num">
                                      <p:cBhvr>
                                        <p:cTn id="15"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6" dur="1000" fill="hold"/>
                                        <p:tgtEl>
                                          <p:spTgt spid="6">
                                            <p:txEl>
                                              <p:pRg st="1" end="1"/>
                                            </p:txEl>
                                          </p:spTgt>
                                        </p:tgtEl>
                                        <p:attrNameLst>
                                          <p:attrName>ppt_w</p:attrName>
                                        </p:attrNameLst>
                                      </p:cBhvr>
                                      <p:tavLst>
                                        <p:tav tm="0">
                                          <p:val>
                                            <p:fltVal val="0"/>
                                          </p:val>
                                        </p:tav>
                                        <p:tav tm="100000">
                                          <p:val>
                                            <p:strVal val="#ppt_w"/>
                                          </p:val>
                                        </p:tav>
                                      </p:tavLst>
                                    </p:anim>
                                  </p:childTnLst>
                                </p:cTn>
                              </p:par>
                            </p:childTnLst>
                          </p:cTn>
                        </p:par>
                        <p:par>
                          <p:cTn id="17" fill="hold">
                            <p:stCondLst>
                              <p:cond delay="1000"/>
                            </p:stCondLst>
                            <p:childTnLst>
                              <p:par>
                                <p:cTn id="18" presetID="35" presetClass="entr" presetSubtype="0" fill="hold" grpId="0" nodeType="after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fade">
                                      <p:cBhvr>
                                        <p:cTn id="20" dur="1000"/>
                                        <p:tgtEl>
                                          <p:spTgt spid="6">
                                            <p:txEl>
                                              <p:pRg st="2" end="2"/>
                                            </p:txEl>
                                          </p:spTgt>
                                        </p:tgtEl>
                                      </p:cBhvr>
                                    </p:animEffect>
                                    <p:anim calcmode="lin" valueType="num">
                                      <p:cBhvr>
                                        <p:cTn id="21" dur="1000" fill="hold"/>
                                        <p:tgtEl>
                                          <p:spTgt spid="6">
                                            <p:txEl>
                                              <p:pRg st="2" end="2"/>
                                            </p:txEl>
                                          </p:spTgt>
                                        </p:tgtEl>
                                        <p:attrNameLst>
                                          <p:attrName>style.rotation</p:attrName>
                                        </p:attrNameLst>
                                      </p:cBhvr>
                                      <p:tavLst>
                                        <p:tav tm="0">
                                          <p:val>
                                            <p:fltVal val="720"/>
                                          </p:val>
                                        </p:tav>
                                        <p:tav tm="100000">
                                          <p:val>
                                            <p:fltVal val="0"/>
                                          </p:val>
                                        </p:tav>
                                      </p:tavLst>
                                    </p:anim>
                                    <p:anim calcmode="lin" valueType="num">
                                      <p:cBhvr>
                                        <p:cTn id="22"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childTnLst>
                                </p:cTn>
                              </p:par>
                            </p:childTnLst>
                          </p:cTn>
                        </p:par>
                        <p:par>
                          <p:cTn id="24" fill="hold">
                            <p:stCondLst>
                              <p:cond delay="2000"/>
                            </p:stCondLst>
                            <p:childTnLst>
                              <p:par>
                                <p:cTn id="25" presetID="35" presetClass="entr" presetSubtype="0" fill="hold" grpId="0" nodeType="after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fade">
                                      <p:cBhvr>
                                        <p:cTn id="27" dur="1000"/>
                                        <p:tgtEl>
                                          <p:spTgt spid="6">
                                            <p:txEl>
                                              <p:pRg st="3" end="3"/>
                                            </p:txEl>
                                          </p:spTgt>
                                        </p:tgtEl>
                                      </p:cBhvr>
                                    </p:animEffect>
                                    <p:anim calcmode="lin" valueType="num">
                                      <p:cBhvr>
                                        <p:cTn id="28" dur="1000" fill="hold"/>
                                        <p:tgtEl>
                                          <p:spTgt spid="6">
                                            <p:txEl>
                                              <p:pRg st="3" end="3"/>
                                            </p:txEl>
                                          </p:spTgt>
                                        </p:tgtEl>
                                        <p:attrNameLst>
                                          <p:attrName>style.rotation</p:attrName>
                                        </p:attrNameLst>
                                      </p:cBhvr>
                                      <p:tavLst>
                                        <p:tav tm="0">
                                          <p:val>
                                            <p:fltVal val="720"/>
                                          </p:val>
                                        </p:tav>
                                        <p:tav tm="100000">
                                          <p:val>
                                            <p:fltVal val="0"/>
                                          </p:val>
                                        </p:tav>
                                      </p:tavLst>
                                    </p:anim>
                                    <p:anim calcmode="lin" valueType="num">
                                      <p:cBhvr>
                                        <p:cTn id="29"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30" dur="1000" fill="hold"/>
                                        <p:tgtEl>
                                          <p:spTgt spid="6">
                                            <p:txEl>
                                              <p:pRg st="3" end="3"/>
                                            </p:txEl>
                                          </p:spTgt>
                                        </p:tgtEl>
                                        <p:attrNameLst>
                                          <p:attrName>ppt_w</p:attrName>
                                        </p:attrNameLst>
                                      </p:cBhvr>
                                      <p:tavLst>
                                        <p:tav tm="0">
                                          <p:val>
                                            <p:fltVal val="0"/>
                                          </p:val>
                                        </p:tav>
                                        <p:tav tm="100000">
                                          <p:val>
                                            <p:strVal val="#ppt_w"/>
                                          </p:val>
                                        </p:tav>
                                      </p:tavLst>
                                    </p:anim>
                                  </p:childTnLst>
                                </p:cTn>
                              </p:par>
                            </p:childTnLst>
                          </p:cTn>
                        </p:par>
                        <p:par>
                          <p:cTn id="31" fill="hold">
                            <p:stCondLst>
                              <p:cond delay="3000"/>
                            </p:stCondLst>
                            <p:childTnLst>
                              <p:par>
                                <p:cTn id="32" presetID="35" presetClass="entr" presetSubtype="0" fill="hold" grpId="0" nodeType="afterEffect">
                                  <p:stCondLst>
                                    <p:cond delay="0"/>
                                  </p:stCondLst>
                                  <p:childTnLst>
                                    <p:set>
                                      <p:cBhvr>
                                        <p:cTn id="33" dur="1" fill="hold">
                                          <p:stCondLst>
                                            <p:cond delay="0"/>
                                          </p:stCondLst>
                                        </p:cTn>
                                        <p:tgtEl>
                                          <p:spTgt spid="6">
                                            <p:txEl>
                                              <p:pRg st="4" end="4"/>
                                            </p:txEl>
                                          </p:spTgt>
                                        </p:tgtEl>
                                        <p:attrNameLst>
                                          <p:attrName>style.visibility</p:attrName>
                                        </p:attrNameLst>
                                      </p:cBhvr>
                                      <p:to>
                                        <p:strVal val="visible"/>
                                      </p:to>
                                    </p:set>
                                    <p:animEffect transition="in" filter="fade">
                                      <p:cBhvr>
                                        <p:cTn id="34" dur="1000"/>
                                        <p:tgtEl>
                                          <p:spTgt spid="6">
                                            <p:txEl>
                                              <p:pRg st="4" end="4"/>
                                            </p:txEl>
                                          </p:spTgt>
                                        </p:tgtEl>
                                      </p:cBhvr>
                                    </p:animEffect>
                                    <p:anim calcmode="lin" valueType="num">
                                      <p:cBhvr>
                                        <p:cTn id="35" dur="1000" fill="hold"/>
                                        <p:tgtEl>
                                          <p:spTgt spid="6">
                                            <p:txEl>
                                              <p:pRg st="4" end="4"/>
                                            </p:txEl>
                                          </p:spTgt>
                                        </p:tgtEl>
                                        <p:attrNameLst>
                                          <p:attrName>style.rotation</p:attrName>
                                        </p:attrNameLst>
                                      </p:cBhvr>
                                      <p:tavLst>
                                        <p:tav tm="0">
                                          <p:val>
                                            <p:fltVal val="720"/>
                                          </p:val>
                                        </p:tav>
                                        <p:tav tm="100000">
                                          <p:val>
                                            <p:fltVal val="0"/>
                                          </p:val>
                                        </p:tav>
                                      </p:tavLst>
                                    </p:anim>
                                    <p:anim calcmode="lin" valueType="num">
                                      <p:cBhvr>
                                        <p:cTn id="36" dur="1000" fill="hold"/>
                                        <p:tgtEl>
                                          <p:spTgt spid="6">
                                            <p:txEl>
                                              <p:pRg st="4" end="4"/>
                                            </p:txEl>
                                          </p:spTgt>
                                        </p:tgtEl>
                                        <p:attrNameLst>
                                          <p:attrName>ppt_h</p:attrName>
                                        </p:attrNameLst>
                                      </p:cBhvr>
                                      <p:tavLst>
                                        <p:tav tm="0">
                                          <p:val>
                                            <p:fltVal val="0"/>
                                          </p:val>
                                        </p:tav>
                                        <p:tav tm="100000">
                                          <p:val>
                                            <p:strVal val="#ppt_h"/>
                                          </p:val>
                                        </p:tav>
                                      </p:tavLst>
                                    </p:anim>
                                    <p:anim calcmode="lin" valueType="num">
                                      <p:cBhvr>
                                        <p:cTn id="37" dur="1000" fill="hold"/>
                                        <p:tgtEl>
                                          <p:spTgt spid="6">
                                            <p:txEl>
                                              <p:pRg st="4" end="4"/>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criminal-law-01.jpg"/>
          <p:cNvPicPr>
            <a:picLocks noChangeAspect="1"/>
          </p:cNvPicPr>
          <p:nvPr/>
        </p:nvPicPr>
        <p:blipFill>
          <a:blip r:embed="rId2" cstate="print"/>
          <a:stretch>
            <a:fillRect/>
          </a:stretch>
        </p:blipFill>
        <p:spPr>
          <a:xfrm>
            <a:off x="13390" y="0"/>
            <a:ext cx="9117219" cy="6857999"/>
          </a:xfrm>
          <a:prstGeom prst="rect">
            <a:avLst/>
          </a:prstGeom>
        </p:spPr>
      </p:pic>
      <p:sp>
        <p:nvSpPr>
          <p:cNvPr id="5" name="Title 4"/>
          <p:cNvSpPr>
            <a:spLocks noGrp="1"/>
          </p:cNvSpPr>
          <p:nvPr>
            <p:ph type="title"/>
          </p:nvPr>
        </p:nvSpPr>
        <p:spPr>
          <a:xfrm>
            <a:off x="457200" y="274638"/>
            <a:ext cx="8229600" cy="258762"/>
          </a:xfrm>
        </p:spPr>
        <p:txBody>
          <a:bodyPr>
            <a:normAutofit fontScale="90000"/>
          </a:bodyPr>
          <a:lstStyle/>
          <a:p>
            <a:endParaRPr lang="en-US" dirty="0"/>
          </a:p>
        </p:txBody>
      </p:sp>
      <p:sp>
        <p:nvSpPr>
          <p:cNvPr id="6" name="Content Placeholder 5"/>
          <p:cNvSpPr>
            <a:spLocks noGrp="1"/>
          </p:cNvSpPr>
          <p:nvPr>
            <p:ph idx="1"/>
          </p:nvPr>
        </p:nvSpPr>
        <p:spPr>
          <a:xfrm>
            <a:off x="457200" y="0"/>
            <a:ext cx="8229600" cy="6858000"/>
          </a:xfrm>
        </p:spPr>
        <p:txBody>
          <a:bodyPr>
            <a:normAutofit fontScale="92500" lnSpcReduction="20000"/>
          </a:bodyPr>
          <a:lstStyle/>
          <a:p>
            <a:pPr lvl="2"/>
            <a:endParaRPr lang="en-US" sz="2800" b="1" dirty="0" smtClean="0">
              <a:latin typeface="Times New Roman" pitchFamily="18" charset="0"/>
              <a:cs typeface="Times New Roman" pitchFamily="18" charset="0"/>
            </a:endParaRPr>
          </a:p>
          <a:p>
            <a:pPr lvl="2"/>
            <a:r>
              <a:rPr lang="en-US" sz="2800" b="1" dirty="0" smtClean="0">
                <a:latin typeface="Times New Roman" pitchFamily="18" charset="0"/>
                <a:cs typeface="Times New Roman" pitchFamily="18" charset="0"/>
              </a:rPr>
              <a:t>2. </a:t>
            </a:r>
            <a:r>
              <a:rPr lang="en-US" sz="2800" b="1" u="sng" dirty="0" smtClean="0">
                <a:latin typeface="Times New Roman" pitchFamily="18" charset="0"/>
                <a:cs typeface="Times New Roman" pitchFamily="18" charset="0"/>
              </a:rPr>
              <a:t>USE OF INFORMANTS</a:t>
            </a:r>
          </a:p>
          <a:p>
            <a:pPr lvl="3"/>
            <a:r>
              <a:rPr lang="en-US" sz="2800" b="1" dirty="0" smtClean="0">
                <a:latin typeface="Times New Roman" pitchFamily="18" charset="0"/>
                <a:cs typeface="Times New Roman" pitchFamily="18" charset="0"/>
              </a:rPr>
              <a:t>MUST BE RELIABLE AND CREDIBLE </a:t>
            </a:r>
          </a:p>
          <a:p>
            <a:pPr lvl="3"/>
            <a:r>
              <a:rPr lang="en-US" sz="2800" b="1" dirty="0" smtClean="0">
                <a:latin typeface="Times New Roman" pitchFamily="18" charset="0"/>
                <a:cs typeface="Times New Roman" pitchFamily="18" charset="0"/>
              </a:rPr>
              <a:t>DOES INFORMANT HAVE PENDING CRIMINAL CHARGES OR IS INFORMANT MERELY A CO-OPERATING CITIZEN?</a:t>
            </a:r>
          </a:p>
          <a:p>
            <a:pPr lvl="3"/>
            <a:r>
              <a:rPr lang="en-US" sz="2800" b="1" dirty="0" smtClean="0">
                <a:latin typeface="Times New Roman" pitchFamily="18" charset="0"/>
                <a:cs typeface="Times New Roman" pitchFamily="18" charset="0"/>
              </a:rPr>
              <a:t>IS INFORMANT “WIRED” TO RECORD CONVERSATIONS?</a:t>
            </a:r>
          </a:p>
          <a:p>
            <a:pPr lvl="3"/>
            <a:r>
              <a:rPr lang="en-US" sz="2800" b="1" dirty="0" smtClean="0">
                <a:latin typeface="Times New Roman" pitchFamily="18" charset="0"/>
                <a:cs typeface="Times New Roman" pitchFamily="18" charset="0"/>
              </a:rPr>
              <a:t>IS INFORMANT UNDER SURVEILLANCE BY POLICE AT TIME CRIMINAL ACTIVITY IS OCCURRING?</a:t>
            </a:r>
          </a:p>
          <a:p>
            <a:pPr lvl="3"/>
            <a:r>
              <a:rPr lang="en-US" sz="2800" b="1" dirty="0" smtClean="0">
                <a:latin typeface="Times New Roman" pitchFamily="18" charset="0"/>
                <a:cs typeface="Times New Roman" pitchFamily="18" charset="0"/>
              </a:rPr>
              <a:t>DISCLOSURE OF INFORMANT’S IDENTITY NORMALLY NOT REQUIRED TO JUDGE ISSUING SEARCH WARRANT</a:t>
            </a:r>
          </a:p>
          <a:p>
            <a:pPr lvl="3"/>
            <a:r>
              <a:rPr lang="en-US" sz="2800" b="1" dirty="0" smtClean="0">
                <a:latin typeface="Times New Roman" pitchFamily="18" charset="0"/>
                <a:cs typeface="Times New Roman" pitchFamily="18" charset="0"/>
              </a:rPr>
              <a:t>AT TRIAL, JUDGE HAS DISCRETION TO DISCLOSE OR WITHHOLD IDENTITY OF INFORMANT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p:cTn id="7" dur="1000" fill="hold"/>
                                        <p:tgtEl>
                                          <p:spTgt spid="6">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6">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6">
                                            <p:txEl>
                                              <p:pRg st="1" end="1"/>
                                            </p:txEl>
                                          </p:spTgt>
                                        </p:tgtEl>
                                      </p:cBhvr>
                                    </p:animEffect>
                                  </p:childTnLst>
                                </p:cTn>
                              </p:par>
                            </p:childTnLst>
                          </p:cTn>
                        </p:par>
                        <p:par>
                          <p:cTn id="10" fill="hold">
                            <p:stCondLst>
                              <p:cond delay="1000"/>
                            </p:stCondLst>
                            <p:childTnLst>
                              <p:par>
                                <p:cTn id="11" presetID="29" presetClass="entr" presetSubtype="0" fill="hold" grpId="0" nodeType="after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p:cTn id="13" dur="1000" fill="hold"/>
                                        <p:tgtEl>
                                          <p:spTgt spid="6">
                                            <p:txEl>
                                              <p:pRg st="2" end="2"/>
                                            </p:txEl>
                                          </p:spTgt>
                                        </p:tgtEl>
                                        <p:attrNameLst>
                                          <p:attrName>ppt_x</p:attrName>
                                        </p:attrNameLst>
                                      </p:cBhvr>
                                      <p:tavLst>
                                        <p:tav tm="0">
                                          <p:val>
                                            <p:strVal val="#ppt_x-.2"/>
                                          </p:val>
                                        </p:tav>
                                        <p:tav tm="100000">
                                          <p:val>
                                            <p:strVal val="#ppt_x"/>
                                          </p:val>
                                        </p:tav>
                                      </p:tavLst>
                                    </p:anim>
                                    <p:anim calcmode="lin" valueType="num">
                                      <p:cBhvr>
                                        <p:cTn id="14" dur="1000" fill="hold"/>
                                        <p:tgtEl>
                                          <p:spTgt spid="6">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6">
                                            <p:txEl>
                                              <p:pRg st="2" end="2"/>
                                            </p:txEl>
                                          </p:spTgt>
                                        </p:tgtEl>
                                      </p:cBhvr>
                                    </p:animEffect>
                                  </p:childTnLst>
                                </p:cTn>
                              </p:par>
                              <p:par>
                                <p:cTn id="16" presetID="29" presetClass="entr" presetSubtype="0" fill="hold" grpId="0" nodeType="with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 calcmode="lin" valueType="num">
                                      <p:cBhvr>
                                        <p:cTn id="18" dur="1000" fill="hold"/>
                                        <p:tgtEl>
                                          <p:spTgt spid="6">
                                            <p:txEl>
                                              <p:pRg st="3" end="3"/>
                                            </p:txEl>
                                          </p:spTgt>
                                        </p:tgtEl>
                                        <p:attrNameLst>
                                          <p:attrName>ppt_x</p:attrName>
                                        </p:attrNameLst>
                                      </p:cBhvr>
                                      <p:tavLst>
                                        <p:tav tm="0">
                                          <p:val>
                                            <p:strVal val="#ppt_x-.2"/>
                                          </p:val>
                                        </p:tav>
                                        <p:tav tm="100000">
                                          <p:val>
                                            <p:strVal val="#ppt_x"/>
                                          </p:val>
                                        </p:tav>
                                      </p:tavLst>
                                    </p:anim>
                                    <p:anim calcmode="lin" valueType="num">
                                      <p:cBhvr>
                                        <p:cTn id="19" dur="1000" fill="hold"/>
                                        <p:tgtEl>
                                          <p:spTgt spid="6">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0" dur="1000"/>
                                        <p:tgtEl>
                                          <p:spTgt spid="6">
                                            <p:txEl>
                                              <p:pRg st="3" end="3"/>
                                            </p:txEl>
                                          </p:spTgt>
                                        </p:tgtEl>
                                      </p:cBhvr>
                                    </p:animEffect>
                                  </p:childTnLst>
                                </p:cTn>
                              </p:par>
                              <p:par>
                                <p:cTn id="21" presetID="29" presetClass="entr" presetSubtype="0" fill="hold" grpId="0"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p:cTn id="23" dur="1000" fill="hold"/>
                                        <p:tgtEl>
                                          <p:spTgt spid="6">
                                            <p:txEl>
                                              <p:pRg st="4" end="4"/>
                                            </p:txEl>
                                          </p:spTgt>
                                        </p:tgtEl>
                                        <p:attrNameLst>
                                          <p:attrName>ppt_x</p:attrName>
                                        </p:attrNameLst>
                                      </p:cBhvr>
                                      <p:tavLst>
                                        <p:tav tm="0">
                                          <p:val>
                                            <p:strVal val="#ppt_x-.2"/>
                                          </p:val>
                                        </p:tav>
                                        <p:tav tm="100000">
                                          <p:val>
                                            <p:strVal val="#ppt_x"/>
                                          </p:val>
                                        </p:tav>
                                      </p:tavLst>
                                    </p:anim>
                                    <p:anim calcmode="lin" valueType="num">
                                      <p:cBhvr>
                                        <p:cTn id="24" dur="1000" fill="hold"/>
                                        <p:tgtEl>
                                          <p:spTgt spid="6">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5" dur="1000"/>
                                        <p:tgtEl>
                                          <p:spTgt spid="6">
                                            <p:txEl>
                                              <p:pRg st="4" end="4"/>
                                            </p:txEl>
                                          </p:spTgt>
                                        </p:tgtEl>
                                      </p:cBhvr>
                                    </p:animEffect>
                                  </p:childTnLst>
                                </p:cTn>
                              </p:par>
                              <p:par>
                                <p:cTn id="26" presetID="29" presetClass="entr" presetSubtype="0" fill="hold" grpId="0" nodeType="withEffect">
                                  <p:stCondLst>
                                    <p:cond delay="0"/>
                                  </p:stCondLst>
                                  <p:childTnLst>
                                    <p:set>
                                      <p:cBhvr>
                                        <p:cTn id="27" dur="1" fill="hold">
                                          <p:stCondLst>
                                            <p:cond delay="0"/>
                                          </p:stCondLst>
                                        </p:cTn>
                                        <p:tgtEl>
                                          <p:spTgt spid="6">
                                            <p:txEl>
                                              <p:pRg st="5" end="5"/>
                                            </p:txEl>
                                          </p:spTgt>
                                        </p:tgtEl>
                                        <p:attrNameLst>
                                          <p:attrName>style.visibility</p:attrName>
                                        </p:attrNameLst>
                                      </p:cBhvr>
                                      <p:to>
                                        <p:strVal val="visible"/>
                                      </p:to>
                                    </p:set>
                                    <p:anim calcmode="lin" valueType="num">
                                      <p:cBhvr>
                                        <p:cTn id="28" dur="1000" fill="hold"/>
                                        <p:tgtEl>
                                          <p:spTgt spid="6">
                                            <p:txEl>
                                              <p:pRg st="5" end="5"/>
                                            </p:txEl>
                                          </p:spTgt>
                                        </p:tgtEl>
                                        <p:attrNameLst>
                                          <p:attrName>ppt_x</p:attrName>
                                        </p:attrNameLst>
                                      </p:cBhvr>
                                      <p:tavLst>
                                        <p:tav tm="0">
                                          <p:val>
                                            <p:strVal val="#ppt_x-.2"/>
                                          </p:val>
                                        </p:tav>
                                        <p:tav tm="100000">
                                          <p:val>
                                            <p:strVal val="#ppt_x"/>
                                          </p:val>
                                        </p:tav>
                                      </p:tavLst>
                                    </p:anim>
                                    <p:anim calcmode="lin" valueType="num">
                                      <p:cBhvr>
                                        <p:cTn id="29" dur="1000" fill="hold"/>
                                        <p:tgtEl>
                                          <p:spTgt spid="6">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6">
                                            <p:txEl>
                                              <p:pRg st="5" end="5"/>
                                            </p:txEl>
                                          </p:spTgt>
                                        </p:tgtEl>
                                      </p:cBhvr>
                                    </p:animEffect>
                                  </p:childTnLst>
                                </p:cTn>
                              </p:par>
                              <p:par>
                                <p:cTn id="31" presetID="29" presetClass="entr" presetSubtype="0" fill="hold" grpId="0" nodeType="withEffect">
                                  <p:stCondLst>
                                    <p:cond delay="0"/>
                                  </p:stCondLst>
                                  <p:childTnLst>
                                    <p:set>
                                      <p:cBhvr>
                                        <p:cTn id="32" dur="1" fill="hold">
                                          <p:stCondLst>
                                            <p:cond delay="0"/>
                                          </p:stCondLst>
                                        </p:cTn>
                                        <p:tgtEl>
                                          <p:spTgt spid="6">
                                            <p:txEl>
                                              <p:pRg st="6" end="6"/>
                                            </p:txEl>
                                          </p:spTgt>
                                        </p:tgtEl>
                                        <p:attrNameLst>
                                          <p:attrName>style.visibility</p:attrName>
                                        </p:attrNameLst>
                                      </p:cBhvr>
                                      <p:to>
                                        <p:strVal val="visible"/>
                                      </p:to>
                                    </p:set>
                                    <p:anim calcmode="lin" valueType="num">
                                      <p:cBhvr>
                                        <p:cTn id="33" dur="1000" fill="hold"/>
                                        <p:tgtEl>
                                          <p:spTgt spid="6">
                                            <p:txEl>
                                              <p:pRg st="6" end="6"/>
                                            </p:txEl>
                                          </p:spTgt>
                                        </p:tgtEl>
                                        <p:attrNameLst>
                                          <p:attrName>ppt_x</p:attrName>
                                        </p:attrNameLst>
                                      </p:cBhvr>
                                      <p:tavLst>
                                        <p:tav tm="0">
                                          <p:val>
                                            <p:strVal val="#ppt_x-.2"/>
                                          </p:val>
                                        </p:tav>
                                        <p:tav tm="100000">
                                          <p:val>
                                            <p:strVal val="#ppt_x"/>
                                          </p:val>
                                        </p:tav>
                                      </p:tavLst>
                                    </p:anim>
                                    <p:anim calcmode="lin" valueType="num">
                                      <p:cBhvr>
                                        <p:cTn id="34" dur="1000" fill="hold"/>
                                        <p:tgtEl>
                                          <p:spTgt spid="6">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6">
                                            <p:txEl>
                                              <p:pRg st="6" end="6"/>
                                            </p:txEl>
                                          </p:spTgt>
                                        </p:tgtEl>
                                      </p:cBhvr>
                                    </p:animEffect>
                                  </p:childTnLst>
                                </p:cTn>
                              </p:par>
                              <p:par>
                                <p:cTn id="36" presetID="29" presetClass="entr" presetSubtype="0" fill="hold" grpId="0" nodeType="withEffect">
                                  <p:stCondLst>
                                    <p:cond delay="0"/>
                                  </p:stCondLst>
                                  <p:childTnLst>
                                    <p:set>
                                      <p:cBhvr>
                                        <p:cTn id="37" dur="1" fill="hold">
                                          <p:stCondLst>
                                            <p:cond delay="0"/>
                                          </p:stCondLst>
                                        </p:cTn>
                                        <p:tgtEl>
                                          <p:spTgt spid="6">
                                            <p:txEl>
                                              <p:pRg st="7" end="7"/>
                                            </p:txEl>
                                          </p:spTgt>
                                        </p:tgtEl>
                                        <p:attrNameLst>
                                          <p:attrName>style.visibility</p:attrName>
                                        </p:attrNameLst>
                                      </p:cBhvr>
                                      <p:to>
                                        <p:strVal val="visible"/>
                                      </p:to>
                                    </p:set>
                                    <p:anim calcmode="lin" valueType="num">
                                      <p:cBhvr>
                                        <p:cTn id="38" dur="1000" fill="hold"/>
                                        <p:tgtEl>
                                          <p:spTgt spid="6">
                                            <p:txEl>
                                              <p:pRg st="7" end="7"/>
                                            </p:txEl>
                                          </p:spTgt>
                                        </p:tgtEl>
                                        <p:attrNameLst>
                                          <p:attrName>ppt_x</p:attrName>
                                        </p:attrNameLst>
                                      </p:cBhvr>
                                      <p:tavLst>
                                        <p:tav tm="0">
                                          <p:val>
                                            <p:strVal val="#ppt_x-.2"/>
                                          </p:val>
                                        </p:tav>
                                        <p:tav tm="100000">
                                          <p:val>
                                            <p:strVal val="#ppt_x"/>
                                          </p:val>
                                        </p:tav>
                                      </p:tavLst>
                                    </p:anim>
                                    <p:anim calcmode="lin" valueType="num">
                                      <p:cBhvr>
                                        <p:cTn id="39" dur="1000" fill="hold"/>
                                        <p:tgtEl>
                                          <p:spTgt spid="6">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40" dur="10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riminal-law-01.jpg"/>
          <p:cNvPicPr>
            <a:picLocks noChangeAspect="1"/>
          </p:cNvPicPr>
          <p:nvPr/>
        </p:nvPicPr>
        <p:blipFill>
          <a:blip r:embed="rId2" cstate="print"/>
          <a:stretch>
            <a:fillRect/>
          </a:stretch>
        </p:blipFill>
        <p:spPr>
          <a:xfrm>
            <a:off x="13390" y="0"/>
            <a:ext cx="9117219" cy="6857999"/>
          </a:xfrm>
          <a:prstGeom prst="rect">
            <a:avLst/>
          </a:prstGeom>
        </p:spPr>
      </p:pic>
      <p:sp>
        <p:nvSpPr>
          <p:cNvPr id="5" name="Title 4"/>
          <p:cNvSpPr>
            <a:spLocks noGrp="1"/>
          </p:cNvSpPr>
          <p:nvPr>
            <p:ph type="title"/>
          </p:nvPr>
        </p:nvSpPr>
        <p:spPr>
          <a:xfrm>
            <a:off x="457200" y="274638"/>
            <a:ext cx="8229600" cy="334962"/>
          </a:xfrm>
        </p:spPr>
        <p:txBody>
          <a:bodyPr>
            <a:normAutofit fontScale="90000"/>
          </a:bodyPr>
          <a:lstStyle/>
          <a:p>
            <a:endParaRPr lang="en-US" dirty="0"/>
          </a:p>
        </p:txBody>
      </p:sp>
      <p:sp>
        <p:nvSpPr>
          <p:cNvPr id="6" name="Content Placeholder 5"/>
          <p:cNvSpPr>
            <a:spLocks noGrp="1"/>
          </p:cNvSpPr>
          <p:nvPr>
            <p:ph idx="1"/>
          </p:nvPr>
        </p:nvSpPr>
        <p:spPr>
          <a:xfrm>
            <a:off x="457200" y="228600"/>
            <a:ext cx="8229600" cy="6477000"/>
          </a:xfrm>
        </p:spPr>
        <p:txBody>
          <a:bodyPr>
            <a:normAutofit fontScale="85000" lnSpcReduction="20000"/>
          </a:bodyPr>
          <a:lstStyle/>
          <a:p>
            <a:pPr lvl="2"/>
            <a:endParaRPr lang="en-US" sz="2000" b="1" dirty="0" smtClean="0">
              <a:latin typeface="Times New Roman" pitchFamily="18" charset="0"/>
              <a:cs typeface="Times New Roman" pitchFamily="18" charset="0"/>
            </a:endParaRPr>
          </a:p>
          <a:p>
            <a:pPr lvl="2"/>
            <a:r>
              <a:rPr lang="en-US" sz="3200" b="1" dirty="0" smtClean="0">
                <a:latin typeface="Times New Roman" pitchFamily="18" charset="0"/>
                <a:cs typeface="Times New Roman" pitchFamily="18" charset="0"/>
              </a:rPr>
              <a:t>3.  </a:t>
            </a:r>
            <a:r>
              <a:rPr lang="en-US" sz="3200" b="1" u="sng" dirty="0" smtClean="0">
                <a:latin typeface="Times New Roman" pitchFamily="18" charset="0"/>
                <a:cs typeface="Times New Roman" pitchFamily="18" charset="0"/>
              </a:rPr>
              <a:t>NARCOTICS SNIFFING DOGS</a:t>
            </a:r>
          </a:p>
          <a:p>
            <a:pPr lvl="3"/>
            <a:r>
              <a:rPr lang="en-US" sz="2800" b="1" dirty="0" smtClean="0">
                <a:latin typeface="Times New Roman" pitchFamily="18" charset="0"/>
                <a:cs typeface="Times New Roman" pitchFamily="18" charset="0"/>
              </a:rPr>
              <a:t>DOG HANDLER NEEDS TO ESTABLISH IN SEARCH WARRANT AFFIDAVIT EVIDENCE OF DOG’S HISTORY OF TRAINING AND SUCCESS OF PRIOR IDENTIFICATIONS </a:t>
            </a:r>
          </a:p>
          <a:p>
            <a:pPr lvl="3"/>
            <a:r>
              <a:rPr lang="en-US" sz="2800" b="1" dirty="0" smtClean="0">
                <a:latin typeface="Times New Roman" pitchFamily="18" charset="0"/>
                <a:cs typeface="Times New Roman" pitchFamily="18" charset="0"/>
              </a:rPr>
              <a:t>NO SEARCH WARRANT REQUIRED TO </a:t>
            </a:r>
          </a:p>
          <a:p>
            <a:pPr lvl="3">
              <a:buNone/>
            </a:pPr>
            <a:r>
              <a:rPr lang="en-US" sz="2800" b="1" dirty="0" smtClean="0">
                <a:latin typeface="Times New Roman" pitchFamily="18" charset="0"/>
                <a:cs typeface="Times New Roman" pitchFamily="18" charset="0"/>
              </a:rPr>
              <a:t>	USE DOG TO IDENTIFY </a:t>
            </a:r>
          </a:p>
          <a:p>
            <a:pPr lvl="3">
              <a:buNone/>
            </a:pPr>
            <a:r>
              <a:rPr lang="en-US" sz="2800" b="1" dirty="0" smtClean="0">
                <a:latin typeface="Times New Roman" pitchFamily="18" charset="0"/>
                <a:cs typeface="Times New Roman" pitchFamily="18" charset="0"/>
              </a:rPr>
              <a:t>	CONAINERS OR PACKAGES </a:t>
            </a:r>
          </a:p>
          <a:p>
            <a:pPr lvl="3">
              <a:buNone/>
            </a:pPr>
            <a:r>
              <a:rPr lang="en-US" sz="2800" b="1" dirty="0" smtClean="0">
                <a:latin typeface="Times New Roman" pitchFamily="18" charset="0"/>
                <a:cs typeface="Times New Roman" pitchFamily="18" charset="0"/>
              </a:rPr>
              <a:t>	CONTAINING DRUGS</a:t>
            </a:r>
          </a:p>
          <a:p>
            <a:pPr lvl="3"/>
            <a:r>
              <a:rPr lang="en-US" sz="2800" b="1" dirty="0" smtClean="0">
                <a:latin typeface="Times New Roman" pitchFamily="18" charset="0"/>
                <a:cs typeface="Times New Roman" pitchFamily="18" charset="0"/>
              </a:rPr>
              <a:t>POSITIVE ALERT BY DOG CAN</a:t>
            </a:r>
          </a:p>
          <a:p>
            <a:pPr lvl="3">
              <a:buNone/>
            </a:pPr>
            <a:r>
              <a:rPr lang="en-US" sz="2800" b="1" dirty="0" smtClean="0">
                <a:latin typeface="Times New Roman" pitchFamily="18" charset="0"/>
                <a:cs typeface="Times New Roman" pitchFamily="18" charset="0"/>
              </a:rPr>
              <a:t>	BE USED AS BASIS FOR </a:t>
            </a:r>
          </a:p>
          <a:p>
            <a:pPr lvl="3">
              <a:buNone/>
            </a:pPr>
            <a:r>
              <a:rPr lang="en-US" sz="2800" b="1" dirty="0" smtClean="0">
                <a:latin typeface="Times New Roman" pitchFamily="18" charset="0"/>
                <a:cs typeface="Times New Roman" pitchFamily="18" charset="0"/>
              </a:rPr>
              <a:t>	PROBABLE CAUSE TO SECURE A SEARCH WARRANT</a:t>
            </a:r>
          </a:p>
          <a:p>
            <a:pPr lvl="3"/>
            <a:r>
              <a:rPr lang="en-US" sz="2800" b="1" dirty="0" smtClean="0">
                <a:latin typeface="Times New Roman" pitchFamily="18" charset="0"/>
                <a:cs typeface="Times New Roman" pitchFamily="18" charset="0"/>
              </a:rPr>
              <a:t>OFTENTIMES USED BY LAW ENFORCEMENT AT TRANSPORATION HUBS</a:t>
            </a:r>
          </a:p>
          <a:p>
            <a:pPr lvl="3">
              <a:buNone/>
            </a:pPr>
            <a:r>
              <a:rPr lang="en-US" sz="2800" b="1" dirty="0" smtClean="0">
                <a:latin typeface="Times New Roman" pitchFamily="18" charset="0"/>
                <a:cs typeface="Times New Roman" pitchFamily="18" charset="0"/>
              </a:rPr>
              <a:t> </a:t>
            </a:r>
          </a:p>
          <a:p>
            <a:endParaRPr lang="en-US" dirty="0"/>
          </a:p>
        </p:txBody>
      </p:sp>
      <p:pic>
        <p:nvPicPr>
          <p:cNvPr id="7" name="Picture 6" descr="090428-f-3192b-002.JPG"/>
          <p:cNvPicPr>
            <a:picLocks noChangeAspect="1"/>
          </p:cNvPicPr>
          <p:nvPr/>
        </p:nvPicPr>
        <p:blipFill>
          <a:blip r:embed="rId3" cstate="print"/>
          <a:stretch>
            <a:fillRect/>
          </a:stretch>
        </p:blipFill>
        <p:spPr>
          <a:xfrm>
            <a:off x="6934200" y="2057400"/>
            <a:ext cx="2019300" cy="2171700"/>
          </a:xfrm>
          <a:prstGeom prst="ellipse">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from="(-#ppt_w/2)" to="(#ppt_x)" calcmode="lin" valueType="num">
                                      <p:cBhvr>
                                        <p:cTn id="7" dur="600" fill="hold">
                                          <p:stCondLst>
                                            <p:cond delay="0"/>
                                          </p:stCondLst>
                                        </p:cTn>
                                        <p:tgtEl>
                                          <p:spTgt spid="6">
                                            <p:txEl>
                                              <p:pRg st="1" end="1"/>
                                            </p:txEl>
                                          </p:spTgt>
                                        </p:tgtEl>
                                        <p:attrNameLst>
                                          <p:attrName>ppt_x</p:attrName>
                                        </p:attrNameLst>
                                      </p:cBhvr>
                                    </p:anim>
                                    <p:anim from="0" to="-1.0" calcmode="lin" valueType="num">
                                      <p:cBhvr>
                                        <p:cTn id="8" dur="200" decel="50000" autoRev="1" fill="hold">
                                          <p:stCondLst>
                                            <p:cond delay="600"/>
                                          </p:stCondLst>
                                        </p:cTn>
                                        <p:tgtEl>
                                          <p:spTgt spid="6">
                                            <p:txEl>
                                              <p:pRg st="1" end="1"/>
                                            </p:txEl>
                                          </p:spTgt>
                                        </p:tgtEl>
                                        <p:attrNameLst>
                                          <p:attrName>xshear</p:attrName>
                                        </p:attrNameLst>
                                      </p:cBhvr>
                                    </p:anim>
                                    <p:animScale>
                                      <p:cBhvr>
                                        <p:cTn id="9" dur="200" decel="100000" autoRev="1" fill="hold">
                                          <p:stCondLst>
                                            <p:cond delay="600"/>
                                          </p:stCondLst>
                                        </p:cTn>
                                        <p:tgtEl>
                                          <p:spTgt spid="6">
                                            <p:txEl>
                                              <p:pRg st="1" end="1"/>
                                            </p:txEl>
                                          </p:spTgt>
                                        </p:tgtEl>
                                      </p:cBhvr>
                                      <p:from x="100000" y="100000"/>
                                      <p:to x="80000" y="100000"/>
                                    </p:animScale>
                                    <p:anim by="(#ppt_h/3+#ppt_w*0.1)" calcmode="lin" valueType="num">
                                      <p:cBhvr additive="sum">
                                        <p:cTn id="10" dur="200" decel="100000" autoRev="1" fill="hold">
                                          <p:stCondLst>
                                            <p:cond delay="600"/>
                                          </p:stCondLst>
                                        </p:cTn>
                                        <p:tgtEl>
                                          <p:spTgt spid="6">
                                            <p:txEl>
                                              <p:pRg st="1" end="1"/>
                                            </p:txEl>
                                          </p:spTgt>
                                        </p:tgtEl>
                                        <p:attrNameLst>
                                          <p:attrName>ppt_x</p:attrName>
                                        </p:attrNameLst>
                                      </p:cBhvr>
                                    </p:anim>
                                  </p:childTnLst>
                                </p:cTn>
                              </p:par>
                            </p:childTnLst>
                          </p:cTn>
                        </p:par>
                        <p:par>
                          <p:cTn id="11" fill="hold">
                            <p:stCondLst>
                              <p:cond delay="1000"/>
                            </p:stCondLst>
                            <p:childTnLst>
                              <p:par>
                                <p:cTn id="12" presetID="34" presetClass="entr" presetSubtype="0" fill="hold" grpId="0" nodeType="after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 from="(-#ppt_w/2)" to="(#ppt_x)" calcmode="lin" valueType="num">
                                      <p:cBhvr>
                                        <p:cTn id="14" dur="600" fill="hold">
                                          <p:stCondLst>
                                            <p:cond delay="0"/>
                                          </p:stCondLst>
                                        </p:cTn>
                                        <p:tgtEl>
                                          <p:spTgt spid="6">
                                            <p:txEl>
                                              <p:pRg st="2" end="2"/>
                                            </p:txEl>
                                          </p:spTgt>
                                        </p:tgtEl>
                                        <p:attrNameLst>
                                          <p:attrName>ppt_x</p:attrName>
                                        </p:attrNameLst>
                                      </p:cBhvr>
                                    </p:anim>
                                    <p:anim from="0" to="-1.0" calcmode="lin" valueType="num">
                                      <p:cBhvr>
                                        <p:cTn id="15" dur="200" decel="50000" autoRev="1" fill="hold">
                                          <p:stCondLst>
                                            <p:cond delay="600"/>
                                          </p:stCondLst>
                                        </p:cTn>
                                        <p:tgtEl>
                                          <p:spTgt spid="6">
                                            <p:txEl>
                                              <p:pRg st="2" end="2"/>
                                            </p:txEl>
                                          </p:spTgt>
                                        </p:tgtEl>
                                        <p:attrNameLst>
                                          <p:attrName>xshear</p:attrName>
                                        </p:attrNameLst>
                                      </p:cBhvr>
                                    </p:anim>
                                    <p:animScale>
                                      <p:cBhvr>
                                        <p:cTn id="16" dur="200" decel="100000" autoRev="1" fill="hold">
                                          <p:stCondLst>
                                            <p:cond delay="600"/>
                                          </p:stCondLst>
                                        </p:cTn>
                                        <p:tgtEl>
                                          <p:spTgt spid="6">
                                            <p:txEl>
                                              <p:pRg st="2" end="2"/>
                                            </p:txEl>
                                          </p:spTgt>
                                        </p:tgtEl>
                                      </p:cBhvr>
                                      <p:from x="100000" y="100000"/>
                                      <p:to x="80000" y="100000"/>
                                    </p:animScale>
                                    <p:anim by="(#ppt_h/3+#ppt_w*0.1)" calcmode="lin" valueType="num">
                                      <p:cBhvr additive="sum">
                                        <p:cTn id="17" dur="200" decel="100000" autoRev="1" fill="hold">
                                          <p:stCondLst>
                                            <p:cond delay="600"/>
                                          </p:stCondLst>
                                        </p:cTn>
                                        <p:tgtEl>
                                          <p:spTgt spid="6">
                                            <p:txEl>
                                              <p:pRg st="2" end="2"/>
                                            </p:txEl>
                                          </p:spTgt>
                                        </p:tgtEl>
                                        <p:attrNameLst>
                                          <p:attrName>ppt_x</p:attrName>
                                        </p:attrNameLst>
                                      </p:cBhvr>
                                    </p:anim>
                                  </p:childTnLst>
                                </p:cTn>
                              </p:par>
                            </p:childTnLst>
                          </p:cTn>
                        </p:par>
                        <p:par>
                          <p:cTn id="18" fill="hold">
                            <p:stCondLst>
                              <p:cond delay="2000"/>
                            </p:stCondLst>
                            <p:childTnLst>
                              <p:par>
                                <p:cTn id="19" presetID="34" presetClass="entr" presetSubtype="0" fill="hold" grpId="0" nodeType="after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 from="(-#ppt_w/2)" to="(#ppt_x)" calcmode="lin" valueType="num">
                                      <p:cBhvr>
                                        <p:cTn id="21" dur="600" fill="hold">
                                          <p:stCondLst>
                                            <p:cond delay="0"/>
                                          </p:stCondLst>
                                        </p:cTn>
                                        <p:tgtEl>
                                          <p:spTgt spid="6">
                                            <p:txEl>
                                              <p:pRg st="3" end="3"/>
                                            </p:txEl>
                                          </p:spTgt>
                                        </p:tgtEl>
                                        <p:attrNameLst>
                                          <p:attrName>ppt_x</p:attrName>
                                        </p:attrNameLst>
                                      </p:cBhvr>
                                    </p:anim>
                                    <p:anim from="0" to="-1.0" calcmode="lin" valueType="num">
                                      <p:cBhvr>
                                        <p:cTn id="22" dur="200" decel="50000" autoRev="1" fill="hold">
                                          <p:stCondLst>
                                            <p:cond delay="600"/>
                                          </p:stCondLst>
                                        </p:cTn>
                                        <p:tgtEl>
                                          <p:spTgt spid="6">
                                            <p:txEl>
                                              <p:pRg st="3" end="3"/>
                                            </p:txEl>
                                          </p:spTgt>
                                        </p:tgtEl>
                                        <p:attrNameLst>
                                          <p:attrName>xshear</p:attrName>
                                        </p:attrNameLst>
                                      </p:cBhvr>
                                    </p:anim>
                                    <p:animScale>
                                      <p:cBhvr>
                                        <p:cTn id="23" dur="200" decel="100000" autoRev="1" fill="hold">
                                          <p:stCondLst>
                                            <p:cond delay="600"/>
                                          </p:stCondLst>
                                        </p:cTn>
                                        <p:tgtEl>
                                          <p:spTgt spid="6">
                                            <p:txEl>
                                              <p:pRg st="3" end="3"/>
                                            </p:txEl>
                                          </p:spTgt>
                                        </p:tgtEl>
                                      </p:cBhvr>
                                      <p:from x="100000" y="100000"/>
                                      <p:to x="80000" y="100000"/>
                                    </p:animScale>
                                    <p:anim by="(#ppt_h/3+#ppt_w*0.1)" calcmode="lin" valueType="num">
                                      <p:cBhvr additive="sum">
                                        <p:cTn id="24" dur="200" decel="100000" autoRev="1" fill="hold">
                                          <p:stCondLst>
                                            <p:cond delay="600"/>
                                          </p:stCondLst>
                                        </p:cTn>
                                        <p:tgtEl>
                                          <p:spTgt spid="6">
                                            <p:txEl>
                                              <p:pRg st="3" end="3"/>
                                            </p:txEl>
                                          </p:spTgt>
                                        </p:tgtEl>
                                        <p:attrNameLst>
                                          <p:attrName>ppt_x</p:attrName>
                                        </p:attrNameLst>
                                      </p:cBhvr>
                                    </p:anim>
                                  </p:childTnLst>
                                </p:cTn>
                              </p:par>
                              <p:par>
                                <p:cTn id="25" presetID="34" presetClass="entr" presetSubtype="0" fill="hold" grpId="0" nodeType="with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 from="(-#ppt_w/2)" to="(#ppt_x)" calcmode="lin" valueType="num">
                                      <p:cBhvr>
                                        <p:cTn id="27" dur="600" fill="hold">
                                          <p:stCondLst>
                                            <p:cond delay="0"/>
                                          </p:stCondLst>
                                        </p:cTn>
                                        <p:tgtEl>
                                          <p:spTgt spid="6">
                                            <p:txEl>
                                              <p:pRg st="4" end="4"/>
                                            </p:txEl>
                                          </p:spTgt>
                                        </p:tgtEl>
                                        <p:attrNameLst>
                                          <p:attrName>ppt_x</p:attrName>
                                        </p:attrNameLst>
                                      </p:cBhvr>
                                    </p:anim>
                                    <p:anim from="0" to="-1.0" calcmode="lin" valueType="num">
                                      <p:cBhvr>
                                        <p:cTn id="28" dur="200" decel="50000" autoRev="1" fill="hold">
                                          <p:stCondLst>
                                            <p:cond delay="600"/>
                                          </p:stCondLst>
                                        </p:cTn>
                                        <p:tgtEl>
                                          <p:spTgt spid="6">
                                            <p:txEl>
                                              <p:pRg st="4" end="4"/>
                                            </p:txEl>
                                          </p:spTgt>
                                        </p:tgtEl>
                                        <p:attrNameLst>
                                          <p:attrName>xshear</p:attrName>
                                        </p:attrNameLst>
                                      </p:cBhvr>
                                    </p:anim>
                                    <p:animScale>
                                      <p:cBhvr>
                                        <p:cTn id="29" dur="200" decel="100000" autoRev="1" fill="hold">
                                          <p:stCondLst>
                                            <p:cond delay="600"/>
                                          </p:stCondLst>
                                        </p:cTn>
                                        <p:tgtEl>
                                          <p:spTgt spid="6">
                                            <p:txEl>
                                              <p:pRg st="4" end="4"/>
                                            </p:txEl>
                                          </p:spTgt>
                                        </p:tgtEl>
                                      </p:cBhvr>
                                      <p:from x="100000" y="100000"/>
                                      <p:to x="80000" y="100000"/>
                                    </p:animScale>
                                    <p:anim by="(#ppt_h/3+#ppt_w*0.1)" calcmode="lin" valueType="num">
                                      <p:cBhvr additive="sum">
                                        <p:cTn id="30" dur="200" decel="100000" autoRev="1" fill="hold">
                                          <p:stCondLst>
                                            <p:cond delay="600"/>
                                          </p:stCondLst>
                                        </p:cTn>
                                        <p:tgtEl>
                                          <p:spTgt spid="6">
                                            <p:txEl>
                                              <p:pRg st="4" end="4"/>
                                            </p:txEl>
                                          </p:spTgt>
                                        </p:tgtEl>
                                        <p:attrNameLst>
                                          <p:attrName>ppt_x</p:attrName>
                                        </p:attrNameLst>
                                      </p:cBhvr>
                                    </p:anim>
                                  </p:childTnLst>
                                </p:cTn>
                              </p:par>
                              <p:par>
                                <p:cTn id="31" presetID="34" presetClass="entr" presetSubtype="0" fill="hold" grpId="0" nodeType="withEffect">
                                  <p:stCondLst>
                                    <p:cond delay="0"/>
                                  </p:stCondLst>
                                  <p:childTnLst>
                                    <p:set>
                                      <p:cBhvr>
                                        <p:cTn id="32" dur="1" fill="hold">
                                          <p:stCondLst>
                                            <p:cond delay="0"/>
                                          </p:stCondLst>
                                        </p:cTn>
                                        <p:tgtEl>
                                          <p:spTgt spid="6">
                                            <p:txEl>
                                              <p:pRg st="5" end="5"/>
                                            </p:txEl>
                                          </p:spTgt>
                                        </p:tgtEl>
                                        <p:attrNameLst>
                                          <p:attrName>style.visibility</p:attrName>
                                        </p:attrNameLst>
                                      </p:cBhvr>
                                      <p:to>
                                        <p:strVal val="visible"/>
                                      </p:to>
                                    </p:set>
                                    <p:anim from="(-#ppt_w/2)" to="(#ppt_x)" calcmode="lin" valueType="num">
                                      <p:cBhvr>
                                        <p:cTn id="33" dur="600" fill="hold">
                                          <p:stCondLst>
                                            <p:cond delay="0"/>
                                          </p:stCondLst>
                                        </p:cTn>
                                        <p:tgtEl>
                                          <p:spTgt spid="6">
                                            <p:txEl>
                                              <p:pRg st="5" end="5"/>
                                            </p:txEl>
                                          </p:spTgt>
                                        </p:tgtEl>
                                        <p:attrNameLst>
                                          <p:attrName>ppt_x</p:attrName>
                                        </p:attrNameLst>
                                      </p:cBhvr>
                                    </p:anim>
                                    <p:anim from="0" to="-1.0" calcmode="lin" valueType="num">
                                      <p:cBhvr>
                                        <p:cTn id="34" dur="200" decel="50000" autoRev="1" fill="hold">
                                          <p:stCondLst>
                                            <p:cond delay="600"/>
                                          </p:stCondLst>
                                        </p:cTn>
                                        <p:tgtEl>
                                          <p:spTgt spid="6">
                                            <p:txEl>
                                              <p:pRg st="5" end="5"/>
                                            </p:txEl>
                                          </p:spTgt>
                                        </p:tgtEl>
                                        <p:attrNameLst>
                                          <p:attrName>xshear</p:attrName>
                                        </p:attrNameLst>
                                      </p:cBhvr>
                                    </p:anim>
                                    <p:animScale>
                                      <p:cBhvr>
                                        <p:cTn id="35" dur="200" decel="100000" autoRev="1" fill="hold">
                                          <p:stCondLst>
                                            <p:cond delay="600"/>
                                          </p:stCondLst>
                                        </p:cTn>
                                        <p:tgtEl>
                                          <p:spTgt spid="6">
                                            <p:txEl>
                                              <p:pRg st="5" end="5"/>
                                            </p:txEl>
                                          </p:spTgt>
                                        </p:tgtEl>
                                      </p:cBhvr>
                                      <p:from x="100000" y="100000"/>
                                      <p:to x="80000" y="100000"/>
                                    </p:animScale>
                                    <p:anim by="(#ppt_h/3+#ppt_w*0.1)" calcmode="lin" valueType="num">
                                      <p:cBhvr additive="sum">
                                        <p:cTn id="36" dur="200" decel="100000" autoRev="1" fill="hold">
                                          <p:stCondLst>
                                            <p:cond delay="600"/>
                                          </p:stCondLst>
                                        </p:cTn>
                                        <p:tgtEl>
                                          <p:spTgt spid="6">
                                            <p:txEl>
                                              <p:pRg st="5" end="5"/>
                                            </p:txEl>
                                          </p:spTgt>
                                        </p:tgtEl>
                                        <p:attrNameLst>
                                          <p:attrName>ppt_x</p:attrName>
                                        </p:attrNameLst>
                                      </p:cBhvr>
                                    </p:anim>
                                  </p:childTnLst>
                                </p:cTn>
                              </p:par>
                              <p:par>
                                <p:cTn id="37" presetID="34" presetClass="entr" presetSubtype="0" fill="hold" grpId="0" nodeType="withEffect">
                                  <p:stCondLst>
                                    <p:cond delay="0"/>
                                  </p:stCondLst>
                                  <p:childTnLst>
                                    <p:set>
                                      <p:cBhvr>
                                        <p:cTn id="38" dur="1" fill="hold">
                                          <p:stCondLst>
                                            <p:cond delay="0"/>
                                          </p:stCondLst>
                                        </p:cTn>
                                        <p:tgtEl>
                                          <p:spTgt spid="6">
                                            <p:txEl>
                                              <p:pRg st="6" end="6"/>
                                            </p:txEl>
                                          </p:spTgt>
                                        </p:tgtEl>
                                        <p:attrNameLst>
                                          <p:attrName>style.visibility</p:attrName>
                                        </p:attrNameLst>
                                      </p:cBhvr>
                                      <p:to>
                                        <p:strVal val="visible"/>
                                      </p:to>
                                    </p:set>
                                    <p:anim from="(-#ppt_w/2)" to="(#ppt_x)" calcmode="lin" valueType="num">
                                      <p:cBhvr>
                                        <p:cTn id="39" dur="600" fill="hold">
                                          <p:stCondLst>
                                            <p:cond delay="0"/>
                                          </p:stCondLst>
                                        </p:cTn>
                                        <p:tgtEl>
                                          <p:spTgt spid="6">
                                            <p:txEl>
                                              <p:pRg st="6" end="6"/>
                                            </p:txEl>
                                          </p:spTgt>
                                        </p:tgtEl>
                                        <p:attrNameLst>
                                          <p:attrName>ppt_x</p:attrName>
                                        </p:attrNameLst>
                                      </p:cBhvr>
                                    </p:anim>
                                    <p:anim from="0" to="-1.0" calcmode="lin" valueType="num">
                                      <p:cBhvr>
                                        <p:cTn id="40" dur="200" decel="50000" autoRev="1" fill="hold">
                                          <p:stCondLst>
                                            <p:cond delay="600"/>
                                          </p:stCondLst>
                                        </p:cTn>
                                        <p:tgtEl>
                                          <p:spTgt spid="6">
                                            <p:txEl>
                                              <p:pRg st="6" end="6"/>
                                            </p:txEl>
                                          </p:spTgt>
                                        </p:tgtEl>
                                        <p:attrNameLst>
                                          <p:attrName>xshear</p:attrName>
                                        </p:attrNameLst>
                                      </p:cBhvr>
                                    </p:anim>
                                    <p:animScale>
                                      <p:cBhvr>
                                        <p:cTn id="41" dur="200" decel="100000" autoRev="1" fill="hold">
                                          <p:stCondLst>
                                            <p:cond delay="600"/>
                                          </p:stCondLst>
                                        </p:cTn>
                                        <p:tgtEl>
                                          <p:spTgt spid="6">
                                            <p:txEl>
                                              <p:pRg st="6" end="6"/>
                                            </p:txEl>
                                          </p:spTgt>
                                        </p:tgtEl>
                                      </p:cBhvr>
                                      <p:from x="100000" y="100000"/>
                                      <p:to x="80000" y="100000"/>
                                    </p:animScale>
                                    <p:anim by="(#ppt_h/3+#ppt_w*0.1)" calcmode="lin" valueType="num">
                                      <p:cBhvr additive="sum">
                                        <p:cTn id="42" dur="200" decel="100000" autoRev="1" fill="hold">
                                          <p:stCondLst>
                                            <p:cond delay="600"/>
                                          </p:stCondLst>
                                        </p:cTn>
                                        <p:tgtEl>
                                          <p:spTgt spid="6">
                                            <p:txEl>
                                              <p:pRg st="6" end="6"/>
                                            </p:txEl>
                                          </p:spTgt>
                                        </p:tgtEl>
                                        <p:attrNameLst>
                                          <p:attrName>ppt_x</p:attrName>
                                        </p:attrNameLst>
                                      </p:cBhvr>
                                    </p:anim>
                                  </p:childTnLst>
                                </p:cTn>
                              </p:par>
                            </p:childTnLst>
                          </p:cTn>
                        </p:par>
                        <p:par>
                          <p:cTn id="43" fill="hold">
                            <p:stCondLst>
                              <p:cond delay="3000"/>
                            </p:stCondLst>
                            <p:childTnLst>
                              <p:par>
                                <p:cTn id="44" presetID="34" presetClass="entr" presetSubtype="0" fill="hold" grpId="0" nodeType="afterEffect">
                                  <p:stCondLst>
                                    <p:cond delay="0"/>
                                  </p:stCondLst>
                                  <p:childTnLst>
                                    <p:set>
                                      <p:cBhvr>
                                        <p:cTn id="45" dur="1" fill="hold">
                                          <p:stCondLst>
                                            <p:cond delay="0"/>
                                          </p:stCondLst>
                                        </p:cTn>
                                        <p:tgtEl>
                                          <p:spTgt spid="6">
                                            <p:txEl>
                                              <p:pRg st="7" end="7"/>
                                            </p:txEl>
                                          </p:spTgt>
                                        </p:tgtEl>
                                        <p:attrNameLst>
                                          <p:attrName>style.visibility</p:attrName>
                                        </p:attrNameLst>
                                      </p:cBhvr>
                                      <p:to>
                                        <p:strVal val="visible"/>
                                      </p:to>
                                    </p:set>
                                    <p:anim from="(-#ppt_w/2)" to="(#ppt_x)" calcmode="lin" valueType="num">
                                      <p:cBhvr>
                                        <p:cTn id="46" dur="600" fill="hold">
                                          <p:stCondLst>
                                            <p:cond delay="0"/>
                                          </p:stCondLst>
                                        </p:cTn>
                                        <p:tgtEl>
                                          <p:spTgt spid="6">
                                            <p:txEl>
                                              <p:pRg st="7" end="7"/>
                                            </p:txEl>
                                          </p:spTgt>
                                        </p:tgtEl>
                                        <p:attrNameLst>
                                          <p:attrName>ppt_x</p:attrName>
                                        </p:attrNameLst>
                                      </p:cBhvr>
                                    </p:anim>
                                    <p:anim from="0" to="-1.0" calcmode="lin" valueType="num">
                                      <p:cBhvr>
                                        <p:cTn id="47" dur="200" decel="50000" autoRev="1" fill="hold">
                                          <p:stCondLst>
                                            <p:cond delay="600"/>
                                          </p:stCondLst>
                                        </p:cTn>
                                        <p:tgtEl>
                                          <p:spTgt spid="6">
                                            <p:txEl>
                                              <p:pRg st="7" end="7"/>
                                            </p:txEl>
                                          </p:spTgt>
                                        </p:tgtEl>
                                        <p:attrNameLst>
                                          <p:attrName>xshear</p:attrName>
                                        </p:attrNameLst>
                                      </p:cBhvr>
                                    </p:anim>
                                    <p:animScale>
                                      <p:cBhvr>
                                        <p:cTn id="48" dur="200" decel="100000" autoRev="1" fill="hold">
                                          <p:stCondLst>
                                            <p:cond delay="600"/>
                                          </p:stCondLst>
                                        </p:cTn>
                                        <p:tgtEl>
                                          <p:spTgt spid="6">
                                            <p:txEl>
                                              <p:pRg st="7" end="7"/>
                                            </p:txEl>
                                          </p:spTgt>
                                        </p:tgtEl>
                                      </p:cBhvr>
                                      <p:from x="100000" y="100000"/>
                                      <p:to x="80000" y="100000"/>
                                    </p:animScale>
                                    <p:anim by="(#ppt_h/3+#ppt_w*0.1)" calcmode="lin" valueType="num">
                                      <p:cBhvr additive="sum">
                                        <p:cTn id="49" dur="200" decel="100000" autoRev="1" fill="hold">
                                          <p:stCondLst>
                                            <p:cond delay="600"/>
                                          </p:stCondLst>
                                        </p:cTn>
                                        <p:tgtEl>
                                          <p:spTgt spid="6">
                                            <p:txEl>
                                              <p:pRg st="7" end="7"/>
                                            </p:txEl>
                                          </p:spTgt>
                                        </p:tgtEl>
                                        <p:attrNameLst>
                                          <p:attrName>ppt_x</p:attrName>
                                        </p:attrNameLst>
                                      </p:cBhvr>
                                    </p:anim>
                                  </p:childTnLst>
                                </p:cTn>
                              </p:par>
                              <p:par>
                                <p:cTn id="50" presetID="34" presetClass="entr" presetSubtype="0" fill="hold" grpId="0" nodeType="withEffect">
                                  <p:stCondLst>
                                    <p:cond delay="0"/>
                                  </p:stCondLst>
                                  <p:childTnLst>
                                    <p:set>
                                      <p:cBhvr>
                                        <p:cTn id="51" dur="1" fill="hold">
                                          <p:stCondLst>
                                            <p:cond delay="0"/>
                                          </p:stCondLst>
                                        </p:cTn>
                                        <p:tgtEl>
                                          <p:spTgt spid="6">
                                            <p:txEl>
                                              <p:pRg st="8" end="8"/>
                                            </p:txEl>
                                          </p:spTgt>
                                        </p:tgtEl>
                                        <p:attrNameLst>
                                          <p:attrName>style.visibility</p:attrName>
                                        </p:attrNameLst>
                                      </p:cBhvr>
                                      <p:to>
                                        <p:strVal val="visible"/>
                                      </p:to>
                                    </p:set>
                                    <p:anim from="(-#ppt_w/2)" to="(#ppt_x)" calcmode="lin" valueType="num">
                                      <p:cBhvr>
                                        <p:cTn id="52" dur="600" fill="hold">
                                          <p:stCondLst>
                                            <p:cond delay="0"/>
                                          </p:stCondLst>
                                        </p:cTn>
                                        <p:tgtEl>
                                          <p:spTgt spid="6">
                                            <p:txEl>
                                              <p:pRg st="8" end="8"/>
                                            </p:txEl>
                                          </p:spTgt>
                                        </p:tgtEl>
                                        <p:attrNameLst>
                                          <p:attrName>ppt_x</p:attrName>
                                        </p:attrNameLst>
                                      </p:cBhvr>
                                    </p:anim>
                                    <p:anim from="0" to="-1.0" calcmode="lin" valueType="num">
                                      <p:cBhvr>
                                        <p:cTn id="53" dur="200" decel="50000" autoRev="1" fill="hold">
                                          <p:stCondLst>
                                            <p:cond delay="600"/>
                                          </p:stCondLst>
                                        </p:cTn>
                                        <p:tgtEl>
                                          <p:spTgt spid="6">
                                            <p:txEl>
                                              <p:pRg st="8" end="8"/>
                                            </p:txEl>
                                          </p:spTgt>
                                        </p:tgtEl>
                                        <p:attrNameLst>
                                          <p:attrName>xshear</p:attrName>
                                        </p:attrNameLst>
                                      </p:cBhvr>
                                    </p:anim>
                                    <p:animScale>
                                      <p:cBhvr>
                                        <p:cTn id="54" dur="200" decel="100000" autoRev="1" fill="hold">
                                          <p:stCondLst>
                                            <p:cond delay="600"/>
                                          </p:stCondLst>
                                        </p:cTn>
                                        <p:tgtEl>
                                          <p:spTgt spid="6">
                                            <p:txEl>
                                              <p:pRg st="8" end="8"/>
                                            </p:txEl>
                                          </p:spTgt>
                                        </p:tgtEl>
                                      </p:cBhvr>
                                      <p:from x="100000" y="100000"/>
                                      <p:to x="80000" y="100000"/>
                                    </p:animScale>
                                    <p:anim by="(#ppt_h/3+#ppt_w*0.1)" calcmode="lin" valueType="num">
                                      <p:cBhvr additive="sum">
                                        <p:cTn id="55" dur="200" decel="100000" autoRev="1" fill="hold">
                                          <p:stCondLst>
                                            <p:cond delay="600"/>
                                          </p:stCondLst>
                                        </p:cTn>
                                        <p:tgtEl>
                                          <p:spTgt spid="6">
                                            <p:txEl>
                                              <p:pRg st="8" end="8"/>
                                            </p:txEl>
                                          </p:spTgt>
                                        </p:tgtEl>
                                        <p:attrNameLst>
                                          <p:attrName>ppt_x</p:attrName>
                                        </p:attrNameLst>
                                      </p:cBhvr>
                                    </p:anim>
                                  </p:childTnLst>
                                </p:cTn>
                              </p:par>
                              <p:par>
                                <p:cTn id="56" presetID="34" presetClass="entr" presetSubtype="0" fill="hold" grpId="0" nodeType="withEffect">
                                  <p:stCondLst>
                                    <p:cond delay="0"/>
                                  </p:stCondLst>
                                  <p:childTnLst>
                                    <p:set>
                                      <p:cBhvr>
                                        <p:cTn id="57" dur="1" fill="hold">
                                          <p:stCondLst>
                                            <p:cond delay="0"/>
                                          </p:stCondLst>
                                        </p:cTn>
                                        <p:tgtEl>
                                          <p:spTgt spid="6">
                                            <p:txEl>
                                              <p:pRg st="9" end="9"/>
                                            </p:txEl>
                                          </p:spTgt>
                                        </p:tgtEl>
                                        <p:attrNameLst>
                                          <p:attrName>style.visibility</p:attrName>
                                        </p:attrNameLst>
                                      </p:cBhvr>
                                      <p:to>
                                        <p:strVal val="visible"/>
                                      </p:to>
                                    </p:set>
                                    <p:anim from="(-#ppt_w/2)" to="(#ppt_x)" calcmode="lin" valueType="num">
                                      <p:cBhvr>
                                        <p:cTn id="58" dur="600" fill="hold">
                                          <p:stCondLst>
                                            <p:cond delay="0"/>
                                          </p:stCondLst>
                                        </p:cTn>
                                        <p:tgtEl>
                                          <p:spTgt spid="6">
                                            <p:txEl>
                                              <p:pRg st="9" end="9"/>
                                            </p:txEl>
                                          </p:spTgt>
                                        </p:tgtEl>
                                        <p:attrNameLst>
                                          <p:attrName>ppt_x</p:attrName>
                                        </p:attrNameLst>
                                      </p:cBhvr>
                                    </p:anim>
                                    <p:anim from="0" to="-1.0" calcmode="lin" valueType="num">
                                      <p:cBhvr>
                                        <p:cTn id="59" dur="200" decel="50000" autoRev="1" fill="hold">
                                          <p:stCondLst>
                                            <p:cond delay="600"/>
                                          </p:stCondLst>
                                        </p:cTn>
                                        <p:tgtEl>
                                          <p:spTgt spid="6">
                                            <p:txEl>
                                              <p:pRg st="9" end="9"/>
                                            </p:txEl>
                                          </p:spTgt>
                                        </p:tgtEl>
                                        <p:attrNameLst>
                                          <p:attrName>xshear</p:attrName>
                                        </p:attrNameLst>
                                      </p:cBhvr>
                                    </p:anim>
                                    <p:animScale>
                                      <p:cBhvr>
                                        <p:cTn id="60" dur="200" decel="100000" autoRev="1" fill="hold">
                                          <p:stCondLst>
                                            <p:cond delay="600"/>
                                          </p:stCondLst>
                                        </p:cTn>
                                        <p:tgtEl>
                                          <p:spTgt spid="6">
                                            <p:txEl>
                                              <p:pRg st="9" end="9"/>
                                            </p:txEl>
                                          </p:spTgt>
                                        </p:tgtEl>
                                      </p:cBhvr>
                                      <p:from x="100000" y="100000"/>
                                      <p:to x="80000" y="100000"/>
                                    </p:animScale>
                                    <p:anim by="(#ppt_h/3+#ppt_w*0.1)" calcmode="lin" valueType="num">
                                      <p:cBhvr additive="sum">
                                        <p:cTn id="61" dur="200" decel="100000" autoRev="1" fill="hold">
                                          <p:stCondLst>
                                            <p:cond delay="600"/>
                                          </p:stCondLst>
                                        </p:cTn>
                                        <p:tgtEl>
                                          <p:spTgt spid="6">
                                            <p:txEl>
                                              <p:pRg st="9" end="9"/>
                                            </p:txEl>
                                          </p:spTgt>
                                        </p:tgtEl>
                                        <p:attrNameLst>
                                          <p:attrName>ppt_x</p:attrName>
                                        </p:attrNameLst>
                                      </p:cBhvr>
                                    </p:anim>
                                  </p:childTnLst>
                                </p:cTn>
                              </p:par>
                            </p:childTnLst>
                          </p:cTn>
                        </p:par>
                        <p:par>
                          <p:cTn id="62" fill="hold">
                            <p:stCondLst>
                              <p:cond delay="4000"/>
                            </p:stCondLst>
                            <p:childTnLst>
                              <p:par>
                                <p:cTn id="63" presetID="34" presetClass="entr" presetSubtype="0" fill="hold" grpId="0" nodeType="afterEffect">
                                  <p:stCondLst>
                                    <p:cond delay="0"/>
                                  </p:stCondLst>
                                  <p:childTnLst>
                                    <p:set>
                                      <p:cBhvr>
                                        <p:cTn id="64" dur="1" fill="hold">
                                          <p:stCondLst>
                                            <p:cond delay="0"/>
                                          </p:stCondLst>
                                        </p:cTn>
                                        <p:tgtEl>
                                          <p:spTgt spid="6">
                                            <p:txEl>
                                              <p:pRg st="10" end="10"/>
                                            </p:txEl>
                                          </p:spTgt>
                                        </p:tgtEl>
                                        <p:attrNameLst>
                                          <p:attrName>style.visibility</p:attrName>
                                        </p:attrNameLst>
                                      </p:cBhvr>
                                      <p:to>
                                        <p:strVal val="visible"/>
                                      </p:to>
                                    </p:set>
                                    <p:anim from="(-#ppt_w/2)" to="(#ppt_x)" calcmode="lin" valueType="num">
                                      <p:cBhvr>
                                        <p:cTn id="65" dur="600" fill="hold">
                                          <p:stCondLst>
                                            <p:cond delay="0"/>
                                          </p:stCondLst>
                                        </p:cTn>
                                        <p:tgtEl>
                                          <p:spTgt spid="6">
                                            <p:txEl>
                                              <p:pRg st="10" end="10"/>
                                            </p:txEl>
                                          </p:spTgt>
                                        </p:tgtEl>
                                        <p:attrNameLst>
                                          <p:attrName>ppt_x</p:attrName>
                                        </p:attrNameLst>
                                      </p:cBhvr>
                                    </p:anim>
                                    <p:anim from="0" to="-1.0" calcmode="lin" valueType="num">
                                      <p:cBhvr>
                                        <p:cTn id="66" dur="200" decel="50000" autoRev="1" fill="hold">
                                          <p:stCondLst>
                                            <p:cond delay="600"/>
                                          </p:stCondLst>
                                        </p:cTn>
                                        <p:tgtEl>
                                          <p:spTgt spid="6">
                                            <p:txEl>
                                              <p:pRg st="10" end="10"/>
                                            </p:txEl>
                                          </p:spTgt>
                                        </p:tgtEl>
                                        <p:attrNameLst>
                                          <p:attrName>xshear</p:attrName>
                                        </p:attrNameLst>
                                      </p:cBhvr>
                                    </p:anim>
                                    <p:animScale>
                                      <p:cBhvr>
                                        <p:cTn id="67" dur="200" decel="100000" autoRev="1" fill="hold">
                                          <p:stCondLst>
                                            <p:cond delay="600"/>
                                          </p:stCondLst>
                                        </p:cTn>
                                        <p:tgtEl>
                                          <p:spTgt spid="6">
                                            <p:txEl>
                                              <p:pRg st="10" end="10"/>
                                            </p:txEl>
                                          </p:spTgt>
                                        </p:tgtEl>
                                      </p:cBhvr>
                                      <p:from x="100000" y="100000"/>
                                      <p:to x="80000" y="100000"/>
                                    </p:animScale>
                                    <p:anim by="(#ppt_h/3+#ppt_w*0.1)" calcmode="lin" valueType="num">
                                      <p:cBhvr additive="sum">
                                        <p:cTn id="68" dur="200" decel="100000" autoRev="1" fill="hold">
                                          <p:stCondLst>
                                            <p:cond delay="600"/>
                                          </p:stCondLst>
                                        </p:cTn>
                                        <p:tgtEl>
                                          <p:spTgt spid="6">
                                            <p:txEl>
                                              <p:pRg st="10" end="10"/>
                                            </p:txEl>
                                          </p:spTgt>
                                        </p:tgtEl>
                                        <p:attrNameLst>
                                          <p:attrName>ppt_x</p:attrName>
                                        </p:attrNameLst>
                                      </p:cBhvr>
                                    </p:anim>
                                  </p:childTnLst>
                                </p:cTn>
                              </p:par>
                              <p:par>
                                <p:cTn id="69" presetID="34" presetClass="entr" presetSubtype="0" fill="hold" grpId="0" nodeType="withEffect">
                                  <p:stCondLst>
                                    <p:cond delay="0"/>
                                  </p:stCondLst>
                                  <p:childTnLst>
                                    <p:set>
                                      <p:cBhvr>
                                        <p:cTn id="70" dur="1" fill="hold">
                                          <p:stCondLst>
                                            <p:cond delay="0"/>
                                          </p:stCondLst>
                                        </p:cTn>
                                        <p:tgtEl>
                                          <p:spTgt spid="6">
                                            <p:txEl>
                                              <p:pRg st="11" end="11"/>
                                            </p:txEl>
                                          </p:spTgt>
                                        </p:tgtEl>
                                        <p:attrNameLst>
                                          <p:attrName>style.visibility</p:attrName>
                                        </p:attrNameLst>
                                      </p:cBhvr>
                                      <p:to>
                                        <p:strVal val="visible"/>
                                      </p:to>
                                    </p:set>
                                    <p:anim from="(-#ppt_w/2)" to="(#ppt_x)" calcmode="lin" valueType="num">
                                      <p:cBhvr>
                                        <p:cTn id="71" dur="600" fill="hold">
                                          <p:stCondLst>
                                            <p:cond delay="0"/>
                                          </p:stCondLst>
                                        </p:cTn>
                                        <p:tgtEl>
                                          <p:spTgt spid="6">
                                            <p:txEl>
                                              <p:pRg st="11" end="11"/>
                                            </p:txEl>
                                          </p:spTgt>
                                        </p:tgtEl>
                                        <p:attrNameLst>
                                          <p:attrName>ppt_x</p:attrName>
                                        </p:attrNameLst>
                                      </p:cBhvr>
                                    </p:anim>
                                    <p:anim from="0" to="-1.0" calcmode="lin" valueType="num">
                                      <p:cBhvr>
                                        <p:cTn id="72" dur="200" decel="50000" autoRev="1" fill="hold">
                                          <p:stCondLst>
                                            <p:cond delay="600"/>
                                          </p:stCondLst>
                                        </p:cTn>
                                        <p:tgtEl>
                                          <p:spTgt spid="6">
                                            <p:txEl>
                                              <p:pRg st="11" end="11"/>
                                            </p:txEl>
                                          </p:spTgt>
                                        </p:tgtEl>
                                        <p:attrNameLst>
                                          <p:attrName>xshear</p:attrName>
                                        </p:attrNameLst>
                                      </p:cBhvr>
                                    </p:anim>
                                    <p:animScale>
                                      <p:cBhvr>
                                        <p:cTn id="73" dur="200" decel="100000" autoRev="1" fill="hold">
                                          <p:stCondLst>
                                            <p:cond delay="600"/>
                                          </p:stCondLst>
                                        </p:cTn>
                                        <p:tgtEl>
                                          <p:spTgt spid="6">
                                            <p:txEl>
                                              <p:pRg st="11" end="11"/>
                                            </p:txEl>
                                          </p:spTgt>
                                        </p:tgtEl>
                                      </p:cBhvr>
                                      <p:from x="100000" y="100000"/>
                                      <p:to x="80000" y="100000"/>
                                    </p:animScale>
                                    <p:anim by="(#ppt_h/3+#ppt_w*0.1)" calcmode="lin" valueType="num">
                                      <p:cBhvr additive="sum">
                                        <p:cTn id="74" dur="200" decel="100000" autoRev="1" fill="hold">
                                          <p:stCondLst>
                                            <p:cond delay="600"/>
                                          </p:stCondLst>
                                        </p:cTn>
                                        <p:tgtEl>
                                          <p:spTgt spid="6">
                                            <p:txEl>
                                              <p:pRg st="11" end="11"/>
                                            </p:txEl>
                                          </p:spTgt>
                                        </p:tgtEl>
                                        <p:attrNameLst>
                                          <p:attrName>ppt_x</p:attrName>
                                        </p:attrNameLst>
                                      </p:cBhvr>
                                    </p:anim>
                                  </p:childTnLst>
                                </p:cTn>
                              </p:par>
                              <p:par>
                                <p:cTn id="75" presetID="49" presetClass="entr" presetSubtype="0" decel="100000" fill="hold" nodeType="withEffect">
                                  <p:stCondLst>
                                    <p:cond delay="0"/>
                                  </p:stCondLst>
                                  <p:childTnLst>
                                    <p:set>
                                      <p:cBhvr>
                                        <p:cTn id="76" dur="1" fill="hold">
                                          <p:stCondLst>
                                            <p:cond delay="0"/>
                                          </p:stCondLst>
                                        </p:cTn>
                                        <p:tgtEl>
                                          <p:spTgt spid="7"/>
                                        </p:tgtEl>
                                        <p:attrNameLst>
                                          <p:attrName>style.visibility</p:attrName>
                                        </p:attrNameLst>
                                      </p:cBhvr>
                                      <p:to>
                                        <p:strVal val="visible"/>
                                      </p:to>
                                    </p:set>
                                    <p:anim calcmode="lin" valueType="num">
                                      <p:cBhvr>
                                        <p:cTn id="77" dur="1000" fill="hold"/>
                                        <p:tgtEl>
                                          <p:spTgt spid="7"/>
                                        </p:tgtEl>
                                        <p:attrNameLst>
                                          <p:attrName>ppt_w</p:attrName>
                                        </p:attrNameLst>
                                      </p:cBhvr>
                                      <p:tavLst>
                                        <p:tav tm="0">
                                          <p:val>
                                            <p:fltVal val="0"/>
                                          </p:val>
                                        </p:tav>
                                        <p:tav tm="100000">
                                          <p:val>
                                            <p:strVal val="#ppt_w"/>
                                          </p:val>
                                        </p:tav>
                                      </p:tavLst>
                                    </p:anim>
                                    <p:anim calcmode="lin" valueType="num">
                                      <p:cBhvr>
                                        <p:cTn id="78" dur="1000" fill="hold"/>
                                        <p:tgtEl>
                                          <p:spTgt spid="7"/>
                                        </p:tgtEl>
                                        <p:attrNameLst>
                                          <p:attrName>ppt_h</p:attrName>
                                        </p:attrNameLst>
                                      </p:cBhvr>
                                      <p:tavLst>
                                        <p:tav tm="0">
                                          <p:val>
                                            <p:fltVal val="0"/>
                                          </p:val>
                                        </p:tav>
                                        <p:tav tm="100000">
                                          <p:val>
                                            <p:strVal val="#ppt_h"/>
                                          </p:val>
                                        </p:tav>
                                      </p:tavLst>
                                    </p:anim>
                                    <p:anim calcmode="lin" valueType="num">
                                      <p:cBhvr>
                                        <p:cTn id="79" dur="1000" fill="hold"/>
                                        <p:tgtEl>
                                          <p:spTgt spid="7"/>
                                        </p:tgtEl>
                                        <p:attrNameLst>
                                          <p:attrName>style.rotation</p:attrName>
                                        </p:attrNameLst>
                                      </p:cBhvr>
                                      <p:tavLst>
                                        <p:tav tm="0">
                                          <p:val>
                                            <p:fltVal val="360"/>
                                          </p:val>
                                        </p:tav>
                                        <p:tav tm="100000">
                                          <p:val>
                                            <p:fltVal val="0"/>
                                          </p:val>
                                        </p:tav>
                                      </p:tavLst>
                                    </p:anim>
                                    <p:animEffect transition="in" filter="fade">
                                      <p:cBhvr>
                                        <p:cTn id="8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riminal-law-01.jpg"/>
          <p:cNvPicPr>
            <a:picLocks noChangeAspect="1"/>
          </p:cNvPicPr>
          <p:nvPr/>
        </p:nvPicPr>
        <p:blipFill>
          <a:blip r:embed="rId2" cstate="print"/>
          <a:stretch>
            <a:fillRect/>
          </a:stretch>
        </p:blipFill>
        <p:spPr>
          <a:xfrm>
            <a:off x="13390" y="0"/>
            <a:ext cx="9117219" cy="6857999"/>
          </a:xfrm>
          <a:prstGeom prst="rect">
            <a:avLst/>
          </a:prstGeom>
        </p:spPr>
      </p:pic>
      <p:sp>
        <p:nvSpPr>
          <p:cNvPr id="5" name="Title 4"/>
          <p:cNvSpPr>
            <a:spLocks noGrp="1"/>
          </p:cNvSpPr>
          <p:nvPr>
            <p:ph type="title"/>
          </p:nvPr>
        </p:nvSpPr>
        <p:spPr>
          <a:xfrm>
            <a:off x="457200" y="274638"/>
            <a:ext cx="8229600" cy="334962"/>
          </a:xfrm>
        </p:spPr>
        <p:txBody>
          <a:bodyPr>
            <a:normAutofit fontScale="90000"/>
          </a:bodyPr>
          <a:lstStyle/>
          <a:p>
            <a:endParaRPr lang="en-US" dirty="0"/>
          </a:p>
        </p:txBody>
      </p:sp>
      <p:sp>
        <p:nvSpPr>
          <p:cNvPr id="6" name="Content Placeholder 5"/>
          <p:cNvSpPr>
            <a:spLocks noGrp="1"/>
          </p:cNvSpPr>
          <p:nvPr>
            <p:ph idx="1"/>
          </p:nvPr>
        </p:nvSpPr>
        <p:spPr>
          <a:xfrm>
            <a:off x="457200" y="685800"/>
            <a:ext cx="8229600" cy="5440363"/>
          </a:xfrm>
        </p:spPr>
        <p:txBody>
          <a:bodyPr>
            <a:normAutofit/>
          </a:bodyPr>
          <a:lstStyle/>
          <a:p>
            <a:pPr lvl="2"/>
            <a:endParaRPr lang="en-US" sz="2000" b="1" dirty="0" smtClean="0">
              <a:latin typeface="Times New Roman" pitchFamily="18" charset="0"/>
              <a:cs typeface="Times New Roman" pitchFamily="18" charset="0"/>
            </a:endParaRPr>
          </a:p>
          <a:p>
            <a:pPr lvl="2"/>
            <a:r>
              <a:rPr lang="en-US" sz="3200" b="1" dirty="0" smtClean="0">
                <a:latin typeface="Times New Roman" pitchFamily="18" charset="0"/>
                <a:cs typeface="Times New Roman" pitchFamily="18" charset="0"/>
              </a:rPr>
              <a:t>4. </a:t>
            </a:r>
            <a:r>
              <a:rPr lang="en-US" sz="3200" b="1" u="sng" dirty="0" smtClean="0">
                <a:latin typeface="Times New Roman" pitchFamily="18" charset="0"/>
                <a:cs typeface="Times New Roman" pitchFamily="18" charset="0"/>
              </a:rPr>
              <a:t>“BIRD DOG” MOBILE </a:t>
            </a:r>
          </a:p>
          <a:p>
            <a:pPr lvl="2">
              <a:buNone/>
            </a:pPr>
            <a:r>
              <a:rPr lang="en-US" sz="3200" b="1" u="sng" dirty="0" smtClean="0">
                <a:latin typeface="Times New Roman" pitchFamily="18" charset="0"/>
                <a:cs typeface="Times New Roman" pitchFamily="18" charset="0"/>
              </a:rPr>
              <a:t>TRACKING DEVICE</a:t>
            </a:r>
          </a:p>
          <a:p>
            <a:pPr lvl="3"/>
            <a:r>
              <a:rPr lang="en-US" sz="3200" b="1" dirty="0" smtClean="0">
                <a:latin typeface="Times New Roman" pitchFamily="18" charset="0"/>
                <a:cs typeface="Times New Roman" pitchFamily="18" charset="0"/>
              </a:rPr>
              <a:t>NO SEARCH WARRANT REQUIRED</a:t>
            </a:r>
          </a:p>
          <a:p>
            <a:pPr lvl="3"/>
            <a:r>
              <a:rPr lang="en-US" sz="3200" b="1" dirty="0" smtClean="0">
                <a:latin typeface="Times New Roman" pitchFamily="18" charset="0"/>
                <a:cs typeface="Times New Roman" pitchFamily="18" charset="0"/>
              </a:rPr>
              <a:t>IT IS NOT IMPERMISSIBLY INTRUSIVE UPON PRIVATE AFFAIRS OF TARGET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from="(-#ppt_w/2)" to="(#ppt_x)" calcmode="lin" valueType="num">
                                      <p:cBhvr>
                                        <p:cTn id="7" dur="600" fill="hold">
                                          <p:stCondLst>
                                            <p:cond delay="0"/>
                                          </p:stCondLst>
                                        </p:cTn>
                                        <p:tgtEl>
                                          <p:spTgt spid="6">
                                            <p:txEl>
                                              <p:pRg st="1" end="1"/>
                                            </p:txEl>
                                          </p:spTgt>
                                        </p:tgtEl>
                                        <p:attrNameLst>
                                          <p:attrName>ppt_x</p:attrName>
                                        </p:attrNameLst>
                                      </p:cBhvr>
                                    </p:anim>
                                    <p:anim from="0" to="-1.0" calcmode="lin" valueType="num">
                                      <p:cBhvr>
                                        <p:cTn id="8" dur="200" decel="50000" autoRev="1" fill="hold">
                                          <p:stCondLst>
                                            <p:cond delay="600"/>
                                          </p:stCondLst>
                                        </p:cTn>
                                        <p:tgtEl>
                                          <p:spTgt spid="6">
                                            <p:txEl>
                                              <p:pRg st="1" end="1"/>
                                            </p:txEl>
                                          </p:spTgt>
                                        </p:tgtEl>
                                        <p:attrNameLst>
                                          <p:attrName>xshear</p:attrName>
                                        </p:attrNameLst>
                                      </p:cBhvr>
                                    </p:anim>
                                    <p:animScale>
                                      <p:cBhvr>
                                        <p:cTn id="9" dur="200" decel="100000" autoRev="1" fill="hold">
                                          <p:stCondLst>
                                            <p:cond delay="600"/>
                                          </p:stCondLst>
                                        </p:cTn>
                                        <p:tgtEl>
                                          <p:spTgt spid="6">
                                            <p:txEl>
                                              <p:pRg st="1" end="1"/>
                                            </p:txEl>
                                          </p:spTgt>
                                        </p:tgtEl>
                                      </p:cBhvr>
                                      <p:from x="100000" y="100000"/>
                                      <p:to x="80000" y="100000"/>
                                    </p:animScale>
                                    <p:anim by="(#ppt_h/3+#ppt_w*0.1)" calcmode="lin" valueType="num">
                                      <p:cBhvr additive="sum">
                                        <p:cTn id="10" dur="200" decel="100000" autoRev="1" fill="hold">
                                          <p:stCondLst>
                                            <p:cond delay="600"/>
                                          </p:stCondLst>
                                        </p:cTn>
                                        <p:tgtEl>
                                          <p:spTgt spid="6">
                                            <p:txEl>
                                              <p:pRg st="1" end="1"/>
                                            </p:txEl>
                                          </p:spTgt>
                                        </p:tgtEl>
                                        <p:attrNameLst>
                                          <p:attrName>ppt_x</p:attrName>
                                        </p:attrNameLst>
                                      </p:cBhvr>
                                    </p:anim>
                                  </p:childTnLst>
                                </p:cTn>
                              </p:par>
                            </p:childTnLst>
                          </p:cTn>
                        </p:par>
                        <p:par>
                          <p:cTn id="11" fill="hold">
                            <p:stCondLst>
                              <p:cond delay="1000"/>
                            </p:stCondLst>
                            <p:childTnLst>
                              <p:par>
                                <p:cTn id="12" presetID="34" presetClass="entr" presetSubtype="0" fill="hold" grpId="0" nodeType="after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 from="(-#ppt_w/2)" to="(#ppt_x)" calcmode="lin" valueType="num">
                                      <p:cBhvr>
                                        <p:cTn id="14" dur="600" fill="hold">
                                          <p:stCondLst>
                                            <p:cond delay="0"/>
                                          </p:stCondLst>
                                        </p:cTn>
                                        <p:tgtEl>
                                          <p:spTgt spid="6">
                                            <p:txEl>
                                              <p:pRg st="2" end="2"/>
                                            </p:txEl>
                                          </p:spTgt>
                                        </p:tgtEl>
                                        <p:attrNameLst>
                                          <p:attrName>ppt_x</p:attrName>
                                        </p:attrNameLst>
                                      </p:cBhvr>
                                    </p:anim>
                                    <p:anim from="0" to="-1.0" calcmode="lin" valueType="num">
                                      <p:cBhvr>
                                        <p:cTn id="15" dur="200" decel="50000" autoRev="1" fill="hold">
                                          <p:stCondLst>
                                            <p:cond delay="600"/>
                                          </p:stCondLst>
                                        </p:cTn>
                                        <p:tgtEl>
                                          <p:spTgt spid="6">
                                            <p:txEl>
                                              <p:pRg st="2" end="2"/>
                                            </p:txEl>
                                          </p:spTgt>
                                        </p:tgtEl>
                                        <p:attrNameLst>
                                          <p:attrName>xshear</p:attrName>
                                        </p:attrNameLst>
                                      </p:cBhvr>
                                    </p:anim>
                                    <p:animScale>
                                      <p:cBhvr>
                                        <p:cTn id="16" dur="200" decel="100000" autoRev="1" fill="hold">
                                          <p:stCondLst>
                                            <p:cond delay="600"/>
                                          </p:stCondLst>
                                        </p:cTn>
                                        <p:tgtEl>
                                          <p:spTgt spid="6">
                                            <p:txEl>
                                              <p:pRg st="2" end="2"/>
                                            </p:txEl>
                                          </p:spTgt>
                                        </p:tgtEl>
                                      </p:cBhvr>
                                      <p:from x="100000" y="100000"/>
                                      <p:to x="80000" y="100000"/>
                                    </p:animScale>
                                    <p:anim by="(#ppt_h/3+#ppt_w*0.1)" calcmode="lin" valueType="num">
                                      <p:cBhvr additive="sum">
                                        <p:cTn id="17" dur="200" decel="100000" autoRev="1" fill="hold">
                                          <p:stCondLst>
                                            <p:cond delay="600"/>
                                          </p:stCondLst>
                                        </p:cTn>
                                        <p:tgtEl>
                                          <p:spTgt spid="6">
                                            <p:txEl>
                                              <p:pRg st="2" end="2"/>
                                            </p:txEl>
                                          </p:spTgt>
                                        </p:tgtEl>
                                        <p:attrNameLst>
                                          <p:attrName>ppt_x</p:attrName>
                                        </p:attrNameLst>
                                      </p:cBhvr>
                                    </p:anim>
                                  </p:childTnLst>
                                </p:cTn>
                              </p:par>
                            </p:childTnLst>
                          </p:cTn>
                        </p:par>
                        <p:par>
                          <p:cTn id="18" fill="hold">
                            <p:stCondLst>
                              <p:cond delay="2000"/>
                            </p:stCondLst>
                            <p:childTnLst>
                              <p:par>
                                <p:cTn id="19" presetID="34" presetClass="entr" presetSubtype="0" fill="hold" grpId="0" nodeType="after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 from="(-#ppt_w/2)" to="(#ppt_x)" calcmode="lin" valueType="num">
                                      <p:cBhvr>
                                        <p:cTn id="21" dur="600" fill="hold">
                                          <p:stCondLst>
                                            <p:cond delay="0"/>
                                          </p:stCondLst>
                                        </p:cTn>
                                        <p:tgtEl>
                                          <p:spTgt spid="6">
                                            <p:txEl>
                                              <p:pRg st="3" end="3"/>
                                            </p:txEl>
                                          </p:spTgt>
                                        </p:tgtEl>
                                        <p:attrNameLst>
                                          <p:attrName>ppt_x</p:attrName>
                                        </p:attrNameLst>
                                      </p:cBhvr>
                                    </p:anim>
                                    <p:anim from="0" to="-1.0" calcmode="lin" valueType="num">
                                      <p:cBhvr>
                                        <p:cTn id="22" dur="200" decel="50000" autoRev="1" fill="hold">
                                          <p:stCondLst>
                                            <p:cond delay="600"/>
                                          </p:stCondLst>
                                        </p:cTn>
                                        <p:tgtEl>
                                          <p:spTgt spid="6">
                                            <p:txEl>
                                              <p:pRg st="3" end="3"/>
                                            </p:txEl>
                                          </p:spTgt>
                                        </p:tgtEl>
                                        <p:attrNameLst>
                                          <p:attrName>xshear</p:attrName>
                                        </p:attrNameLst>
                                      </p:cBhvr>
                                    </p:anim>
                                    <p:animScale>
                                      <p:cBhvr>
                                        <p:cTn id="23" dur="200" decel="100000" autoRev="1" fill="hold">
                                          <p:stCondLst>
                                            <p:cond delay="600"/>
                                          </p:stCondLst>
                                        </p:cTn>
                                        <p:tgtEl>
                                          <p:spTgt spid="6">
                                            <p:txEl>
                                              <p:pRg st="3" end="3"/>
                                            </p:txEl>
                                          </p:spTgt>
                                        </p:tgtEl>
                                      </p:cBhvr>
                                      <p:from x="100000" y="100000"/>
                                      <p:to x="80000" y="100000"/>
                                    </p:animScale>
                                    <p:anim by="(#ppt_h/3+#ppt_w*0.1)" calcmode="lin" valueType="num">
                                      <p:cBhvr additive="sum">
                                        <p:cTn id="24" dur="200" decel="100000" autoRev="1" fill="hold">
                                          <p:stCondLst>
                                            <p:cond delay="600"/>
                                          </p:stCondLst>
                                        </p:cTn>
                                        <p:tgtEl>
                                          <p:spTgt spid="6">
                                            <p:txEl>
                                              <p:pRg st="3" end="3"/>
                                            </p:txEl>
                                          </p:spTgt>
                                        </p:tgtEl>
                                        <p:attrNameLst>
                                          <p:attrName>ppt_x</p:attrName>
                                        </p:attrNameLst>
                                      </p:cBhvr>
                                    </p:anim>
                                  </p:childTnLst>
                                </p:cTn>
                              </p:par>
                            </p:childTnLst>
                          </p:cTn>
                        </p:par>
                        <p:par>
                          <p:cTn id="25" fill="hold">
                            <p:stCondLst>
                              <p:cond delay="3000"/>
                            </p:stCondLst>
                            <p:childTnLst>
                              <p:par>
                                <p:cTn id="26" presetID="34" presetClass="entr" presetSubtype="0" fill="hold" grpId="0" nodeType="afterEffect">
                                  <p:stCondLst>
                                    <p:cond delay="0"/>
                                  </p:stCondLst>
                                  <p:childTnLst>
                                    <p:set>
                                      <p:cBhvr>
                                        <p:cTn id="27" dur="1" fill="hold">
                                          <p:stCondLst>
                                            <p:cond delay="0"/>
                                          </p:stCondLst>
                                        </p:cTn>
                                        <p:tgtEl>
                                          <p:spTgt spid="6">
                                            <p:txEl>
                                              <p:pRg st="4" end="4"/>
                                            </p:txEl>
                                          </p:spTgt>
                                        </p:tgtEl>
                                        <p:attrNameLst>
                                          <p:attrName>style.visibility</p:attrName>
                                        </p:attrNameLst>
                                      </p:cBhvr>
                                      <p:to>
                                        <p:strVal val="visible"/>
                                      </p:to>
                                    </p:set>
                                    <p:anim from="(-#ppt_w/2)" to="(#ppt_x)" calcmode="lin" valueType="num">
                                      <p:cBhvr>
                                        <p:cTn id="28" dur="600" fill="hold">
                                          <p:stCondLst>
                                            <p:cond delay="0"/>
                                          </p:stCondLst>
                                        </p:cTn>
                                        <p:tgtEl>
                                          <p:spTgt spid="6">
                                            <p:txEl>
                                              <p:pRg st="4" end="4"/>
                                            </p:txEl>
                                          </p:spTgt>
                                        </p:tgtEl>
                                        <p:attrNameLst>
                                          <p:attrName>ppt_x</p:attrName>
                                        </p:attrNameLst>
                                      </p:cBhvr>
                                    </p:anim>
                                    <p:anim from="0" to="-1.0" calcmode="lin" valueType="num">
                                      <p:cBhvr>
                                        <p:cTn id="29" dur="200" decel="50000" autoRev="1" fill="hold">
                                          <p:stCondLst>
                                            <p:cond delay="600"/>
                                          </p:stCondLst>
                                        </p:cTn>
                                        <p:tgtEl>
                                          <p:spTgt spid="6">
                                            <p:txEl>
                                              <p:pRg st="4" end="4"/>
                                            </p:txEl>
                                          </p:spTgt>
                                        </p:tgtEl>
                                        <p:attrNameLst>
                                          <p:attrName>xshear</p:attrName>
                                        </p:attrNameLst>
                                      </p:cBhvr>
                                    </p:anim>
                                    <p:animScale>
                                      <p:cBhvr>
                                        <p:cTn id="30" dur="200" decel="100000" autoRev="1" fill="hold">
                                          <p:stCondLst>
                                            <p:cond delay="600"/>
                                          </p:stCondLst>
                                        </p:cTn>
                                        <p:tgtEl>
                                          <p:spTgt spid="6">
                                            <p:txEl>
                                              <p:pRg st="4" end="4"/>
                                            </p:txEl>
                                          </p:spTgt>
                                        </p:tgtEl>
                                      </p:cBhvr>
                                      <p:from x="100000" y="100000"/>
                                      <p:to x="80000" y="100000"/>
                                    </p:animScale>
                                    <p:anim by="(#ppt_h/3+#ppt_w*0.1)" calcmode="lin" valueType="num">
                                      <p:cBhvr additive="sum">
                                        <p:cTn id="31" dur="200" decel="100000" autoRev="1" fill="hold">
                                          <p:stCondLst>
                                            <p:cond delay="600"/>
                                          </p:stCondLst>
                                        </p:cTn>
                                        <p:tgtEl>
                                          <p:spTgt spid="6">
                                            <p:txEl>
                                              <p:pRg st="4" end="4"/>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riminal-law-01.jpg"/>
          <p:cNvPicPr>
            <a:picLocks noChangeAspect="1"/>
          </p:cNvPicPr>
          <p:nvPr/>
        </p:nvPicPr>
        <p:blipFill>
          <a:blip r:embed="rId2" cstate="print"/>
          <a:stretch>
            <a:fillRect/>
          </a:stretch>
        </p:blipFill>
        <p:spPr>
          <a:xfrm>
            <a:off x="13390" y="0"/>
            <a:ext cx="9117219" cy="6857999"/>
          </a:xfrm>
          <a:prstGeom prst="rect">
            <a:avLst/>
          </a:prstGeom>
        </p:spPr>
      </p:pic>
      <p:sp>
        <p:nvSpPr>
          <p:cNvPr id="5" name="Title 4"/>
          <p:cNvSpPr>
            <a:spLocks noGrp="1"/>
          </p:cNvSpPr>
          <p:nvPr>
            <p:ph type="title"/>
          </p:nvPr>
        </p:nvSpPr>
        <p:spPr>
          <a:xfrm>
            <a:off x="457200" y="274638"/>
            <a:ext cx="8229600" cy="258762"/>
          </a:xfrm>
        </p:spPr>
        <p:txBody>
          <a:bodyPr>
            <a:normAutofit fontScale="90000"/>
          </a:bodyPr>
          <a:lstStyle/>
          <a:p>
            <a:endParaRPr lang="en-US" dirty="0"/>
          </a:p>
        </p:txBody>
      </p:sp>
      <p:sp>
        <p:nvSpPr>
          <p:cNvPr id="6" name="Content Placeholder 5"/>
          <p:cNvSpPr>
            <a:spLocks noGrp="1"/>
          </p:cNvSpPr>
          <p:nvPr>
            <p:ph idx="1"/>
          </p:nvPr>
        </p:nvSpPr>
        <p:spPr>
          <a:xfrm>
            <a:off x="457200" y="304800"/>
            <a:ext cx="8229600" cy="6553200"/>
          </a:xfrm>
        </p:spPr>
        <p:txBody>
          <a:bodyPr>
            <a:normAutofit lnSpcReduction="10000"/>
          </a:bodyPr>
          <a:lstStyle/>
          <a:p>
            <a:pPr lvl="2"/>
            <a:endParaRPr lang="en-US" b="1" dirty="0" smtClean="0">
              <a:latin typeface="Times New Roman" pitchFamily="18" charset="0"/>
              <a:cs typeface="Times New Roman" pitchFamily="18" charset="0"/>
            </a:endParaRPr>
          </a:p>
          <a:p>
            <a:pPr lvl="2"/>
            <a:r>
              <a:rPr lang="en-US" b="1" dirty="0" smtClean="0">
                <a:latin typeface="Times New Roman" pitchFamily="18" charset="0"/>
                <a:cs typeface="Times New Roman" pitchFamily="18" charset="0"/>
              </a:rPr>
              <a:t>5.  </a:t>
            </a:r>
            <a:r>
              <a:rPr lang="en-US" b="1" u="sng" dirty="0" smtClean="0">
                <a:latin typeface="Times New Roman" pitchFamily="18" charset="0"/>
                <a:cs typeface="Times New Roman" pitchFamily="18" charset="0"/>
              </a:rPr>
              <a:t>“PEN REGISTER” AND “TRAP AND TRACE” DEVICES </a:t>
            </a:r>
          </a:p>
          <a:p>
            <a:pPr lvl="3"/>
            <a:r>
              <a:rPr lang="en-US" sz="2400" b="1" dirty="0" smtClean="0">
                <a:latin typeface="Times New Roman" pitchFamily="18" charset="0"/>
                <a:cs typeface="Times New Roman" pitchFamily="18" charset="0"/>
              </a:rPr>
              <a:t>PEN REGISTER IS AN ELECTRONIC DEVICE THAT RECORDS NUMBERS YOU DIAL ON YOUR </a:t>
            </a:r>
            <a:r>
              <a:rPr lang="en-US" sz="2400" b="1" smtClean="0">
                <a:latin typeface="Times New Roman" pitchFamily="18" charset="0"/>
                <a:cs typeface="Times New Roman" pitchFamily="18" charset="0"/>
              </a:rPr>
              <a:t>PHONE </a:t>
            </a:r>
          </a:p>
          <a:p>
            <a:pPr lvl="3"/>
            <a:r>
              <a:rPr lang="en-US" sz="2400" b="1" smtClean="0">
                <a:latin typeface="Times New Roman" pitchFamily="18" charset="0"/>
                <a:cs typeface="Times New Roman" pitchFamily="18" charset="0"/>
              </a:rPr>
              <a:t>TRAP </a:t>
            </a:r>
            <a:r>
              <a:rPr lang="en-US" sz="2400" b="1" dirty="0" smtClean="0">
                <a:latin typeface="Times New Roman" pitchFamily="18" charset="0"/>
                <a:cs typeface="Times New Roman" pitchFamily="18" charset="0"/>
              </a:rPr>
              <a:t>AND TRACE DEVICES RECORD THE NUMBERS THAT CALL YOU</a:t>
            </a:r>
          </a:p>
          <a:p>
            <a:pPr lvl="3"/>
            <a:r>
              <a:rPr lang="en-US" sz="2400" b="1" dirty="0" smtClean="0">
                <a:latin typeface="Times New Roman" pitchFamily="18" charset="0"/>
                <a:cs typeface="Times New Roman" pitchFamily="18" charset="0"/>
              </a:rPr>
              <a:t>NOT AN ILLEGAL SEARCH NOR VIOLATION OF 4</a:t>
            </a:r>
            <a:r>
              <a:rPr lang="en-US" sz="2400" b="1" baseline="30000" dirty="0" smtClean="0">
                <a:latin typeface="Times New Roman" pitchFamily="18" charset="0"/>
                <a:cs typeface="Times New Roman" pitchFamily="18" charset="0"/>
              </a:rPr>
              <a:t>TH</a:t>
            </a:r>
            <a:r>
              <a:rPr lang="en-US" sz="2400" b="1" dirty="0" smtClean="0">
                <a:latin typeface="Times New Roman" pitchFamily="18" charset="0"/>
                <a:cs typeface="Times New Roman" pitchFamily="18" charset="0"/>
              </a:rPr>
              <a:t> AMENDMENT  SINCE THERE IS NO REASONABLE EXPECTATON OF PRIVACY IN THE NUMBERS DIALED OR RECEIVED SINCE TELEPHONE OWNER VOLUNTARILY CONVEYED NUMBERS TO TELEPHONE COMPANY TO FACILITATE THE CONNECTION OF THE CALLS </a:t>
            </a:r>
          </a:p>
          <a:p>
            <a:pPr lvl="4"/>
            <a:r>
              <a:rPr lang="en-US" sz="2400" b="1" u="sng" dirty="0" smtClean="0">
                <a:latin typeface="Times New Roman" pitchFamily="18" charset="0"/>
                <a:cs typeface="Times New Roman" pitchFamily="18" charset="0"/>
              </a:rPr>
              <a:t>SMALL V. MARYLAND </a:t>
            </a:r>
            <a:r>
              <a:rPr lang="en-US" sz="2400" b="1" dirty="0" smtClean="0">
                <a:latin typeface="Times New Roman" pitchFamily="18" charset="0"/>
                <a:cs typeface="Times New Roman" pitchFamily="18" charset="0"/>
              </a:rPr>
              <a:t>442US 735(1979)</a:t>
            </a:r>
          </a:p>
          <a:p>
            <a:pPr lvl="3"/>
            <a:endParaRPr lang="en-US" sz="24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1000"/>
                                        <p:tgtEl>
                                          <p:spTgt spid="6">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2" end="2"/>
                                            </p:txEl>
                                          </p:spTgt>
                                        </p:tgtEl>
                                        <p:attrNameLst>
                                          <p:attrName>style.visibility</p:attrName>
                                        </p:attrNameLst>
                                      </p:cBhvr>
                                      <p:to>
                                        <p:strVal val="visible"/>
                                      </p:to>
                                    </p:set>
                                    <p:animEffect transition="in" filter="fade">
                                      <p:cBhvr>
                                        <p:cTn id="10" dur="1000"/>
                                        <p:tgtEl>
                                          <p:spTgt spid="6">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Effect transition="in" filter="fade">
                                      <p:cBhvr>
                                        <p:cTn id="13" dur="1000"/>
                                        <p:tgtEl>
                                          <p:spTgt spid="6">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
                                            <p:txEl>
                                              <p:pRg st="4" end="4"/>
                                            </p:txEl>
                                          </p:spTgt>
                                        </p:tgtEl>
                                        <p:attrNameLst>
                                          <p:attrName>style.visibility</p:attrName>
                                        </p:attrNameLst>
                                      </p:cBhvr>
                                      <p:to>
                                        <p:strVal val="visible"/>
                                      </p:to>
                                    </p:set>
                                    <p:animEffect transition="in" filter="fade">
                                      <p:cBhvr>
                                        <p:cTn id="16" dur="1000"/>
                                        <p:tgtEl>
                                          <p:spTgt spid="6">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animEffect transition="in" filter="fade">
                                      <p:cBhvr>
                                        <p:cTn id="19" dur="1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riminal-law-01.jpg"/>
          <p:cNvPicPr>
            <a:picLocks noChangeAspect="1"/>
          </p:cNvPicPr>
          <p:nvPr/>
        </p:nvPicPr>
        <p:blipFill>
          <a:blip r:embed="rId2" cstate="print"/>
          <a:stretch>
            <a:fillRect/>
          </a:stretch>
        </p:blipFill>
        <p:spPr>
          <a:xfrm>
            <a:off x="13390" y="0"/>
            <a:ext cx="9117219" cy="6857999"/>
          </a:xfrm>
          <a:prstGeom prst="rect">
            <a:avLst/>
          </a:prstGeom>
        </p:spPr>
      </p:pic>
      <p:sp>
        <p:nvSpPr>
          <p:cNvPr id="5" name="Title 4"/>
          <p:cNvSpPr>
            <a:spLocks noGrp="1"/>
          </p:cNvSpPr>
          <p:nvPr>
            <p:ph type="title"/>
          </p:nvPr>
        </p:nvSpPr>
        <p:spPr>
          <a:xfrm>
            <a:off x="457200" y="274638"/>
            <a:ext cx="8229600" cy="258762"/>
          </a:xfrm>
        </p:spPr>
        <p:txBody>
          <a:bodyPr>
            <a:normAutofit fontScale="90000"/>
          </a:bodyPr>
          <a:lstStyle/>
          <a:p>
            <a:endParaRPr lang="en-US" dirty="0"/>
          </a:p>
        </p:txBody>
      </p:sp>
      <p:sp>
        <p:nvSpPr>
          <p:cNvPr id="6" name="Content Placeholder 5"/>
          <p:cNvSpPr>
            <a:spLocks noGrp="1"/>
          </p:cNvSpPr>
          <p:nvPr>
            <p:ph idx="1"/>
          </p:nvPr>
        </p:nvSpPr>
        <p:spPr>
          <a:xfrm>
            <a:off x="457200" y="685800"/>
            <a:ext cx="8229600" cy="6172200"/>
          </a:xfrm>
        </p:spPr>
        <p:txBody>
          <a:bodyPr>
            <a:noAutofit/>
          </a:bodyPr>
          <a:lstStyle/>
          <a:p>
            <a:pPr lvl="3"/>
            <a:r>
              <a:rPr lang="en-US" sz="2800" b="1" dirty="0" smtClean="0">
                <a:latin typeface="Times New Roman" pitchFamily="18" charset="0"/>
                <a:cs typeface="Times New Roman" pitchFamily="18" charset="0"/>
              </a:rPr>
              <a:t>NO PRIVACY INTEREST SINCE YOU KNOWINGLY EXPOSE NUMBERS TO PHONE COMPANY FOR BILLING PURPOSES WHEN YOU DIAL OR RECEIVE THEM</a:t>
            </a:r>
          </a:p>
          <a:p>
            <a:pPr lvl="3"/>
            <a:r>
              <a:rPr lang="en-US" sz="2800" b="1" dirty="0" smtClean="0">
                <a:latin typeface="Times New Roman" pitchFamily="18" charset="0"/>
                <a:cs typeface="Times New Roman" pitchFamily="18" charset="0"/>
              </a:rPr>
              <a:t>EXPECTATION OF PRIVACY EXISTS WITH RESPECT TO WORDS UTTERED ON PHONE AND THUS CONTENTS OF A CONVERSATION ARE PROTECTED UNDER 4</a:t>
            </a:r>
            <a:r>
              <a:rPr lang="en-US" sz="2800" b="1" baseline="30000" dirty="0" smtClean="0">
                <a:latin typeface="Times New Roman" pitchFamily="18" charset="0"/>
                <a:cs typeface="Times New Roman" pitchFamily="18" charset="0"/>
              </a:rPr>
              <a:t>TH</a:t>
            </a:r>
            <a:r>
              <a:rPr lang="en-US" sz="2800" b="1" dirty="0" smtClean="0">
                <a:latin typeface="Times New Roman" pitchFamily="18" charset="0"/>
                <a:cs typeface="Times New Roman" pitchFamily="18" charset="0"/>
              </a:rPr>
              <a:t> AMENDMENT BUT NOT DIALING INFORMATION</a:t>
            </a:r>
          </a:p>
          <a:p>
            <a:pPr lvl="3"/>
            <a:r>
              <a:rPr lang="en-US" sz="2800" b="1" dirty="0" smtClean="0">
                <a:latin typeface="Times New Roman" pitchFamily="18" charset="0"/>
                <a:cs typeface="Times New Roman" pitchFamily="18" charset="0"/>
              </a:rPr>
              <a:t>A COURT ORDER VALID UP TO 60 DAYS IS REQUIRED</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1000"/>
                                        <p:tgtEl>
                                          <p:spTgt spid="6">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riminal-law-01.jpg"/>
          <p:cNvPicPr>
            <a:picLocks noChangeAspect="1"/>
          </p:cNvPicPr>
          <p:nvPr/>
        </p:nvPicPr>
        <p:blipFill>
          <a:blip r:embed="rId2" cstate="print"/>
          <a:stretch>
            <a:fillRect/>
          </a:stretch>
        </p:blipFill>
        <p:spPr>
          <a:xfrm>
            <a:off x="13390" y="0"/>
            <a:ext cx="9117219" cy="6857999"/>
          </a:xfrm>
          <a:prstGeom prst="rect">
            <a:avLst/>
          </a:prstGeom>
        </p:spPr>
      </p:pic>
      <p:sp>
        <p:nvSpPr>
          <p:cNvPr id="5" name="Title 4"/>
          <p:cNvSpPr>
            <a:spLocks noGrp="1"/>
          </p:cNvSpPr>
          <p:nvPr>
            <p:ph type="title"/>
          </p:nvPr>
        </p:nvSpPr>
        <p:spPr>
          <a:xfrm>
            <a:off x="457200" y="274638"/>
            <a:ext cx="8229600" cy="182562"/>
          </a:xfrm>
        </p:spPr>
        <p:txBody>
          <a:bodyPr>
            <a:normAutofit fontScale="90000"/>
          </a:bodyPr>
          <a:lstStyle/>
          <a:p>
            <a:endParaRPr lang="en-US" dirty="0"/>
          </a:p>
        </p:txBody>
      </p:sp>
      <p:sp>
        <p:nvSpPr>
          <p:cNvPr id="6" name="Content Placeholder 5"/>
          <p:cNvSpPr>
            <a:spLocks noGrp="1"/>
          </p:cNvSpPr>
          <p:nvPr>
            <p:ph idx="1"/>
          </p:nvPr>
        </p:nvSpPr>
        <p:spPr>
          <a:xfrm>
            <a:off x="457200" y="304800"/>
            <a:ext cx="8229600" cy="6553200"/>
          </a:xfrm>
        </p:spPr>
        <p:txBody>
          <a:bodyPr>
            <a:normAutofit fontScale="92500"/>
          </a:bodyPr>
          <a:lstStyle/>
          <a:p>
            <a:pPr lvl="2"/>
            <a:endParaRPr lang="en-US" b="1" dirty="0" smtClean="0">
              <a:latin typeface="Times New Roman" pitchFamily="18" charset="0"/>
              <a:cs typeface="Times New Roman" pitchFamily="18" charset="0"/>
            </a:endParaRPr>
          </a:p>
          <a:p>
            <a:pPr lvl="2"/>
            <a:r>
              <a:rPr lang="en-US" sz="3200" b="1" dirty="0" smtClean="0">
                <a:latin typeface="Times New Roman" pitchFamily="18" charset="0"/>
                <a:cs typeface="Times New Roman" pitchFamily="18" charset="0"/>
              </a:rPr>
              <a:t>6.   </a:t>
            </a:r>
            <a:r>
              <a:rPr lang="en-US" sz="3200" b="1" u="sng" dirty="0" smtClean="0">
                <a:latin typeface="Times New Roman" pitchFamily="18" charset="0"/>
                <a:cs typeface="Times New Roman" pitchFamily="18" charset="0"/>
              </a:rPr>
              <a:t>WIRETAPPING OR ELECTRONIC EAVES DROPPING SECTION 934.07 </a:t>
            </a:r>
          </a:p>
          <a:p>
            <a:pPr lvl="3"/>
            <a:r>
              <a:rPr lang="en-US" sz="2800" b="1" dirty="0" smtClean="0">
                <a:latin typeface="Times New Roman" pitchFamily="18" charset="0"/>
                <a:cs typeface="Times New Roman" pitchFamily="18" charset="0"/>
              </a:rPr>
              <a:t>THE ACT OF SECRETLY LISTENING TO THE PRIVATE CONVERSATIONS OF OTHERS WITHOUT THEIR KNOWLEDGE OR CONSENT </a:t>
            </a:r>
          </a:p>
          <a:p>
            <a:pPr lvl="3"/>
            <a:r>
              <a:rPr lang="en-US" sz="3200" b="1" dirty="0" smtClean="0">
                <a:latin typeface="Times New Roman" pitchFamily="18" charset="0"/>
                <a:cs typeface="Times New Roman" pitchFamily="18" charset="0"/>
              </a:rPr>
              <a:t>AFFIDAVIT OF LAW ENFORCEMENT OFFICER IS REQUIRED TO SECURE COURT AUTHORIZATION </a:t>
            </a:r>
          </a:p>
          <a:p>
            <a:pPr lvl="3"/>
            <a:r>
              <a:rPr lang="en-US" sz="3200" b="1" dirty="0" smtClean="0">
                <a:latin typeface="Times New Roman" pitchFamily="18" charset="0"/>
                <a:cs typeface="Times New Roman" pitchFamily="18" charset="0"/>
              </a:rPr>
              <a:t>COURT ORDER IS GOOD FOR 30 DAYS, BUT MAY BE </a:t>
            </a:r>
            <a:r>
              <a:rPr lang="en-US" sz="3200" b="1" dirty="0" smtClean="0">
                <a:latin typeface="Times New Roman" pitchFamily="18" charset="0"/>
                <a:cs typeface="Times New Roman" pitchFamily="18" charset="0"/>
              </a:rPr>
              <a:t>EXTENDED WITH COURT APPROVAL</a:t>
            </a:r>
            <a:endParaRPr lang="en-US" sz="3200" b="1" dirty="0" smtClean="0">
              <a:latin typeface="Times New Roman" pitchFamily="18" charset="0"/>
              <a:cs typeface="Times New Roman" pitchFamily="18" charset="0"/>
            </a:endParaRPr>
          </a:p>
          <a:p>
            <a:pPr lvl="1"/>
            <a:endParaRPr lang="en-US" dirty="0"/>
          </a:p>
        </p:txBody>
      </p:sp>
      <p:pic>
        <p:nvPicPr>
          <p:cNvPr id="7" name="Picture 6" descr="wiretapping1.jpg"/>
          <p:cNvPicPr>
            <a:picLocks noChangeAspect="1"/>
          </p:cNvPicPr>
          <p:nvPr/>
        </p:nvPicPr>
        <p:blipFill>
          <a:blip r:embed="rId3" cstate="print"/>
          <a:stretch>
            <a:fillRect/>
          </a:stretch>
        </p:blipFill>
        <p:spPr>
          <a:xfrm>
            <a:off x="0" y="3962400"/>
            <a:ext cx="1905000" cy="2895600"/>
          </a:xfrm>
          <a:prstGeom prst="round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dissolve">
                                      <p:cBhvr>
                                        <p:cTn id="7" dur="500"/>
                                        <p:tgtEl>
                                          <p:spTgt spid="6">
                                            <p:txEl>
                                              <p:pRg st="1" end="1"/>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txEl>
                                              <p:pRg st="2" end="2"/>
                                            </p:txEl>
                                          </p:spTgt>
                                        </p:tgtEl>
                                        <p:attrNameLst>
                                          <p:attrName>style.visibility</p:attrName>
                                        </p:attrNameLst>
                                      </p:cBhvr>
                                      <p:to>
                                        <p:strVal val="visible"/>
                                      </p:to>
                                    </p:set>
                                    <p:animEffect transition="in" filter="dissolve">
                                      <p:cBhvr>
                                        <p:cTn id="10" dur="500"/>
                                        <p:tgtEl>
                                          <p:spTgt spid="6">
                                            <p:txEl>
                                              <p:pRg st="2" end="2"/>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Effect transition="in" filter="dissolve">
                                      <p:cBhvr>
                                        <p:cTn id="13" dur="500"/>
                                        <p:tgtEl>
                                          <p:spTgt spid="6">
                                            <p:txEl>
                                              <p:pRg st="3" end="3"/>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
                                            <p:txEl>
                                              <p:pRg st="4" end="4"/>
                                            </p:txEl>
                                          </p:spTgt>
                                        </p:tgtEl>
                                        <p:attrNameLst>
                                          <p:attrName>style.visibility</p:attrName>
                                        </p:attrNameLst>
                                      </p:cBhvr>
                                      <p:to>
                                        <p:strVal val="visible"/>
                                      </p:to>
                                    </p:set>
                                    <p:animEffect transition="in" filter="dissolve">
                                      <p:cBhvr>
                                        <p:cTn id="16" dur="500"/>
                                        <p:tgtEl>
                                          <p:spTgt spid="6">
                                            <p:txEl>
                                              <p:pRg st="4" end="4"/>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ssolve">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510</TotalTime>
  <Words>744</Words>
  <Application>Microsoft Office PowerPoint</Application>
  <PresentationFormat>On-screen Show (4:3)</PresentationFormat>
  <Paragraphs>80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VI.  CRIMINAL PROCESS FROM ARREST TO CONCLUSION</vt:lpstr>
      <vt:lpstr>I. POLICE INVESTIGATIVE TOOLS </vt:lpstr>
      <vt:lpstr>Slide 3</vt:lpstr>
      <vt:lpstr>Slide 4</vt:lpstr>
      <vt:lpstr>Slide 5</vt:lpstr>
      <vt:lpstr>Slide 6</vt:lpstr>
      <vt:lpstr>Slide 7</vt:lpstr>
      <vt:lpstr>Slide 8</vt:lpstr>
      <vt:lpstr>Slide 9</vt:lpstr>
      <vt:lpstr>Slide 10</vt:lpstr>
      <vt:lpstr>Slide 11</vt:lpstr>
      <vt:lpstr>Slide 12</vt:lpstr>
      <vt:lpstr>7.  SEARCH WARRANTS </vt:lpstr>
      <vt:lpstr>Slide 14</vt:lpstr>
      <vt:lpstr>Slide 15</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Lizette</dc:creator>
  <cp:lastModifiedBy>JIS</cp:lastModifiedBy>
  <cp:revision>46</cp:revision>
  <dcterms:created xsi:type="dcterms:W3CDTF">2010-04-06T19:59:27Z</dcterms:created>
  <dcterms:modified xsi:type="dcterms:W3CDTF">2012-04-09T15:17:14Z</dcterms:modified>
</cp:coreProperties>
</file>